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03" r:id="rId2"/>
    <p:sldId id="304" r:id="rId3"/>
    <p:sldId id="306" r:id="rId4"/>
    <p:sldId id="307" r:id="rId5"/>
    <p:sldId id="318" r:id="rId6"/>
    <p:sldId id="305" r:id="rId7"/>
    <p:sldId id="308" r:id="rId8"/>
    <p:sldId id="301" r:id="rId9"/>
    <p:sldId id="302" r:id="rId10"/>
    <p:sldId id="314" r:id="rId11"/>
    <p:sldId id="316" r:id="rId12"/>
    <p:sldId id="292" r:id="rId13"/>
    <p:sldId id="294" r:id="rId14"/>
    <p:sldId id="313" r:id="rId15"/>
    <p:sldId id="310" r:id="rId16"/>
    <p:sldId id="295" r:id="rId17"/>
    <p:sldId id="319" r:id="rId18"/>
    <p:sldId id="317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0%90%D2%93%D1%8B%D0%BB%D1%88%D1%8B%D0%BD_%D1%82%D1%96%D0%BB%D1%96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-857280"/>
            <a:ext cx="7500989" cy="5786478"/>
          </a:xfrm>
        </p:spPr>
        <p:txBody>
          <a:bodyPr>
            <a:normAutofit/>
          </a:bodyPr>
          <a:lstStyle/>
          <a:p>
            <a:pPr algn="ctr"/>
            <a:endParaRPr lang="kk-KZ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Медициналық этика мен деонтология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өзекті сұрақтары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IS 1002\Music\025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285872"/>
            <a:ext cx="1714500" cy="1714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636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772400" cy="56436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Деонтология </a:t>
            </a:r>
            <a:r>
              <a:rPr lang="ru-RU" dirty="0" err="1" smtClean="0"/>
              <a:t>негізгі</a:t>
            </a:r>
            <a:r>
              <a:rPr lang="ru-RU" dirty="0" smtClean="0"/>
              <a:t>  </a:t>
            </a:r>
            <a:r>
              <a:rPr lang="ru-RU" dirty="0" err="1" smtClean="0"/>
              <a:t>принциптер</a:t>
            </a:r>
            <a:r>
              <a:rPr lang="kk-KZ" dirty="0" smtClean="0"/>
              <a:t>і:</a:t>
            </a:r>
            <a:r>
              <a:rPr lang="ru-RU" dirty="0" smtClean="0"/>
              <a:t> </a:t>
            </a:r>
            <a:r>
              <a:rPr lang="ru-RU" sz="2400" dirty="0" err="1" smtClean="0"/>
              <a:t>мейірімділік,автономия,әділдік,көмек көрсетудің толықтығы</a:t>
            </a:r>
            <a:endParaRPr lang="ru-RU" sz="2400" dirty="0" smtClean="0"/>
          </a:p>
          <a:p>
            <a:r>
              <a:rPr lang="ru-RU" i="1" dirty="0" err="1" smtClean="0"/>
              <a:t>Мейірімділік</a:t>
            </a:r>
            <a:r>
              <a:rPr lang="ru-RU" dirty="0" smtClean="0"/>
              <a:t> </a:t>
            </a:r>
            <a:r>
              <a:rPr lang="ru-RU" dirty="0" err="1" smtClean="0"/>
              <a:t>принципі</a:t>
            </a:r>
            <a:r>
              <a:rPr lang="ru-RU" dirty="0" smtClean="0"/>
              <a:t> </a:t>
            </a:r>
            <a:r>
              <a:rPr lang="ru-RU" dirty="0" err="1" smtClean="0"/>
              <a:t>пациенттің қажеттіліктеріне жанашырлықпен қарауды білдіреді</a:t>
            </a:r>
            <a:r>
              <a:rPr lang="ru-RU" dirty="0" smtClean="0"/>
              <a:t>. </a:t>
            </a:r>
            <a:r>
              <a:rPr lang="ru-RU" dirty="0" err="1" smtClean="0"/>
              <a:t>Дәрігердің немесе</a:t>
            </a:r>
            <a:r>
              <a:rPr lang="ru-RU" dirty="0" smtClean="0"/>
              <a:t> </a:t>
            </a:r>
            <a:r>
              <a:rPr lang="ru-RU" dirty="0" err="1" smtClean="0"/>
              <a:t>медбикенің әрбір әрекеті зиян</a:t>
            </a:r>
            <a:r>
              <a:rPr lang="ru-RU" dirty="0" smtClean="0"/>
              <a:t> </a:t>
            </a:r>
            <a:r>
              <a:rPr lang="ru-RU" dirty="0" err="1" smtClean="0"/>
              <a:t>келтірудің орнына</a:t>
            </a:r>
            <a:r>
              <a:rPr lang="ru-RU" dirty="0" smtClean="0"/>
              <a:t> </a:t>
            </a:r>
            <a:r>
              <a:rPr lang="ru-RU" dirty="0" err="1" smtClean="0"/>
              <a:t>жақсылық әкелуі керек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Автономия</a:t>
            </a:r>
            <a:r>
              <a:rPr lang="ru-RU" dirty="0" smtClean="0"/>
              <a:t> </a:t>
            </a:r>
            <a:r>
              <a:rPr lang="ru-RU" dirty="0" err="1" smtClean="0"/>
              <a:t>принципі-науқастың жеке</a:t>
            </a:r>
            <a:r>
              <a:rPr lang="ru-RU" dirty="0" smtClean="0"/>
              <a:t> </a:t>
            </a:r>
            <a:r>
              <a:rPr lang="ru-RU" dirty="0" err="1" smtClean="0"/>
              <a:t>басын</a:t>
            </a:r>
            <a:r>
              <a:rPr lang="ru-RU" dirty="0" smtClean="0"/>
              <a:t> </a:t>
            </a:r>
            <a:r>
              <a:rPr lang="ru-RU" dirty="0" err="1" smtClean="0"/>
              <a:t>құрметтеу қажеттілігі</a:t>
            </a:r>
            <a:r>
              <a:rPr lang="ru-RU" dirty="0" smtClean="0"/>
              <a:t>. </a:t>
            </a:r>
            <a:r>
              <a:rPr lang="ru-RU" dirty="0" err="1" smtClean="0"/>
              <a:t>Бұған анонимдік</a:t>
            </a:r>
            <a:r>
              <a:rPr lang="ru-RU" dirty="0" smtClean="0"/>
              <a:t> </a:t>
            </a:r>
            <a:r>
              <a:rPr lang="ru-RU" dirty="0" err="1" smtClean="0"/>
              <a:t>және құпиялылық ережесі</a:t>
            </a:r>
            <a:r>
              <a:rPr lang="ru-RU" dirty="0" smtClean="0"/>
              <a:t>, </a:t>
            </a:r>
            <a:r>
              <a:rPr lang="ru-RU" dirty="0" err="1" smtClean="0"/>
              <a:t>алдағы медициналық араласу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хабарлау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пациентке </a:t>
            </a:r>
            <a:r>
              <a:rPr lang="ru-RU" dirty="0" err="1" smtClean="0"/>
              <a:t>өз тағдырын өз бетінше</a:t>
            </a:r>
            <a:r>
              <a:rPr lang="ru-RU" dirty="0" smtClean="0"/>
              <a:t> </a:t>
            </a:r>
            <a:r>
              <a:rPr lang="ru-RU" dirty="0" err="1" smtClean="0"/>
              <a:t>шешуге</a:t>
            </a:r>
            <a:r>
              <a:rPr lang="ru-RU" dirty="0" smtClean="0"/>
              <a:t> </a:t>
            </a:r>
            <a:r>
              <a:rPr lang="ru-RU" dirty="0" err="1" smtClean="0"/>
              <a:t>мүмкіндік </a:t>
            </a:r>
            <a:r>
              <a:rPr lang="ru-RU" dirty="0" smtClean="0"/>
              <a:t>беру </a:t>
            </a:r>
            <a:r>
              <a:rPr lang="ru-RU" dirty="0" err="1" smtClean="0"/>
              <a:t>кіреді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Әділдік </a:t>
            </a:r>
            <a:r>
              <a:rPr lang="ru-RU" dirty="0" err="1" smtClean="0"/>
              <a:t>қағидаты мұқтаж жандарға олардың кәсібіне, әлеуметтік жағдайына және басқа </a:t>
            </a:r>
            <a:r>
              <a:rPr lang="ru-RU" dirty="0" smtClean="0"/>
              <a:t>да </a:t>
            </a:r>
            <a:r>
              <a:rPr lang="ru-RU" dirty="0" err="1" smtClean="0"/>
              <a:t>жағдайларына қарамастан медициналық көмек көрсетуді білдіреді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 err="1" smtClean="0"/>
              <a:t>Көмек көрсетудің толықтығы </a:t>
            </a:r>
            <a:r>
              <a:rPr lang="ru-RU" dirty="0" err="1" smtClean="0"/>
              <a:t>принципі</a:t>
            </a:r>
            <a:r>
              <a:rPr lang="ru-RU" dirty="0" smtClean="0"/>
              <a:t> - </a:t>
            </a:r>
            <a:r>
              <a:rPr lang="ru-RU" dirty="0" err="1" smtClean="0"/>
              <a:t>әр </a:t>
            </a:r>
            <a:r>
              <a:rPr lang="ru-RU" dirty="0" smtClean="0"/>
              <a:t>пациентке </a:t>
            </a:r>
            <a:r>
              <a:rPr lang="ru-RU" dirty="0" err="1" smtClean="0"/>
              <a:t>қажетті көмек толық көлемде көрсетілуі керек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7166"/>
            <a:ext cx="8113614" cy="5572164"/>
          </a:xfrm>
        </p:spPr>
        <p:txBody>
          <a:bodyPr/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800" dirty="0" smtClean="0"/>
              <a:t>   </a:t>
            </a:r>
            <a:r>
              <a:rPr lang="ru-RU" sz="2800" dirty="0" err="1" smtClean="0"/>
              <a:t>Белгілі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ауруға қатысты күдіктің немесе</a:t>
            </a:r>
            <a:r>
              <a:rPr lang="ru-RU" sz="2800" dirty="0" smtClean="0"/>
              <a:t> </a:t>
            </a:r>
            <a:r>
              <a:rPr lang="ru-RU" sz="2800" dirty="0" err="1" smtClean="0"/>
              <a:t>фобияның пайда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болуын</a:t>
            </a:r>
            <a:r>
              <a:rPr lang="ru-RU" sz="2800" dirty="0" smtClean="0"/>
              <a:t> </a:t>
            </a:r>
            <a:r>
              <a:rPr lang="ru-RU" sz="2800" dirty="0" err="1" smtClean="0"/>
              <a:t>болдырмау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 науқасқа берілген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ақпаратты мұқият мөлшерлеу керек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 </a:t>
            </a:r>
            <a:r>
              <a:rPr lang="ru-RU" sz="2800" dirty="0" err="1" smtClean="0"/>
              <a:t>Науқасты емдеу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психологиялық </a:t>
            </a:r>
            <a:r>
              <a:rPr lang="ru-RU" sz="2800" dirty="0" smtClean="0"/>
              <a:t>аспект </a:t>
            </a:r>
            <a:r>
              <a:rPr lang="ru-RU" sz="2800" dirty="0" err="1" smtClean="0"/>
              <a:t>маңызды</a:t>
            </a:r>
            <a:r>
              <a:rPr lang="ru-RU" sz="2800" dirty="0" smtClean="0"/>
              <a:t>. </a:t>
            </a:r>
            <a:r>
              <a:rPr lang="ru-RU" sz="2800" dirty="0" err="1" smtClean="0"/>
              <a:t>Дәрігер өз саласының маманы</a:t>
            </a:r>
            <a:r>
              <a:rPr lang="ru-RU" sz="2800" dirty="0" smtClean="0"/>
              <a:t> </a:t>
            </a:r>
            <a:r>
              <a:rPr lang="ru-RU" sz="2800" dirty="0" err="1" smtClean="0"/>
              <a:t>ғана емес</a:t>
            </a:r>
            <a:r>
              <a:rPr lang="ru-RU" sz="2800" dirty="0" smtClean="0"/>
              <a:t>, </a:t>
            </a:r>
            <a:r>
              <a:rPr lang="ru-RU" sz="2800" dirty="0" err="1" smtClean="0"/>
              <a:t>сонымен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бірге</a:t>
            </a:r>
            <a:r>
              <a:rPr lang="ru-RU" sz="2800" dirty="0" smtClean="0"/>
              <a:t> </a:t>
            </a:r>
            <a:r>
              <a:rPr lang="ru-RU" sz="2800" dirty="0" err="1" smtClean="0"/>
              <a:t>пациентпен</a:t>
            </a:r>
            <a:r>
              <a:rPr lang="ru-RU" sz="2800" dirty="0" smtClean="0"/>
              <a:t> </a:t>
            </a:r>
            <a:r>
              <a:rPr lang="ru-RU" sz="2800" dirty="0" err="1" smtClean="0"/>
              <a:t>байланыс</a:t>
            </a:r>
            <a:r>
              <a:rPr lang="ru-RU" sz="2800" dirty="0" smtClean="0"/>
              <a:t> </a:t>
            </a:r>
            <a:r>
              <a:rPr lang="ru-RU" sz="2800" dirty="0" err="1" smtClean="0"/>
              <a:t>орнату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 белгілі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дәрежеде </a:t>
            </a:r>
            <a:r>
              <a:rPr lang="ru-RU" sz="3600" u="sng" dirty="0" smtClean="0"/>
              <a:t>психолог</a:t>
            </a:r>
            <a:r>
              <a:rPr lang="ru-RU" sz="2800" u="sng" dirty="0" smtClean="0"/>
              <a:t> </a:t>
            </a:r>
            <a:r>
              <a:rPr lang="ru-RU" sz="2800" dirty="0" err="1" smtClean="0"/>
              <a:t>болуы</a:t>
            </a:r>
            <a:r>
              <a:rPr lang="ru-RU" sz="2800" dirty="0" smtClean="0"/>
              <a:t> </a:t>
            </a:r>
            <a:r>
              <a:rPr lang="ru-RU" sz="2800" dirty="0" err="1" smtClean="0"/>
              <a:t>керек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928670"/>
            <a:ext cx="8072494" cy="4786346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Медициналық </a:t>
            </a:r>
            <a:r>
              <a:rPr lang="kk-KZ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этика үш негізгі бағыт бойынша тұлғааралық қарым-қатынастардың әртүрлі мәселелерін зерделейді және шешеді:</a:t>
            </a:r>
          </a:p>
          <a:p>
            <a:r>
              <a:rPr lang="kk-KZ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1.Медициналық қызметкер –емделуші</a:t>
            </a:r>
          </a:p>
          <a:p>
            <a:r>
              <a:rPr lang="kk-KZ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2.Медициналық қызметкер-емделушінің туған-туысқаны</a:t>
            </a:r>
          </a:p>
          <a:p>
            <a:r>
              <a:rPr lang="kk-KZ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3.Медициналық қызметкер-медициналық қызметкер</a:t>
            </a:r>
            <a:endParaRPr lang="ru-RU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8715436" cy="585791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Медицина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қызметкері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науқастың қарым-қатынасы келесі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принциптерге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Медициналық саланың кез-келген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қызметкеріне жанашырлық, мейірімділік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сезімталдық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жауаптылық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қамқорлық және науқасқа мұқият қарау сияқты қасиеттер тән болуы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Медициналық қызметкер науқастарға қатысты дұрыс, мұқият болуы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бірақ ол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панибратияға жол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бермеуі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3.Медицина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қызметкері жоғары білікті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жан-жақты сауатты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болуға тиіс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Қазір науқастар медициналық әдебиеттерді оқиды, әсіресе олардың аурулары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Дәрігер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медбике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мұндай жағдайда науқаспен кәсіби және нәзік қарым-қатынас жасауы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Сөздің мағынасы өте зор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сөйлеу мәдениетін ғана емес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қатар әдептілік сезімін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науқастың көңіл-күйін көтере білуді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абайсыз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сөзбен ренжітпеуді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Медициналық кәсіпте сұхбаттасушыны құрметтеу және мұқият тыңдау, сұхбаттың мазмұны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науқастың пікіріне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қызығушылық таныту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сөйлеудің дұрыс және қол жетімді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құрылысы сияқты жалпы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адамзаттық қарым-қатынас нормалары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маңызға 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Медициналық қызметкерлердің сыртқы келбеті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таза халат пен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қалпақ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ұқыпты ауыстырылатын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аяқ киім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тырнақтары қысқа кесілген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жақсы ұсталған қолдар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Дәрігердің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парфюмерия мен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косметиканы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өлшеусіз қолдануға болмайтынын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әрдайым есте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ұстаған жөн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Күшті және өткір иістер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жағымсыз реакцияларды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тудыруы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мүмкін: науқастың жүйке тітіркенуінен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 оның аллергиясының әртүрлі көріністерінен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бронх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демікпесінің жедел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шабуылына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Медицина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қызметкерінің тактикасы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оның мінез-құлқы әрдайым науқастың сипатына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мәдениетінің деңгейіне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аурудың ауырлығына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психикасының ерекшеліктеріне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құрылуы керек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Күдікті науқастармен шыдамдылық қажет; барлық науқастар жұбанышқа мұқтаж, бірақ сонымен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дәрігердің емделу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мүмкіндігіне деген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сенімділігі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Медицина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қызметкерінің ең маңызды міндеті-науқастың сеніміне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қол жеткізу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 абайсыз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сөзбен және кейіннен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бұзбау әрекеті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9.Медицина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қызметкерлері дәрігерлік құпияны сақтауға міндетті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Бұл қағида құпиялылықты сақтау үшін, сондай-ақ пациенттің психикалық тепе-теңдігін сақтау үшін маңызды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772400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Науқаспен қарым-қатынастың жалпы</a:t>
            </a:r>
            <a:r>
              <a:rPr lang="ru-RU" dirty="0" smtClean="0"/>
              <a:t> </a:t>
            </a:r>
            <a:r>
              <a:rPr lang="ru-RU" dirty="0" err="1" smtClean="0"/>
              <a:t>ережелері</a:t>
            </a:r>
            <a:r>
              <a:rPr lang="ru-RU" dirty="0" smtClean="0"/>
              <a:t>: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Науқасты шынайы</a:t>
            </a:r>
            <a:r>
              <a:rPr lang="ru-RU" dirty="0" smtClean="0"/>
              <a:t> </a:t>
            </a:r>
            <a:r>
              <a:rPr lang="ru-RU" dirty="0" err="1" smtClean="0"/>
              <a:t>қызығушылықпен тыңдау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Науқастың қадір-қасиетін түсіну және максималды</a:t>
            </a:r>
            <a:r>
              <a:rPr lang="ru-RU" dirty="0" smtClean="0"/>
              <a:t> </a:t>
            </a:r>
            <a:r>
              <a:rPr lang="ru-RU" dirty="0" err="1" smtClean="0"/>
              <a:t>мақұлдау-мақтау,маңыздылығын атап</a:t>
            </a:r>
            <a:r>
              <a:rPr lang="ru-RU" dirty="0" smtClean="0"/>
              <a:t> </a:t>
            </a:r>
            <a:r>
              <a:rPr lang="ru-RU" dirty="0" err="1" smtClean="0"/>
              <a:t>өту.</a:t>
            </a:r>
            <a:r>
              <a:rPr lang="ru-RU" dirty="0" smtClean="0"/>
              <a:t> 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Қиян-кескі сынның орнына</a:t>
            </a:r>
            <a:r>
              <a:rPr lang="ru-RU" dirty="0" smtClean="0"/>
              <a:t> </a:t>
            </a:r>
            <a:r>
              <a:rPr lang="ru-RU" dirty="0" err="1" smtClean="0"/>
              <a:t>оның әрекеттерінің мағынасын түсіну.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Мейірімділік</a:t>
            </a:r>
            <a:r>
              <a:rPr lang="ru-RU" dirty="0" smtClean="0"/>
              <a:t> </a:t>
            </a:r>
            <a:r>
              <a:rPr lang="ru-RU" dirty="0" err="1" smtClean="0"/>
              <a:t>таныту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Пациенттерге</a:t>
            </a:r>
            <a:r>
              <a:rPr lang="ru-RU" dirty="0" smtClean="0"/>
              <a:t> </a:t>
            </a:r>
            <a:r>
              <a:rPr lang="ru-RU" dirty="0" err="1" smtClean="0"/>
              <a:t>аты</a:t>
            </a:r>
            <a:r>
              <a:rPr lang="ru-RU" dirty="0" smtClean="0"/>
              <a:t> мен </a:t>
            </a:r>
            <a:r>
              <a:rPr lang="ru-RU" dirty="0" err="1" smtClean="0"/>
              <a:t>әкесінің аты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жүгіну</a:t>
            </a:r>
            <a:r>
              <a:rPr lang="ru-RU" dirty="0" smtClean="0"/>
              <a:t> </a:t>
            </a:r>
            <a:r>
              <a:rPr lang="kk-KZ" dirty="0" smtClean="0"/>
              <a:t>,бірінші кезекте өзіңізді таныстыру(бейдж)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Әңгімелесушінің мүдделері шеңберінде әңгіме жүргізу мүмкіндігі.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Мұқият тыңдай білу</a:t>
            </a:r>
            <a:r>
              <a:rPr lang="ru-RU" dirty="0" smtClean="0"/>
              <a:t> </a:t>
            </a:r>
            <a:r>
              <a:rPr lang="ru-RU" dirty="0" err="1" smtClean="0"/>
              <a:t>және науқасқа "сөйлеуге"мүмкіндік </a:t>
            </a:r>
            <a:r>
              <a:rPr lang="ru-RU" dirty="0" smtClean="0"/>
              <a:t>беру.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Әңгімелесушінің пікірін</a:t>
            </a:r>
            <a:r>
              <a:rPr lang="ru-RU" dirty="0" smtClean="0"/>
              <a:t> </a:t>
            </a:r>
            <a:r>
              <a:rPr lang="ru-RU" dirty="0" err="1" smtClean="0"/>
              <a:t>құрметтей білу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Науқасты ренжітпестен</a:t>
            </a:r>
            <a:r>
              <a:rPr lang="ru-RU" dirty="0" smtClean="0"/>
              <a:t> </a:t>
            </a:r>
            <a:r>
              <a:rPr lang="ru-RU" dirty="0" err="1" smtClean="0"/>
              <a:t>оның қателіктерін көрсете білу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Сұрақтарды дұрыс тұжырымдай білу</a:t>
            </a:r>
            <a:r>
              <a:rPr lang="ru-RU" dirty="0" smtClean="0"/>
              <a:t> </a:t>
            </a:r>
          </a:p>
          <a:p>
            <a:pPr marL="457200" indent="-457200"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Қарым-қатынастың оңтайлы вербалды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әдістерін қолданыңыз-тынышдауыс тембрі</a:t>
            </a:r>
            <a:r>
              <a:rPr lang="ru-RU" dirty="0" smtClean="0"/>
              <a:t>, </a:t>
            </a:r>
            <a:r>
              <a:rPr lang="ru-RU" dirty="0" err="1" smtClean="0"/>
              <a:t>тегіс</a:t>
            </a:r>
            <a:r>
              <a:rPr lang="ru-RU" dirty="0" smtClean="0"/>
              <a:t> </a:t>
            </a:r>
            <a:r>
              <a:rPr lang="ru-RU" dirty="0" err="1" smtClean="0"/>
              <a:t>қимылдар, дұрыс қашықтық, мақұлдау белгілері</a:t>
            </a:r>
            <a:r>
              <a:rPr lang="ru-RU" dirty="0" smtClean="0"/>
              <a:t> ( бас </a:t>
            </a:r>
            <a:r>
              <a:rPr lang="ru-RU" dirty="0" err="1" smtClean="0"/>
              <a:t>изеу</a:t>
            </a:r>
            <a:r>
              <a:rPr lang="ru-RU" dirty="0" smtClean="0"/>
              <a:t> </a:t>
            </a:r>
            <a:r>
              <a:rPr lang="ru-RU" dirty="0" err="1" smtClean="0"/>
              <a:t>басымен</a:t>
            </a:r>
            <a:r>
              <a:rPr lang="ru-RU" dirty="0" smtClean="0"/>
              <a:t>, </a:t>
            </a:r>
            <a:r>
              <a:rPr lang="ru-RU" dirty="0" err="1" smtClean="0"/>
              <a:t>жеңіл жанасу</a:t>
            </a:r>
            <a:r>
              <a:rPr lang="ru-RU" dirty="0" smtClean="0"/>
              <a:t>, </a:t>
            </a:r>
            <a:r>
              <a:rPr lang="ru-RU" dirty="0" err="1" smtClean="0"/>
              <a:t>иығынан сипау</a:t>
            </a:r>
            <a:r>
              <a:rPr lang="ru-RU" dirty="0" smtClean="0"/>
              <a:t>) </a:t>
            </a:r>
            <a:r>
              <a:rPr lang="ru-RU" dirty="0" err="1" smtClean="0"/>
              <a:t>және </a:t>
            </a:r>
            <a:r>
              <a:rPr lang="ru-RU" dirty="0" smtClean="0"/>
              <a:t>т. б.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14356"/>
            <a:ext cx="8113614" cy="514353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  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кездері</a:t>
            </a:r>
            <a:r>
              <a:rPr lang="ru-RU" sz="2800" dirty="0" smtClean="0"/>
              <a:t> В. М. Бехтерев </a:t>
            </a:r>
            <a:r>
              <a:rPr lang="ru-RU" sz="2800" dirty="0" err="1" smtClean="0"/>
              <a:t>керемет</a:t>
            </a:r>
            <a:r>
              <a:rPr lang="ru-RU" sz="2800" dirty="0" smtClean="0"/>
              <a:t> </a:t>
            </a:r>
            <a:r>
              <a:rPr lang="ru-RU" sz="2800" dirty="0" err="1" smtClean="0"/>
              <a:t>сөйлем айтты</a:t>
            </a:r>
            <a:r>
              <a:rPr lang="ru-RU" sz="2800" dirty="0" smtClean="0"/>
              <a:t>: "</a:t>
            </a:r>
            <a:r>
              <a:rPr lang="ru-RU" sz="2800" dirty="0" err="1" smtClean="0"/>
              <a:t>егер</a:t>
            </a:r>
            <a:r>
              <a:rPr lang="ru-RU" sz="2800" dirty="0" smtClean="0"/>
              <a:t> пациент </a:t>
            </a:r>
            <a:r>
              <a:rPr lang="ru-RU" sz="2800" dirty="0" err="1" smtClean="0"/>
              <a:t>дәрігермен сөйлескеннен кейін</a:t>
            </a:r>
            <a:r>
              <a:rPr lang="ru-RU" sz="2800" dirty="0" smtClean="0"/>
              <a:t> </a:t>
            </a:r>
            <a:r>
              <a:rPr lang="ru-RU" sz="2800" dirty="0" err="1" smtClean="0"/>
              <a:t>жақсармаса</a:t>
            </a:r>
            <a:r>
              <a:rPr lang="ru-RU" sz="2800" dirty="0" smtClean="0"/>
              <a:t>, </a:t>
            </a:r>
            <a:r>
              <a:rPr lang="ru-RU" sz="2800" dirty="0" err="1" smtClean="0"/>
              <a:t>бұл дәрігер емес</a:t>
            </a:r>
            <a:r>
              <a:rPr lang="ru-RU" sz="2800" dirty="0" smtClean="0"/>
              <a:t>". </a:t>
            </a:r>
            <a:r>
              <a:rPr lang="ru-RU" sz="2800" dirty="0" err="1" smtClean="0"/>
              <a:t>Бұл түсінікті: </a:t>
            </a:r>
            <a:r>
              <a:rPr lang="ru-RU" sz="2800" dirty="0" smtClean="0"/>
              <a:t>И.П. Павлов </a:t>
            </a:r>
            <a:r>
              <a:rPr lang="ru-RU" sz="2800" dirty="0" err="1" smtClean="0"/>
              <a:t>дұрыс атап</a:t>
            </a:r>
            <a:r>
              <a:rPr lang="ru-RU" sz="2800" dirty="0" smtClean="0"/>
              <a:t> </a:t>
            </a:r>
            <a:r>
              <a:rPr lang="ru-RU" sz="2800" dirty="0" err="1" smtClean="0"/>
              <a:t>өткендей</a:t>
            </a:r>
            <a:r>
              <a:rPr lang="ru-RU" sz="2800" dirty="0" smtClean="0"/>
              <a:t>, </a:t>
            </a:r>
            <a:r>
              <a:rPr lang="ru-RU" sz="2800" dirty="0" err="1" smtClean="0"/>
              <a:t>бұл сөз адамдар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 басқалар сияқты шартты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 материалдық тітіркендіргіш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табылады</a:t>
            </a:r>
            <a:r>
              <a:rPr lang="ru-RU" sz="2800" dirty="0" smtClean="0"/>
              <a:t>, </a:t>
            </a:r>
            <a:r>
              <a:rPr lang="ru-RU" sz="2800" dirty="0" err="1" smtClean="0"/>
              <a:t>сондықтан ол</a:t>
            </a:r>
            <a:r>
              <a:rPr lang="ru-RU" sz="2800" dirty="0" smtClean="0"/>
              <a:t> </a:t>
            </a:r>
            <a:r>
              <a:rPr lang="ru-RU" sz="2800" dirty="0" err="1" smtClean="0"/>
              <a:t>денеде</a:t>
            </a:r>
            <a:r>
              <a:rPr lang="ru-RU" sz="2800" dirty="0" smtClean="0"/>
              <a:t> </a:t>
            </a:r>
            <a:r>
              <a:rPr lang="ru-RU" sz="2800" dirty="0" err="1" smtClean="0"/>
              <a:t>күрделі реакциялардың тұтас кешенін</a:t>
            </a:r>
            <a:r>
              <a:rPr lang="ru-RU" sz="2800" dirty="0" smtClean="0"/>
              <a:t> </a:t>
            </a:r>
            <a:r>
              <a:rPr lang="ru-RU" sz="2800" dirty="0" err="1" smtClean="0"/>
              <a:t>тудырады</a:t>
            </a:r>
            <a:r>
              <a:rPr lang="ru-RU" sz="2800" dirty="0" smtClean="0"/>
              <a:t>.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сөзбен айтқанда, сіз</a:t>
            </a:r>
            <a:r>
              <a:rPr lang="ru-RU" sz="2800" dirty="0" smtClean="0"/>
              <a:t> </a:t>
            </a:r>
            <a:r>
              <a:rPr lang="ru-RU" sz="2800" dirty="0" err="1" smtClean="0"/>
              <a:t>науқасты шынымен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емдей</a:t>
            </a:r>
            <a:r>
              <a:rPr lang="ru-RU" sz="2800" dirty="0" smtClean="0"/>
              <a:t> </a:t>
            </a:r>
            <a:r>
              <a:rPr lang="ru-RU" sz="2800" dirty="0" err="1" smtClean="0"/>
              <a:t>аласыз</a:t>
            </a:r>
            <a:r>
              <a:rPr lang="ru-RU" sz="2800" dirty="0" smtClean="0"/>
              <a:t>, </a:t>
            </a:r>
            <a:r>
              <a:rPr lang="ru-RU" sz="2800" dirty="0" err="1" smtClean="0"/>
              <a:t>бірақ кейде</a:t>
            </a:r>
            <a:r>
              <a:rPr lang="ru-RU" sz="2800" dirty="0" smtClean="0"/>
              <a:t> </a:t>
            </a:r>
            <a:r>
              <a:rPr lang="ru-RU" sz="2800" dirty="0" err="1" smtClean="0"/>
              <a:t>ол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керісінше</a:t>
            </a:r>
            <a:r>
              <a:rPr lang="ru-RU" sz="2800" dirty="0" smtClean="0"/>
              <a:t> </a:t>
            </a:r>
            <a:r>
              <a:rPr lang="ru-RU" sz="2800" dirty="0" err="1" smtClean="0"/>
              <a:t>әрекет етеді</a:t>
            </a:r>
            <a:r>
              <a:rPr lang="ru-RU" sz="2800" dirty="0" smtClean="0"/>
              <a:t>, </a:t>
            </a:r>
            <a:r>
              <a:rPr lang="ru-RU" sz="2800" dirty="0" err="1" smtClean="0"/>
              <a:t>егер</a:t>
            </a:r>
            <a:r>
              <a:rPr lang="ru-RU" sz="2800" dirty="0" smtClean="0"/>
              <a:t> медицина </a:t>
            </a:r>
            <a:r>
              <a:rPr lang="ru-RU" sz="2800" dirty="0" err="1" smtClean="0"/>
              <a:t>қызметкері науқастарға  немқұрайлылық танытса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8429684" cy="58579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қызметкерлері арасындағы қатынастар келесі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ережелерді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Бөлімшедегі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стационардағы жұмыс қатаң тәртіпке бағынуы 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бағыну, яғни лауазымы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аға лауазымға қызметтік бағыну сақталуы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(субординация)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Науқас адамның қатысуымен әріптесінің іс-әрекетін сынауға 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бағалауға болмайды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Әріптестер қажет болған жағдайда олардың беделіне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нұқсан келтірмей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көзден-көзге ескертулер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қызметкері өз жұмысында жабылмауы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емдеуші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дәрігерде 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мейірбикеде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қиындық тудыратын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жағдайларды талқылау алқалы түрде жүргізілуі 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Медицина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қызметкері үлкен 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кеңестен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тартпауы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әріптестермен бірлескен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келіспеушіліктер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туындаса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пациенттің қатысуынсыз талқылау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манипуляция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медицина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қызметкері күтпеген жағдайға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техникалық қиындықтарға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даму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аномалиясына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аға әріптесін шақырып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 болған жағдайда одан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әрі іс-қимыл барысына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қатысуын сұрауы 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042176" cy="5715040"/>
          </a:xfrm>
        </p:spPr>
        <p:txBody>
          <a:bodyPr/>
          <a:lstStyle/>
          <a:p>
            <a:r>
              <a:rPr lang="ru-RU" sz="3600" b="1" smtClean="0"/>
              <a:t>   </a:t>
            </a:r>
          </a:p>
          <a:p>
            <a:r>
              <a:rPr lang="ru-RU" sz="3600" b="1" smtClean="0"/>
              <a:t>Дресс-код</a:t>
            </a:r>
            <a:r>
              <a:rPr lang="ru-RU" sz="3600" dirty="0" smtClean="0"/>
              <a:t> </a:t>
            </a:r>
            <a:r>
              <a:rPr lang="ru-RU" sz="3600" dirty="0" err="1" smtClean="0"/>
              <a:t>(</a:t>
            </a:r>
            <a:r>
              <a:rPr lang="ru-RU" sz="3600" dirty="0" err="1" smtClean="0">
                <a:hlinkClick r:id="rId2" tooltip="Ағылшын тілі"/>
              </a:rPr>
              <a:t>ағылш.</a:t>
            </a:r>
            <a:r>
              <a:rPr lang="ru-RU" sz="3600" dirty="0" smtClean="0"/>
              <a:t> </a:t>
            </a:r>
            <a:r>
              <a:rPr lang="en-US" sz="3600" i="1" dirty="0" smtClean="0"/>
              <a:t>dress code</a:t>
            </a:r>
            <a:r>
              <a:rPr lang="en-US" sz="3600" dirty="0" smtClean="0"/>
              <a:t> — </a:t>
            </a:r>
            <a:r>
              <a:rPr lang="ru-RU" sz="3600" dirty="0" err="1" smtClean="0"/>
              <a:t>киім</a:t>
            </a:r>
            <a:r>
              <a:rPr lang="ru-RU" sz="3600" dirty="0" smtClean="0"/>
              <a:t> </a:t>
            </a:r>
            <a:r>
              <a:rPr lang="ru-RU" sz="3600" dirty="0" err="1" smtClean="0"/>
              <a:t>кодексі</a:t>
            </a:r>
            <a:r>
              <a:rPr lang="ru-RU" sz="3600" dirty="0" smtClean="0"/>
              <a:t>) — </a:t>
            </a:r>
            <a:r>
              <a:rPr lang="ru-RU" sz="3600" dirty="0" err="1" smtClean="0"/>
              <a:t>белгілі</a:t>
            </a:r>
            <a:r>
              <a:rPr lang="ru-RU" sz="3600" dirty="0" smtClean="0"/>
              <a:t> </a:t>
            </a:r>
            <a:r>
              <a:rPr lang="ru-RU" sz="3600" dirty="0" err="1" smtClean="0"/>
              <a:t>бір</a:t>
            </a:r>
            <a:r>
              <a:rPr lang="ru-RU" sz="3600" dirty="0" smtClean="0"/>
              <a:t> </a:t>
            </a:r>
            <a:r>
              <a:rPr lang="ru-RU" sz="3600" dirty="0" err="1" smtClean="0"/>
              <a:t>іс-шараларға қатысқанда, ұйымдарға немесе</a:t>
            </a:r>
            <a:r>
              <a:rPr lang="ru-RU" sz="3600" dirty="0" smtClean="0"/>
              <a:t> </a:t>
            </a:r>
            <a:r>
              <a:rPr lang="ru-RU" sz="3600" dirty="0" err="1" smtClean="0"/>
              <a:t>мекемелерге</a:t>
            </a:r>
            <a:r>
              <a:rPr lang="ru-RU" sz="3600" dirty="0" smtClean="0"/>
              <a:t> </a:t>
            </a:r>
            <a:r>
              <a:rPr lang="ru-RU" sz="3600" dirty="0" err="1" smtClean="0"/>
              <a:t>барғанда талап</a:t>
            </a:r>
            <a:r>
              <a:rPr lang="ru-RU" sz="3600" dirty="0" smtClean="0"/>
              <a:t> </a:t>
            </a:r>
            <a:r>
              <a:rPr lang="ru-RU" sz="3600" dirty="0" err="1" smtClean="0"/>
              <a:t>етілетін</a:t>
            </a:r>
            <a:r>
              <a:rPr lang="ru-RU" sz="3600" dirty="0" smtClean="0"/>
              <a:t> </a:t>
            </a:r>
            <a:r>
              <a:rPr lang="ru-RU" sz="3600" dirty="0" err="1" smtClean="0"/>
              <a:t>киім-киіс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формасы</a:t>
            </a:r>
            <a:r>
              <a:rPr lang="ru-RU" sz="3600" dirty="0" smtClean="0"/>
              <a:t>. </a:t>
            </a:r>
            <a:r>
              <a:rPr lang="ru-RU" sz="3600" dirty="0" err="1" smtClean="0"/>
              <a:t>Жиі</a:t>
            </a:r>
            <a:r>
              <a:rPr lang="ru-RU" sz="3600" dirty="0" smtClean="0"/>
              <a:t> </a:t>
            </a:r>
            <a:r>
              <a:rPr lang="ru-RU" sz="3600" dirty="0" err="1" smtClean="0"/>
              <a:t>жазылмаған ереже</a:t>
            </a:r>
            <a:r>
              <a:rPr lang="ru-RU" sz="3600" dirty="0" smtClean="0"/>
              <a:t> </a:t>
            </a:r>
            <a:r>
              <a:rPr lang="ru-RU" sz="3600" dirty="0" err="1" smtClean="0"/>
              <a:t>ретінде</a:t>
            </a:r>
            <a:r>
              <a:rPr lang="ru-RU" sz="3600" dirty="0" smtClean="0"/>
              <a:t> </a:t>
            </a:r>
            <a:r>
              <a:rPr lang="ru-RU" sz="3600" dirty="0" err="1" smtClean="0"/>
              <a:t>қабылданады</a:t>
            </a:r>
            <a:r>
              <a:rPr lang="ru-RU" dirty="0" err="1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530224" y="642938"/>
            <a:ext cx="8042303" cy="5286375"/>
          </a:xfrm>
        </p:spPr>
        <p:txBody>
          <a:bodyPr/>
          <a:lstStyle/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Медициналы</a:t>
            </a:r>
            <a:r>
              <a:rPr lang="kk-K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 этика мен деонтология негізгі принциптерін білу және бұлжытпай орындау медициналық көмектің сапасын арттыру және медициналық қызмет көрсетуді жоғары деңгейге көтерудің бірден –бір кепілі болып табылады</a:t>
            </a: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638" y="1916832"/>
            <a:ext cx="80648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 аударғандарыңызға рахмет!!!</a:t>
            </a:r>
            <a:endParaRPr lang="ru-RU" sz="54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0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Этика (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ethica</a:t>
            </a:r>
            <a:r>
              <a:rPr lang="kk-K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)грек сөзінен қазақшаға аударғанда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әдеп деген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мағына беретін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объектісі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мораль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болып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табылатын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философиялық ұғым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(философ Аристотель)</a:t>
            </a:r>
          </a:p>
          <a:p>
            <a:r>
              <a:rPr lang="kk-K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Деонтология(грек сөзінен қазақшаға аударғанда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lang="kk-K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ілім,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logos</a:t>
            </a:r>
            <a:r>
              <a:rPr lang="kk-K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-парыз)-парыз туралы ілім.(философ И.Бентам)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28604"/>
            <a:ext cx="7970738" cy="5500726"/>
          </a:xfrm>
        </p:spPr>
        <p:txBody>
          <a:bodyPr/>
          <a:lstStyle/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Медициналы</a:t>
            </a:r>
            <a:r>
              <a:rPr lang="kk-K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 этика мен деонтология негізгі принциптерін білу және бұлжытпай орындау медициналық көмектің сапасын арттыру және медициналық қызмет көрсетуді жоғары деңгейге көтерудің бірден –бір кепілі болып табылады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8113614" cy="52149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</a:t>
            </a:r>
            <a:endParaRPr lang="ru-RU" sz="3200" dirty="0" smtClean="0"/>
          </a:p>
          <a:p>
            <a:r>
              <a:rPr lang="ru-RU" sz="3200" dirty="0" smtClean="0"/>
              <a:t>  </a:t>
            </a:r>
            <a:r>
              <a:rPr lang="ru-RU" sz="3200" dirty="0" err="1" smtClean="0"/>
              <a:t>Медициналық </a:t>
            </a:r>
            <a:r>
              <a:rPr lang="ru-RU" sz="3200" dirty="0" smtClean="0"/>
              <a:t>этика мен деонтология- </a:t>
            </a:r>
            <a:r>
              <a:rPr lang="ru-RU" sz="3200" dirty="0" err="1" smtClean="0"/>
              <a:t>медициналық қызметкерлердің кәсіби міндеттерін</a:t>
            </a:r>
            <a:r>
              <a:rPr lang="ru-RU" sz="3200" dirty="0" smtClean="0"/>
              <a:t> </a:t>
            </a:r>
            <a:r>
              <a:rPr lang="ru-RU" sz="3200" dirty="0" err="1" smtClean="0"/>
              <a:t>атқару </a:t>
            </a:r>
            <a:r>
              <a:rPr lang="ru-RU" sz="3200" dirty="0" err="1" smtClean="0"/>
              <a:t>барысындағы </a:t>
            </a:r>
            <a:r>
              <a:rPr lang="ru-RU" sz="3200" dirty="0" smtClean="0"/>
              <a:t>этика </a:t>
            </a:r>
            <a:r>
              <a:rPr lang="ru-RU" sz="3200" dirty="0" err="1" smtClean="0"/>
              <a:t>нормаларымен</a:t>
            </a:r>
            <a:r>
              <a:rPr lang="ru-RU" sz="3200" dirty="0" smtClean="0"/>
              <a:t> </a:t>
            </a:r>
            <a:r>
              <a:rPr lang="ru-RU" sz="3200" dirty="0" err="1" smtClean="0"/>
              <a:t>мінез-құлқының жиынтығы</a:t>
            </a:r>
            <a:r>
              <a:rPr lang="ru-RU" sz="3200" dirty="0" smtClean="0"/>
              <a:t>.</a:t>
            </a:r>
            <a:endParaRPr lang="kk-KZ" sz="3200" dirty="0" smtClean="0"/>
          </a:p>
          <a:p>
            <a:r>
              <a:rPr lang="kk-KZ" sz="3200" dirty="0" smtClean="0"/>
              <a:t>  Деонтология-бұл этиканың бір бөлігі, адамның басқа бір адамның және бүкіл қоғамның алдындағы парызы туралы ілім.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970738" cy="5500726"/>
          </a:xfrm>
        </p:spPr>
        <p:txBody>
          <a:bodyPr>
            <a:normAutofit/>
          </a:bodyPr>
          <a:lstStyle/>
          <a:p>
            <a:r>
              <a:rPr lang="kk-KZ" sz="3600" dirty="0" smtClean="0"/>
              <a:t>   </a:t>
            </a:r>
          </a:p>
          <a:p>
            <a:r>
              <a:rPr lang="kk-KZ" sz="3600" dirty="0" smtClean="0"/>
              <a:t>   Медициналық деонтология-бұл науқастың сауығуы үшін ең жайлы жағдайдың қалыптасуына ықпал ететін медицина қызметкерлерінің тиісті мінез-құлқы туралы ілім.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714356"/>
            <a:ext cx="74295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қызметшілерінің әдеп кодексі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Президентінің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жылғы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желтоқсандағы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153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Жарлығымен бекітілген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772400" cy="542928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Медициналық этика және деонтология негізгі принциптерін былай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тұжырымдауға болады: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Медицина қызметкері науқасқа кәсіби көмегін көрсетуге дайын болуы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Пациентке моральдық және физикалық зиян келтіруге жол бермеу.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екі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сөзбен айтылатын”Зиян келтірме” басты принципін ұстануы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Медицина қызметкері әрекеті медицина ғылымының шешімдері мен мақсаттарына сай болуы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Аурудың өмірі үшін соңына дейін күресуі,салауатты  өмір салты қағидалары жайлы хабардар етуі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Жеке басының қамын ойламай өз мүддесін халық пен қоғамның қажеттілігіне саналы түрде бағындыра отырып ,жеке басының мүддесін қоғамдық мүддемен гармониялық түрде үйлестіруі</a:t>
            </a: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Коллегиальды принципін ұстануы,медицина қызметкерлері бір-біріне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көмектесуі,қолдауы</a:t>
            </a: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     7.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Өзінің кәсіби құзіреттілігін жоғары деңгейде ұстау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     8.Пациенттің медициналық араласуға келісім  беру немесе одан бас тарту құқығын құрметтеу </a:t>
            </a:r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Медициналық құпиялықтың сақталуы</a:t>
            </a:r>
          </a:p>
          <a:p>
            <a:endParaRPr lang="ru-RU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15304" cy="5357850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Халықаралық 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деонтология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кодексіне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 дәрігер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орта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медициналық қызметкерге екі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стратегиялық талап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,іздену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білімін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емделушілер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ұжымның игілігі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өзінің барлық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білімін,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мүмкіндіктері мен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тәжірибесін зор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 алуға бағыттау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Адамдарға мейірімді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428596" y="928709"/>
            <a:ext cx="8001056" cy="5500687"/>
          </a:xfrm>
        </p:spPr>
        <p:txBody>
          <a:bodyPr/>
          <a:lstStyle/>
          <a:p>
            <a:pPr algn="just"/>
            <a:r>
              <a:rPr lang="ru-RU" dirty="0" smtClean="0"/>
              <a:t>   Медицина </a:t>
            </a:r>
            <a:r>
              <a:rPr lang="ru-RU" dirty="0" err="1"/>
              <a:t>қызметкері </a:t>
            </a:r>
            <a:r>
              <a:rPr lang="ru-RU" dirty="0"/>
              <a:t>"</a:t>
            </a:r>
            <a:r>
              <a:rPr lang="ru-RU" dirty="0" err="1"/>
              <a:t>зиян</a:t>
            </a:r>
            <a:r>
              <a:rPr lang="ru-RU" dirty="0"/>
              <a:t> келтірме"</a:t>
            </a:r>
            <a:r>
              <a:rPr lang="ru-RU" dirty="0" err="1"/>
              <a:t>қағидатын басшылыққа алуы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kk-KZ" dirty="0"/>
              <a:t>.</a:t>
            </a:r>
            <a:r>
              <a:rPr lang="ru-RU" dirty="0"/>
              <a:t>Медицина </a:t>
            </a:r>
            <a:r>
              <a:rPr lang="ru-RU" dirty="0" err="1"/>
              <a:t>қызметкерінің барлық әрекеттері </a:t>
            </a:r>
            <a:r>
              <a:rPr lang="ru-RU" dirty="0"/>
              <a:t>осы </a:t>
            </a:r>
            <a:r>
              <a:rPr lang="ru-RU" dirty="0" err="1"/>
              <a:t>өсиетпен тексерілуі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Адам </a:t>
            </a:r>
            <a:r>
              <a:rPr lang="ru-RU" dirty="0" err="1"/>
              <a:t>денсаулығы-ең жоғары құндылық</a:t>
            </a:r>
            <a:r>
              <a:rPr lang="ru-RU" dirty="0"/>
              <a:t>. </a:t>
            </a:r>
            <a:r>
              <a:rPr lang="ru-RU" dirty="0" err="1"/>
              <a:t>Бұл қағиданы елемеу</a:t>
            </a:r>
            <a:r>
              <a:rPr lang="ru-RU" dirty="0"/>
              <a:t> </a:t>
            </a:r>
            <a:r>
              <a:rPr lang="ru-RU" dirty="0" err="1"/>
              <a:t>науқастың физикалық немесе</a:t>
            </a:r>
            <a:r>
              <a:rPr lang="ru-RU" dirty="0"/>
              <a:t> </a:t>
            </a:r>
            <a:r>
              <a:rPr lang="ru-RU" dirty="0" err="1"/>
              <a:t>психикалық денсаулығына қасақана немесе</a:t>
            </a:r>
            <a:r>
              <a:rPr lang="ru-RU" dirty="0"/>
              <a:t> </a:t>
            </a:r>
            <a:r>
              <a:rPr lang="ru-RU" dirty="0" err="1"/>
              <a:t>кездейсоқ зиян</a:t>
            </a:r>
            <a:r>
              <a:rPr lang="ru-RU" dirty="0"/>
              <a:t> </a:t>
            </a:r>
            <a:r>
              <a:rPr lang="ru-RU" dirty="0" err="1"/>
              <a:t>келтіруі</a:t>
            </a:r>
            <a:r>
              <a:rPr lang="ru-RU" dirty="0"/>
              <a:t> </a:t>
            </a:r>
            <a:r>
              <a:rPr lang="ru-RU" dirty="0" err="1"/>
              <a:t>мүмкін.</a:t>
            </a:r>
            <a:r>
              <a:rPr lang="ru-RU" dirty="0"/>
              <a:t> </a:t>
            </a:r>
            <a:r>
              <a:rPr lang="ru-RU" dirty="0" err="1"/>
              <a:t>Емдеу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мүмкін болатын</a:t>
            </a:r>
            <a:r>
              <a:rPr lang="ru-RU" dirty="0"/>
              <a:t> </a:t>
            </a:r>
            <a:r>
              <a:rPr lang="ru-RU" dirty="0" err="1"/>
              <a:t>қауіп оның ықтимал пайдасынан</a:t>
            </a:r>
            <a:r>
              <a:rPr lang="ru-RU" dirty="0"/>
              <a:t> </a:t>
            </a:r>
            <a:r>
              <a:rPr lang="ru-RU" dirty="0" err="1"/>
              <a:t>аспауы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"</a:t>
            </a:r>
            <a:r>
              <a:rPr lang="ru-RU" dirty="0" err="1"/>
              <a:t>Зиян</a:t>
            </a:r>
            <a:r>
              <a:rPr lang="ru-RU" dirty="0"/>
              <a:t> </a:t>
            </a:r>
            <a:r>
              <a:rPr lang="ru-RU" dirty="0" err="1"/>
              <a:t>келтірме</a:t>
            </a:r>
            <a:r>
              <a:rPr lang="ru-RU" dirty="0"/>
              <a:t>" </a:t>
            </a:r>
            <a:r>
              <a:rPr lang="ru-RU" dirty="0" err="1"/>
              <a:t>қағидатын сақтамау нәтижесінде туындаған салдарлар</a:t>
            </a:r>
            <a:r>
              <a:rPr lang="ru-RU" dirty="0"/>
              <a:t> </a:t>
            </a:r>
            <a:r>
              <a:rPr lang="ru-RU" dirty="0" err="1"/>
              <a:t>әкімшілік немесе</a:t>
            </a:r>
            <a:r>
              <a:rPr lang="ru-RU" dirty="0"/>
              <a:t> </a:t>
            </a:r>
            <a:r>
              <a:rPr lang="ru-RU" dirty="0" err="1"/>
              <a:t>қылмыстық ықпал ету</a:t>
            </a:r>
            <a:r>
              <a:rPr lang="ru-RU" dirty="0"/>
              <a:t> </a:t>
            </a:r>
            <a:r>
              <a:rPr lang="ru-RU" dirty="0" err="1"/>
              <a:t>шараларымен</a:t>
            </a:r>
            <a:r>
              <a:rPr lang="ru-RU" dirty="0"/>
              <a:t> </a:t>
            </a:r>
            <a:r>
              <a:rPr lang="ru-RU" dirty="0" err="1"/>
              <a:t>жазалануы</a:t>
            </a:r>
            <a:r>
              <a:rPr lang="ru-RU" dirty="0"/>
              <a:t> </a:t>
            </a:r>
            <a:r>
              <a:rPr lang="ru-RU" dirty="0" err="1"/>
              <a:t>мүмкін </a:t>
            </a:r>
            <a:r>
              <a:rPr lang="ru-RU" dirty="0"/>
              <a:t>(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қылықтың ауырлығына байланысты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2619</TotalTime>
  <Words>1136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Халықаралық  деонтология кодексіне сәйкес дәрігер мен орта медициналық қызметкерге екі стратегиялық талап қойылады: 1) Білім,іздену және білімін арттыру негізінде емделушілер мен ұжымның игілігі үшін өзінің барлық білімін,мүмкіндіктері мен тәжірибесін зор нәтиже алуға бағыттау 2) Адамдарға мейірімді қарым-қатынас.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ГУЛИ-МЕДИК</dc:creator>
  <cp:lastModifiedBy>Пользователь Windows</cp:lastModifiedBy>
  <cp:revision>163</cp:revision>
  <dcterms:created xsi:type="dcterms:W3CDTF">2018-02-10T08:21:40Z</dcterms:created>
  <dcterms:modified xsi:type="dcterms:W3CDTF">2024-03-28T02:25:35Z</dcterms:modified>
</cp:coreProperties>
</file>