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Lst>
  <p:notesMasterIdLst>
    <p:notesMasterId r:id="rId33"/>
  </p:notesMasterIdLst>
  <p:sldIdLst>
    <p:sldId id="256" r:id="rId8"/>
    <p:sldId id="258" r:id="rId9"/>
    <p:sldId id="274" r:id="rId10"/>
    <p:sldId id="263" r:id="rId11"/>
    <p:sldId id="278" r:id="rId12"/>
    <p:sldId id="279" r:id="rId13"/>
    <p:sldId id="280" r:id="rId14"/>
    <p:sldId id="291" r:id="rId15"/>
    <p:sldId id="305" r:id="rId16"/>
    <p:sldId id="265" r:id="rId17"/>
    <p:sldId id="281" r:id="rId18"/>
    <p:sldId id="283" r:id="rId19"/>
    <p:sldId id="284" r:id="rId20"/>
    <p:sldId id="267" r:id="rId21"/>
    <p:sldId id="268" r:id="rId22"/>
    <p:sldId id="306" r:id="rId23"/>
    <p:sldId id="297" r:id="rId24"/>
    <p:sldId id="266" r:id="rId25"/>
    <p:sldId id="286" r:id="rId26"/>
    <p:sldId id="304" r:id="rId27"/>
    <p:sldId id="289" r:id="rId28"/>
    <p:sldId id="290" r:id="rId29"/>
    <p:sldId id="299" r:id="rId30"/>
    <p:sldId id="272" r:id="rId31"/>
    <p:sldId id="303" r:id="rId32"/>
  </p:sldIdLst>
  <p:sldSz cx="9144000" cy="6858000" type="screen4x3"/>
  <p:notesSz cx="6858000" cy="9144000"/>
  <p:embeddedFontLst>
    <p:embeddedFont>
      <p:font typeface="Corbel" pitchFamily="34" charset="0"/>
      <p:regular r:id="rId34"/>
      <p:bold r:id="rId35"/>
      <p:italic r:id="rId36"/>
      <p:boldItalic r:id="rId37"/>
    </p:embeddedFont>
    <p:embeddedFont>
      <p:font typeface="Gill Sans" charset="0"/>
      <p:regular r:id="rId38"/>
      <p:bold r:id="rId39"/>
    </p:embeddedFont>
    <p:embeddedFont>
      <p:font typeface="Verdana"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90" autoAdjust="0"/>
    <p:restoredTop sz="91762" autoAdjust="0"/>
  </p:normalViewPr>
  <p:slideViewPr>
    <p:cSldViewPr snapToGrid="0">
      <p:cViewPr>
        <p:scale>
          <a:sx n="122" d="100"/>
          <a:sy n="122" d="100"/>
        </p:scale>
        <p:origin x="-1230" y="28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63212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95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53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79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9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36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08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17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5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Autofit/>
          </a:bodyPr>
          <a:lstStyle>
            <a:lvl1pPr lvl="0" algn="l">
              <a:spcBef>
                <a:spcPts val="600"/>
              </a:spcBef>
              <a:spcAft>
                <a:spcPts val="0"/>
              </a:spcAft>
              <a:buSzPts val="2080"/>
              <a:buNone/>
              <a:defRPr sz="2600">
                <a:solidFill>
                  <a:srgbClr val="341108"/>
                </a:solidFill>
              </a:defRPr>
            </a:lvl1pPr>
            <a:lvl2pPr lvl="1" algn="ctr">
              <a:spcBef>
                <a:spcPts val="550"/>
              </a:spcBef>
              <a:spcAft>
                <a:spcPts val="0"/>
              </a:spcAft>
              <a:buSzPts val="180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1" name="Google Shape;21;p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72314"/>
              </a:buClr>
              <a:buSzPts val="2100"/>
              <a:buFont typeface="Gill Sans"/>
              <a:buNone/>
              <a:defRPr sz="21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8"/>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noAutofit/>
          </a:bodyPr>
          <a:lstStyle>
            <a:lvl1pPr marR="0" lvl="0" algn="l" rtl="0">
              <a:spcBef>
                <a:spcPts val="600"/>
              </a:spcBef>
              <a:spcAft>
                <a:spcPts val="0"/>
              </a:spcAft>
              <a:buClr>
                <a:schemeClr val="accent1"/>
              </a:buClr>
              <a:buSzPts val="2560"/>
              <a:buFont typeface="Noto Sans Symbols"/>
              <a:buNone/>
              <a:defRPr sz="3200" b="0" i="0" u="none" strike="noStrike" cap="none">
                <a:solidFill>
                  <a:schemeClr val="dk1"/>
                </a:solidFill>
                <a:latin typeface="Gill Sans"/>
                <a:ea typeface="Gill Sans"/>
                <a:cs typeface="Gill Sans"/>
                <a:sym typeface="Gill Sans"/>
              </a:defRPr>
            </a:lvl1pPr>
            <a:lvl2pPr marR="0" lvl="1"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33" name="Google Shape;133;p18"/>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spcBef>
                <a:spcPts val="550"/>
              </a:spcBef>
              <a:spcAft>
                <a:spcPts val="0"/>
              </a:spcAft>
              <a:buSzPts val="1200"/>
              <a:buChar char="◦"/>
              <a:defRPr sz="1200"/>
            </a:lvl2pPr>
            <a:lvl3pPr marL="1371600" lvl="2" indent="-292100" algn="l">
              <a:spcBef>
                <a:spcPts val="200"/>
              </a:spcBef>
              <a:spcAft>
                <a:spcPts val="0"/>
              </a:spcAft>
              <a:buSzPts val="100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4" name="Google Shape;134;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9" name="Google Shape;49;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body" idx="1"/>
          </p:nvPr>
        </p:nvSpPr>
        <p:spPr>
          <a:xfrm rot="5400000">
            <a:off x="2784475" y="98425"/>
            <a:ext cx="4800600" cy="7499350"/>
          </a:xfrm>
          <a:prstGeom prst="rect">
            <a:avLst/>
          </a:prstGeom>
          <a:noFill/>
          <a:ln>
            <a:noFill/>
          </a:ln>
        </p:spPr>
        <p:txBody>
          <a:bodyPr spcFirstLastPara="1" wrap="square" lIns="91425" tIns="45700" rIns="91425" bIns="45700" anchor="t" anchorCtr="0">
            <a:noAutofit/>
          </a:bodyPr>
          <a:lstStyle>
            <a:lvl1pPr marL="457200" lvl="0" indent="-320040" algn="l">
              <a:spcBef>
                <a:spcPts val="600"/>
              </a:spcBef>
              <a:spcAft>
                <a:spcPts val="0"/>
              </a:spcAft>
              <a:buSzPts val="1440"/>
              <a:buChar char="⚫"/>
              <a:defRPr/>
            </a:lvl1pPr>
            <a:lvl2pPr marL="914400" lvl="1" indent="-342900" algn="l">
              <a:spcBef>
                <a:spcPts val="55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1" name="Google Shape;61;p8"/>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Autofit/>
          </a:bodyPr>
          <a:lstStyle>
            <a:lvl1pPr marL="457200" lvl="0" indent="-370840" algn="l">
              <a:spcBef>
                <a:spcPts val="600"/>
              </a:spcBef>
              <a:spcAft>
                <a:spcPts val="0"/>
              </a:spcAft>
              <a:buSzPts val="2240"/>
              <a:buChar char="⚫"/>
              <a:defRPr sz="2800"/>
            </a:lvl1pPr>
            <a:lvl2pPr marL="914400" lvl="1" indent="-381000" algn="l">
              <a:spcBef>
                <a:spcPts val="55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3"/>
        <p:cNvGrpSpPr/>
        <p:nvPr/>
      </p:nvGrpSpPr>
      <p:grpSpPr>
        <a:xfrm>
          <a:off x="0" y="0"/>
          <a:ext cx="0" cy="0"/>
          <a:chOff x="0" y="0"/>
          <a:chExt cx="0" cy="0"/>
        </a:xfrm>
      </p:grpSpPr>
      <p:sp>
        <p:nvSpPr>
          <p:cNvPr id="74" name="Google Shape;74;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Autofit/>
          </a:bodyPr>
          <a:lstStyle>
            <a:lvl1pPr lvl="0" algn="l">
              <a:lnSpc>
                <a:spcPct val="112500"/>
              </a:lnSpc>
              <a:spcBef>
                <a:spcPts val="0"/>
              </a:spcBef>
              <a:spcAft>
                <a:spcPts val="0"/>
              </a:spcAft>
              <a:buClr>
                <a:srgbClr val="572314"/>
              </a:buClr>
              <a:buSzPts val="4000"/>
              <a:buFont typeface="Gill Sans"/>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Autofit/>
          </a:bodyPr>
          <a:lstStyle>
            <a:lvl1pPr marL="457200" lvl="0" indent="-228600" algn="l">
              <a:lnSpc>
                <a:spcPct val="115000"/>
              </a:lnSpc>
              <a:spcBef>
                <a:spcPts val="0"/>
              </a:spcBef>
              <a:spcAft>
                <a:spcPts val="0"/>
              </a:spcAft>
              <a:buSzPts val="1600"/>
              <a:buNone/>
              <a:defRPr sz="2000">
                <a:solidFill>
                  <a:srgbClr val="341108"/>
                </a:solidFill>
              </a:defRPr>
            </a:lvl1pPr>
            <a:lvl2pPr marL="914400" lvl="1" indent="-228600" algn="l">
              <a:spcBef>
                <a:spcPts val="55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0" name="Google Shape;90;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TWO_OBJECTS_WITH_TEX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5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2" name="Google Shape;102;p14"/>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spcBef>
                <a:spcPts val="55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3" name="Google Shape;103;p14"/>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4" name="Google Shape;104;p14"/>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5" name="Google Shape;105;p1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Autofit/>
          </a:bodyPr>
          <a:lstStyle>
            <a:lvl1pPr lvl="0" algn="l">
              <a:lnSpc>
                <a:spcPct val="90909"/>
              </a:lnSpc>
              <a:spcBef>
                <a:spcPts val="0"/>
              </a:spcBef>
              <a:spcAft>
                <a:spcPts val="0"/>
              </a:spcAft>
              <a:buClr>
                <a:srgbClr val="572314"/>
              </a:buClr>
              <a:buSzPts val="2200"/>
              <a:buFont typeface="Gill Sans"/>
              <a:buNone/>
              <a:defRPr sz="2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6"/>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120"/>
              <a:buNone/>
              <a:defRPr sz="1400"/>
            </a:lvl1pPr>
            <a:lvl2pPr marL="914400" lvl="1" indent="-228600" algn="l">
              <a:spcBef>
                <a:spcPts val="55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7" name="Google Shape;117;p16"/>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Autofit/>
          </a:bodyPr>
          <a:lstStyle>
            <a:lvl1pPr marL="457200" lvl="0" indent="-391160" algn="l">
              <a:spcBef>
                <a:spcPts val="600"/>
              </a:spcBef>
              <a:spcAft>
                <a:spcPts val="0"/>
              </a:spcAft>
              <a:buSzPts val="2560"/>
              <a:buChar char="⚫"/>
              <a:defRPr sz="3200"/>
            </a:lvl1pPr>
            <a:lvl2pPr marL="914400" lvl="1" indent="-406400" algn="l">
              <a:spcBef>
                <a:spcPts val="55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8" name="Google Shape;118;p1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 name="Google Shape;7;p1"/>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 name="Google Shape;8;p1"/>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Gill Sans"/>
              <a:ea typeface="Gill Sans"/>
              <a:cs typeface="Gill Sans"/>
              <a:sym typeface="Gill Sans"/>
            </a:endParaRPr>
          </a:p>
        </p:txBody>
      </p:sp>
      <p:sp>
        <p:nvSpPr>
          <p:cNvPr id="9" name="Google Shape;9;p1"/>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 name="Google Shape;10;p1"/>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 name="Google Shape;11;p1"/>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Gill Sans"/>
              <a:ea typeface="Gill Sans"/>
              <a:cs typeface="Gill Sans"/>
              <a:sym typeface="Gill Sans"/>
            </a:endParaRPr>
          </a:p>
        </p:txBody>
      </p:sp>
      <p:sp>
        <p:nvSpPr>
          <p:cNvPr id="12" name="Google Shape;12;p1"/>
          <p:cNvSpPr/>
          <p:nvPr/>
        </p:nvSpPr>
        <p:spPr>
          <a:xfrm>
            <a:off x="1157287" y="1344612"/>
            <a:ext cx="63500" cy="65087"/>
          </a:xfrm>
          <a:prstGeom prst="ellipse">
            <a:avLst/>
          </a:prstGeom>
          <a:noFill/>
          <a:ln w="12700" cap="rnd" cmpd="sng">
            <a:solidFill>
              <a:srgbClr val="307F9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3" name="Google Shape;13;p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4" name="Google Shape;14;p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24"/>
        <p:cNvGrpSpPr/>
        <p:nvPr/>
      </p:nvGrpSpPr>
      <p:grpSpPr>
        <a:xfrm>
          <a:off x="0" y="0"/>
          <a:ext cx="0" cy="0"/>
          <a:chOff x="0" y="0"/>
          <a:chExt cx="0" cy="0"/>
        </a:xfrm>
      </p:grpSpPr>
      <p:sp>
        <p:nvSpPr>
          <p:cNvPr id="25" name="Google Shape;25;p3"/>
          <p:cNvSpPr/>
          <p:nvPr/>
        </p:nvSpPr>
        <p:spPr>
          <a:xfrm>
            <a:off x="-815975" y="-815975"/>
            <a:ext cx="1638300" cy="1638300"/>
          </a:xfrm>
          <a:custGeom>
            <a:avLst/>
            <a:gdLst/>
            <a:ahLst/>
            <a:cxnLst/>
            <a:rect l="l" t="t" r="r" b="b"/>
            <a:pathLst>
              <a:path w="1638300" h="1638300" extrusionOk="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49"/>
            </a:srgbClr>
          </a:solidFill>
          <a:ln w="9525" cap="rnd" cmpd="sng">
            <a:solidFill>
              <a:srgbClr val="D2C3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6" name="Google Shape;26;p3"/>
          <p:cNvSpPr/>
          <p:nvPr/>
        </p:nvSpPr>
        <p:spPr>
          <a:xfrm>
            <a:off x="168275" y="20637"/>
            <a:ext cx="1703387" cy="1703387"/>
          </a:xfrm>
          <a:prstGeom prst="ellipse">
            <a:avLst/>
          </a:prstGeom>
          <a:noFill/>
          <a:ln w="27300" cap="rnd" cmpd="sng">
            <a:solidFill>
              <a:srgbClr val="FFF6DB"/>
            </a:solidFill>
            <a:prstDash val="solid"/>
            <a:miter lim="800000"/>
            <a:headEnd type="none" w="sm" len="sm"/>
            <a:tailEnd type="none" w="sm" len="sm"/>
          </a:ln>
          <a:effectLst>
            <a:outerShdw blurRad="63500" dist="25400" dir="5400000">
              <a:srgbClr val="AFA58D">
                <a:alpha val="8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7" name="Google Shape;27;p3"/>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a:solidFill>
                <a:schemeClr val="lt1"/>
              </a:solidFill>
              <a:latin typeface="Gill Sans"/>
              <a:ea typeface="Gill Sans"/>
              <a:cs typeface="Gill Sans"/>
              <a:sym typeface="Gill Sans"/>
            </a:endParaRPr>
          </a:p>
        </p:txBody>
      </p:sp>
      <p:sp>
        <p:nvSpPr>
          <p:cNvPr id="28" name="Google Shape;28;p3"/>
          <p:cNvSpPr txBox="1"/>
          <p:nvPr/>
        </p:nvSpPr>
        <p:spPr>
          <a:xfrm>
            <a:off x="1012825" y="0"/>
            <a:ext cx="81311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9" name="Google Shape;29;p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30" name="Google Shape;30;p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31" name="Google Shape;31;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
        <p:nvSpPr>
          <p:cNvPr id="34" name="Google Shape;34;p3"/>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9"/>
          <p:cNvSpPr txBox="1"/>
          <p:nvPr/>
        </p:nvSpPr>
        <p:spPr>
          <a:xfrm>
            <a:off x="1014412" y="0"/>
            <a:ext cx="812958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7" name="Google Shape;67;p9"/>
          <p:cNvSpPr txBox="1"/>
          <p:nvPr/>
        </p:nvSpPr>
        <p:spPr>
          <a:xfrm>
            <a:off x="1014412" y="0"/>
            <a:ext cx="73025"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8" name="Google Shape;68;p9"/>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69" name="Google Shape;69;p9"/>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70" name="Google Shape;70;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9"/>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1"/>
          <p:cNvSpPr txBox="1"/>
          <p:nvPr/>
        </p:nvSpPr>
        <p:spPr>
          <a:xfrm>
            <a:off x="2282825" y="0"/>
            <a:ext cx="685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9" name="Google Shape;79;p11"/>
          <p:cNvSpPr txBox="1"/>
          <p:nvPr/>
        </p:nvSpPr>
        <p:spPr>
          <a:xfrm>
            <a:off x="2286000" y="0"/>
            <a:ext cx="76200" cy="6858000"/>
          </a:xfrm>
          <a:prstGeom prst="rect">
            <a:avLst/>
          </a:prstGeom>
          <a:solidFill>
            <a:schemeClr val="lt1"/>
          </a:solidFill>
          <a:ln>
            <a:noFill/>
          </a:ln>
          <a:effectLst>
            <a:outerShdw blurRad="63500" dist="38000" dir="10800000">
              <a:srgbClr val="706B5F">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0" name="Google Shape;80;p11"/>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Gill Sans"/>
              <a:ea typeface="Gill Sans"/>
              <a:cs typeface="Gill Sans"/>
              <a:sym typeface="Gill Sans"/>
            </a:endParaRPr>
          </a:p>
        </p:txBody>
      </p:sp>
      <p:sp>
        <p:nvSpPr>
          <p:cNvPr id="81" name="Google Shape;81;p11"/>
          <p:cNvSpPr/>
          <p:nvPr/>
        </p:nvSpPr>
        <p:spPr>
          <a:xfrm>
            <a:off x="2408237" y="2746375"/>
            <a:ext cx="63500" cy="63500"/>
          </a:xfrm>
          <a:prstGeom prst="ellipse">
            <a:avLst/>
          </a:prstGeom>
          <a:noFill/>
          <a:ln w="12700" cap="rnd" cmpd="sng">
            <a:solidFill>
              <a:srgbClr val="307F93">
                <a:alpha val="5960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2" name="Google Shape;82;p11"/>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83" name="Google Shape;83;p11"/>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84" name="Google Shape;84;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5" name="Google Shape;85;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6" name="Google Shape;86;p11"/>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95" name="Google Shape;95;p13"/>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96" name="Google Shape;96;p1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7" name="Google Shape;97;p1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8" name="Google Shape;98;p13"/>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10" name="Google Shape;110;p15"/>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11" name="Google Shape;111;p1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2" name="Google Shape;112;p1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3" name="Google Shape;113;p15"/>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Gill Sans"/>
              <a:ea typeface="Gill Sans"/>
              <a:cs typeface="Gill Sans"/>
              <a:sym typeface="Gill Sans"/>
            </a:endParaRPr>
          </a:p>
        </p:txBody>
      </p:sp>
      <p:sp>
        <p:nvSpPr>
          <p:cNvPr id="123" name="Google Shape;123;p17"/>
          <p:cNvSpPr/>
          <p:nvPr/>
        </p:nvSpPr>
        <p:spPr>
          <a:xfrm rot="-2160000">
            <a:off x="396875" y="954087"/>
            <a:ext cx="685800"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rgbClr val="EBDAB1">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4" name="Google Shape;124;p17"/>
          <p:cNvSpPr/>
          <p:nvPr/>
        </p:nvSpPr>
        <p:spPr>
          <a:xfrm rot="2160000" flipH="1">
            <a:off x="5003800" y="936625"/>
            <a:ext cx="649287" cy="204787"/>
          </a:xfrm>
          <a:prstGeom prst="flowChartProcess">
            <a:avLst/>
          </a:prstGeom>
          <a:solidFill>
            <a:srgbClr val="FBFBFB">
              <a:alpha val="44705"/>
            </a:srgbClr>
          </a:solidFill>
          <a:ln w="9525" cap="rnd" cmpd="sng">
            <a:solidFill>
              <a:srgbClr val="FFFFFF"/>
            </a:solidFill>
            <a:prstDash val="solid"/>
            <a:miter lim="800000"/>
            <a:headEnd type="none" w="sm" len="sm"/>
            <a:tailEnd type="none" w="sm" len="sm"/>
          </a:ln>
          <a:effectLst>
            <a:outerShdw blurRad="63500" dist="25399" dir="3299947" sx="96000" sy="96000">
              <a:schemeClr val="lt2">
                <a:alpha val="19607"/>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5" name="Google Shape;125;p17"/>
          <p:cNvSpPr txBox="1">
            <a:spLocks noGrp="1"/>
          </p:cNvSpPr>
          <p:nvPr>
            <p:ph type="title"/>
          </p:nvPr>
        </p:nvSpPr>
        <p:spPr>
          <a:xfrm>
            <a:off x="1435100" y="274637"/>
            <a:ext cx="749935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00" b="0" i="0" u="none" strike="noStrike" cap="none">
                <a:solidFill>
                  <a:srgbClr val="572314"/>
                </a:solidFill>
                <a:latin typeface="Gill Sans"/>
                <a:ea typeface="Gill Sans"/>
                <a:cs typeface="Gill Sans"/>
                <a:sym typeface="Gill Sans"/>
              </a:defRPr>
            </a:lvl1pPr>
            <a:lvl2pPr marR="0" lvl="1" algn="l" rtl="0">
              <a:spcBef>
                <a:spcPts val="0"/>
              </a:spcBef>
              <a:spcAft>
                <a:spcPts val="0"/>
              </a:spcAft>
              <a:buSzPts val="1400"/>
              <a:buNone/>
              <a:defRPr sz="4300" b="0" i="0" u="none" strike="noStrike" cap="none">
                <a:solidFill>
                  <a:srgbClr val="572314"/>
                </a:solidFill>
                <a:latin typeface="Corbel"/>
                <a:ea typeface="Corbel"/>
                <a:cs typeface="Corbel"/>
                <a:sym typeface="Corbel"/>
              </a:defRPr>
            </a:lvl2pPr>
            <a:lvl3pPr marR="0" lvl="2" algn="l" rtl="0">
              <a:spcBef>
                <a:spcPts val="0"/>
              </a:spcBef>
              <a:spcAft>
                <a:spcPts val="0"/>
              </a:spcAft>
              <a:buSzPts val="1400"/>
              <a:buNone/>
              <a:defRPr sz="4300" b="0" i="0" u="none" strike="noStrike" cap="none">
                <a:solidFill>
                  <a:srgbClr val="572314"/>
                </a:solidFill>
                <a:latin typeface="Corbel"/>
                <a:ea typeface="Corbel"/>
                <a:cs typeface="Corbel"/>
                <a:sym typeface="Corbel"/>
              </a:defRPr>
            </a:lvl3pPr>
            <a:lvl4pPr marR="0" lvl="3" algn="l" rtl="0">
              <a:spcBef>
                <a:spcPts val="0"/>
              </a:spcBef>
              <a:spcAft>
                <a:spcPts val="0"/>
              </a:spcAft>
              <a:buSzPts val="1400"/>
              <a:buNone/>
              <a:defRPr sz="4300" b="0" i="0" u="none" strike="noStrike" cap="none">
                <a:solidFill>
                  <a:srgbClr val="572314"/>
                </a:solidFill>
                <a:latin typeface="Corbel"/>
                <a:ea typeface="Corbel"/>
                <a:cs typeface="Corbel"/>
                <a:sym typeface="Corbel"/>
              </a:defRPr>
            </a:lvl4pPr>
            <a:lvl5pPr marR="0" lvl="4" algn="l" rtl="0">
              <a:spcBef>
                <a:spcPts val="0"/>
              </a:spcBef>
              <a:spcAft>
                <a:spcPts val="0"/>
              </a:spcAft>
              <a:buSzPts val="1400"/>
              <a:buNone/>
              <a:defRPr sz="4300" b="0" i="0" u="none" strike="noStrike" cap="none">
                <a:solidFill>
                  <a:srgbClr val="572314"/>
                </a:solidFill>
                <a:latin typeface="Corbel"/>
                <a:ea typeface="Corbel"/>
                <a:cs typeface="Corbel"/>
                <a:sym typeface="Corbel"/>
              </a:defRPr>
            </a:lvl5pPr>
            <a:lvl6pPr marR="0" lvl="5" algn="l" rtl="0">
              <a:spcBef>
                <a:spcPts val="0"/>
              </a:spcBef>
              <a:spcAft>
                <a:spcPts val="0"/>
              </a:spcAft>
              <a:buSzPts val="1400"/>
              <a:buNone/>
              <a:defRPr sz="4300" b="0" i="0" u="none" strike="noStrike" cap="none">
                <a:solidFill>
                  <a:srgbClr val="572314"/>
                </a:solidFill>
                <a:latin typeface="Corbel"/>
                <a:ea typeface="Corbel"/>
                <a:cs typeface="Corbel"/>
                <a:sym typeface="Corbel"/>
              </a:defRPr>
            </a:lvl6pPr>
            <a:lvl7pPr marR="0" lvl="6" algn="l" rtl="0">
              <a:spcBef>
                <a:spcPts val="0"/>
              </a:spcBef>
              <a:spcAft>
                <a:spcPts val="0"/>
              </a:spcAft>
              <a:buSzPts val="1400"/>
              <a:buNone/>
              <a:defRPr sz="4300" b="0" i="0" u="none" strike="noStrike" cap="none">
                <a:solidFill>
                  <a:srgbClr val="572314"/>
                </a:solidFill>
                <a:latin typeface="Corbel"/>
                <a:ea typeface="Corbel"/>
                <a:cs typeface="Corbel"/>
                <a:sym typeface="Corbel"/>
              </a:defRPr>
            </a:lvl7pPr>
            <a:lvl8pPr marR="0" lvl="7" algn="l" rtl="0">
              <a:spcBef>
                <a:spcPts val="0"/>
              </a:spcBef>
              <a:spcAft>
                <a:spcPts val="0"/>
              </a:spcAft>
              <a:buSzPts val="1400"/>
              <a:buNone/>
              <a:defRPr sz="4300" b="0" i="0" u="none" strike="noStrike" cap="none">
                <a:solidFill>
                  <a:srgbClr val="572314"/>
                </a:solidFill>
                <a:latin typeface="Corbel"/>
                <a:ea typeface="Corbel"/>
                <a:cs typeface="Corbel"/>
                <a:sym typeface="Corbel"/>
              </a:defRPr>
            </a:lvl8pPr>
            <a:lvl9pPr marR="0" lvl="8" algn="l" rtl="0">
              <a:spcBef>
                <a:spcPts val="0"/>
              </a:spcBef>
              <a:spcAft>
                <a:spcPts val="0"/>
              </a:spcAft>
              <a:buSzPts val="1400"/>
              <a:buNone/>
              <a:defRPr sz="4300" b="0" i="0" u="none" strike="noStrike" cap="none">
                <a:solidFill>
                  <a:srgbClr val="572314"/>
                </a:solidFill>
                <a:latin typeface="Corbel"/>
                <a:ea typeface="Corbel"/>
                <a:cs typeface="Corbel"/>
                <a:sym typeface="Corbel"/>
              </a:defRPr>
            </a:lvl9pPr>
          </a:lstStyle>
          <a:p>
            <a:endParaRPr/>
          </a:p>
        </p:txBody>
      </p:sp>
      <p:sp>
        <p:nvSpPr>
          <p:cNvPr id="126" name="Google Shape;126;p17"/>
          <p:cNvSpPr txBox="1">
            <a:spLocks noGrp="1"/>
          </p:cNvSpPr>
          <p:nvPr>
            <p:ph type="body" idx="1"/>
          </p:nvPr>
        </p:nvSpPr>
        <p:spPr>
          <a:xfrm>
            <a:off x="1435100" y="1447800"/>
            <a:ext cx="7499350" cy="48006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spcBef>
                <a:spcPts val="400"/>
              </a:spcBef>
              <a:spcAft>
                <a:spcPts val="0"/>
              </a:spcAft>
              <a:buClr>
                <a:srgbClr val="C32D2E"/>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spcBef>
                <a:spcPts val="400"/>
              </a:spcBef>
              <a:spcAft>
                <a:spcPts val="0"/>
              </a:spcAft>
              <a:buClr>
                <a:srgbClr val="84AA33"/>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7" name="Google Shape;127;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8" name="Google Shape;128;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9" name="Google Shape;129;p17"/>
          <p:cNvSpPr txBox="1">
            <a:spLocks noGrp="1"/>
          </p:cNvSpPr>
          <p:nvPr>
            <p:ph type="sldNum" idx="12"/>
          </p:nvPr>
        </p:nvSpPr>
        <p:spPr>
          <a:xfrm>
            <a:off x="8613775"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B5A788"/>
              </a:buClr>
              <a:buSzPts val="1200"/>
              <a:buFont typeface="Times New Roman"/>
              <a:buNone/>
              <a:defRPr sz="1200" b="0" i="0" u="none">
                <a:solidFill>
                  <a:srgbClr val="B5A788"/>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Подзаголовок 3"/>
          <p:cNvSpPr>
            <a:spLocks noGrp="1"/>
          </p:cNvSpPr>
          <p:nvPr>
            <p:ph type="subTitle" idx="1"/>
          </p:nvPr>
        </p:nvSpPr>
        <p:spPr>
          <a:xfrm>
            <a:off x="1078523" y="296883"/>
            <a:ext cx="7948246" cy="4328279"/>
          </a:xfrm>
        </p:spPr>
        <p:txBody>
          <a:bodyPr/>
          <a:lstStyle/>
          <a:p>
            <a:pPr algn="ctr"/>
            <a:r>
              <a:rPr lang="kk-KZ" b="1" dirty="0" smtClean="0">
                <a:latin typeface="Times New Roman" pitchFamily="18" charset="0"/>
                <a:cs typeface="Times New Roman" pitchFamily="18" charset="0"/>
              </a:rPr>
              <a:t>Қызылорда облыстық жұқпалы аурулар ауруханасы</a:t>
            </a:r>
          </a:p>
          <a:p>
            <a:endParaRPr lang="kk-KZ" dirty="0" smtClean="0"/>
          </a:p>
          <a:p>
            <a:r>
              <a:rPr lang="ru-RU" b="1" dirty="0" smtClean="0">
                <a:latin typeface="Times New Roman" pitchFamily="18" charset="0"/>
                <a:cs typeface="Times New Roman" pitchFamily="18" charset="0"/>
                <a:sym typeface="Times New Roman"/>
              </a:rPr>
              <a:t>             </a:t>
            </a:r>
            <a:r>
              <a:rPr lang="ru-RU" b="1" dirty="0" err="1" smtClean="0">
                <a:latin typeface="Times New Roman" pitchFamily="18" charset="0"/>
                <a:cs typeface="Times New Roman" pitchFamily="18" charset="0"/>
                <a:sym typeface="Times New Roman"/>
              </a:rPr>
              <a:t>Тақырыбы</a:t>
            </a:r>
            <a:r>
              <a:rPr lang="ru-RU" b="1" dirty="0" smtClean="0">
                <a:latin typeface="Times New Roman" pitchFamily="18" charset="0"/>
                <a:cs typeface="Times New Roman" pitchFamily="18" charset="0"/>
                <a:sym typeface="Times New Roman"/>
              </a:rPr>
              <a:t>:  </a:t>
            </a:r>
            <a:r>
              <a:rPr lang="ru-RU" dirty="0" err="1" smtClean="0">
                <a:latin typeface="Times New Roman" pitchFamily="18" charset="0"/>
                <a:cs typeface="Times New Roman" pitchFamily="18" charset="0"/>
                <a:sym typeface="Times New Roman"/>
              </a:rPr>
              <a:t>Жедел</a:t>
            </a:r>
            <a:r>
              <a:rPr lang="ru-RU" dirty="0" smtClean="0">
                <a:latin typeface="Times New Roman" pitchFamily="18" charset="0"/>
                <a:cs typeface="Times New Roman" pitchFamily="18" charset="0"/>
                <a:sym typeface="Times New Roman"/>
              </a:rPr>
              <a:t> </a:t>
            </a:r>
            <a:r>
              <a:rPr lang="ru-RU" dirty="0" err="1" smtClean="0">
                <a:latin typeface="Times New Roman" pitchFamily="18" charset="0"/>
                <a:cs typeface="Times New Roman" pitchFamily="18" charset="0"/>
                <a:sym typeface="Times New Roman"/>
              </a:rPr>
              <a:t>ішек</a:t>
            </a:r>
            <a:r>
              <a:rPr lang="ru-RU" dirty="0" smtClean="0">
                <a:latin typeface="Times New Roman" pitchFamily="18" charset="0"/>
                <a:cs typeface="Times New Roman" pitchFamily="18" charset="0"/>
                <a:sym typeface="Times New Roman"/>
              </a:rPr>
              <a:t> </a:t>
            </a:r>
            <a:r>
              <a:rPr lang="ru-RU" dirty="0" err="1" smtClean="0">
                <a:latin typeface="Times New Roman" pitchFamily="18" charset="0"/>
                <a:cs typeface="Times New Roman" pitchFamily="18" charset="0"/>
                <a:sym typeface="Times New Roman"/>
              </a:rPr>
              <a:t>инфекциясы</a:t>
            </a:r>
            <a:endParaRPr lang="ru-RU" dirty="0" smtClean="0">
              <a:latin typeface="Times New Roman" pitchFamily="18" charset="0"/>
              <a:cs typeface="Times New Roman" pitchFamily="18" charset="0"/>
              <a:sym typeface="Times New Roman"/>
            </a:endParaRPr>
          </a:p>
          <a:p>
            <a:endParaRPr lang="kk-KZ" dirty="0" smtClean="0">
              <a:latin typeface="Times New Roman" pitchFamily="18" charset="0"/>
              <a:cs typeface="Times New Roman" pitchFamily="18" charset="0"/>
              <a:sym typeface="Times New Roman"/>
            </a:endParaRPr>
          </a:p>
          <a:p>
            <a:endParaRPr lang="kk-KZ" dirty="0" smtClean="0">
              <a:latin typeface="Times New Roman" pitchFamily="18" charset="0"/>
              <a:cs typeface="Times New Roman" pitchFamily="18" charset="0"/>
              <a:sym typeface="Times New Roman"/>
            </a:endParaRPr>
          </a:p>
          <a:p>
            <a:pPr algn="r"/>
            <a:r>
              <a:rPr lang="kk-KZ" sz="1400" dirty="0" smtClean="0">
                <a:latin typeface="Times New Roman" pitchFamily="18" charset="0"/>
                <a:cs typeface="Times New Roman" pitchFamily="18" charset="0"/>
                <a:sym typeface="Times New Roman"/>
              </a:rPr>
              <a:t>                                                                                   </a:t>
            </a:r>
          </a:p>
          <a:p>
            <a:pPr algn="r"/>
            <a:endParaRPr lang="kk-KZ" sz="1400" dirty="0" smtClean="0">
              <a:latin typeface="Times New Roman" pitchFamily="18" charset="0"/>
              <a:cs typeface="Times New Roman" pitchFamily="18" charset="0"/>
              <a:sym typeface="Times New Roman"/>
            </a:endParaRPr>
          </a:p>
          <a:p>
            <a:pPr algn="r"/>
            <a:r>
              <a:rPr lang="kk-KZ" sz="1400" dirty="0" smtClean="0">
                <a:latin typeface="Times New Roman" pitchFamily="18" charset="0"/>
                <a:cs typeface="Times New Roman" pitchFamily="18" charset="0"/>
                <a:sym typeface="Times New Roman"/>
              </a:rPr>
              <a:t> </a:t>
            </a:r>
          </a:p>
          <a:p>
            <a:pPr algn="r"/>
            <a:endParaRPr lang="en-US" sz="1400" dirty="0" smtClean="0">
              <a:latin typeface="Times New Roman" pitchFamily="18" charset="0"/>
              <a:cs typeface="Times New Roman" pitchFamily="18" charset="0"/>
              <a:sym typeface="Times New Roman"/>
            </a:endParaRPr>
          </a:p>
          <a:p>
            <a:pPr algn="r"/>
            <a:endParaRPr lang="en-US" sz="1400" dirty="0">
              <a:latin typeface="Times New Roman" pitchFamily="18" charset="0"/>
              <a:cs typeface="Times New Roman" pitchFamily="18" charset="0"/>
              <a:sym typeface="Times New Roman"/>
            </a:endParaRPr>
          </a:p>
          <a:p>
            <a:pPr algn="r"/>
            <a:endParaRPr lang="en-US" sz="1400" dirty="0" smtClean="0">
              <a:latin typeface="Times New Roman" pitchFamily="18" charset="0"/>
              <a:cs typeface="Times New Roman" pitchFamily="18" charset="0"/>
              <a:sym typeface="Times New Roman"/>
            </a:endParaRPr>
          </a:p>
          <a:p>
            <a:pPr algn="r"/>
            <a:endParaRPr lang="en-US" sz="1400" dirty="0">
              <a:latin typeface="Times New Roman" pitchFamily="18" charset="0"/>
              <a:cs typeface="Times New Roman" pitchFamily="18" charset="0"/>
              <a:sym typeface="Times New Roman"/>
            </a:endParaRPr>
          </a:p>
          <a:p>
            <a:pPr algn="r"/>
            <a:endParaRPr lang="en-US" sz="1400" dirty="0" smtClean="0">
              <a:latin typeface="Times New Roman" pitchFamily="18" charset="0"/>
              <a:cs typeface="Times New Roman" pitchFamily="18" charset="0"/>
              <a:sym typeface="Times New Roman"/>
            </a:endParaRPr>
          </a:p>
          <a:p>
            <a:pPr algn="r"/>
            <a:endParaRPr lang="en-US" sz="1400" dirty="0">
              <a:latin typeface="Times New Roman" pitchFamily="18" charset="0"/>
              <a:cs typeface="Times New Roman" pitchFamily="18" charset="0"/>
              <a:sym typeface="Times New Roman"/>
            </a:endParaRPr>
          </a:p>
          <a:p>
            <a:pPr algn="r"/>
            <a:r>
              <a:rPr lang="kk-KZ" sz="1400" dirty="0" smtClean="0">
                <a:latin typeface="Times New Roman" pitchFamily="18" charset="0"/>
                <a:cs typeface="Times New Roman" pitchFamily="18" charset="0"/>
                <a:sym typeface="Times New Roman"/>
              </a:rPr>
              <a:t>Инфекционист-дәрігер :Калдибаева Ж.Д </a:t>
            </a:r>
          </a:p>
          <a:p>
            <a:pPr algn="ctr"/>
            <a:endParaRPr lang="en-US" sz="1800" dirty="0" smtClean="0">
              <a:latin typeface="Times New Roman" pitchFamily="18" charset="0"/>
              <a:cs typeface="Times New Roman" pitchFamily="18" charset="0"/>
              <a:sym typeface="Times New Roman"/>
            </a:endParaRPr>
          </a:p>
          <a:p>
            <a:pPr algn="ctr"/>
            <a:r>
              <a:rPr lang="kk-KZ" sz="1800" dirty="0" smtClean="0">
                <a:latin typeface="Times New Roman" pitchFamily="18" charset="0"/>
                <a:cs typeface="Times New Roman" pitchFamily="18" charset="0"/>
                <a:sym typeface="Times New Roman"/>
              </a:rPr>
              <a:t>Қызылорда </a:t>
            </a:r>
            <a:r>
              <a:rPr lang="kk-KZ" sz="1800" smtClean="0">
                <a:latin typeface="Times New Roman" pitchFamily="18" charset="0"/>
                <a:cs typeface="Times New Roman" pitchFamily="18" charset="0"/>
                <a:sym typeface="Times New Roman"/>
              </a:rPr>
              <a:t>қаласы </a:t>
            </a:r>
            <a:r>
              <a:rPr lang="kk-KZ" sz="1800" smtClean="0">
                <a:latin typeface="Times New Roman" pitchFamily="18" charset="0"/>
                <a:cs typeface="Times New Roman" pitchFamily="18" charset="0"/>
                <a:sym typeface="Times New Roman"/>
              </a:rPr>
              <a:t>2024ж</a:t>
            </a:r>
            <a:endParaRPr lang="ru-RU"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8187"/>
            <a:ext cx="9144000" cy="342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body" idx="1"/>
          </p:nvPr>
        </p:nvSpPr>
        <p:spPr>
          <a:xfrm>
            <a:off x="1295400" y="1453662"/>
            <a:ext cx="7848600" cy="4040829"/>
          </a:xfrm>
          <a:prstGeom prst="rect">
            <a:avLst/>
          </a:prstGeom>
          <a:noFill/>
          <a:ln>
            <a:noFill/>
          </a:ln>
        </p:spPr>
        <p:txBody>
          <a:bodyPr spcFirstLastPara="1" wrap="square" lIns="91425" tIns="45700" rIns="91425" bIns="45700" anchor="t" anchorCtr="0">
            <a:noAutofit/>
          </a:bodyPr>
          <a:lstStyle/>
          <a:p>
            <a:pPr marL="82550" lvl="0" indent="0">
              <a:buSzPts val="2880"/>
              <a:buNone/>
            </a:pPr>
            <a:r>
              <a:rPr lang="ru-RU" sz="3600" b="1" dirty="0" err="1" smtClean="0">
                <a:latin typeface="Times New Roman" pitchFamily="18" charset="0"/>
                <a:cs typeface="Times New Roman" pitchFamily="18" charset="0"/>
              </a:rPr>
              <a:t>Зертханалық</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зерттеулер</a:t>
            </a:r>
            <a:r>
              <a:rPr lang="ru-RU" sz="3600" b="1" dirty="0" smtClean="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2800" dirty="0">
                <a:latin typeface="Times New Roman" pitchFamily="18" charset="0"/>
                <a:cs typeface="Times New Roman" pitchFamily="18" charset="0"/>
              </a:rPr>
              <a:t> ЖҚТ – лейкоцитоз, </a:t>
            </a:r>
            <a:r>
              <a:rPr lang="ru-RU" sz="2800" dirty="0" err="1">
                <a:latin typeface="Times New Roman" pitchFamily="18" charset="0"/>
                <a:cs typeface="Times New Roman" pitchFamily="18" charset="0"/>
              </a:rPr>
              <a:t>нейтрофилез</a:t>
            </a:r>
            <a:r>
              <a:rPr lang="ru-RU" sz="2800" dirty="0">
                <a:latin typeface="Times New Roman" pitchFamily="18" charset="0"/>
                <a:cs typeface="Times New Roman" pitchFamily="18" charset="0"/>
              </a:rPr>
              <a:t>, ЭЖА </a:t>
            </a:r>
            <a:r>
              <a:rPr lang="ru-RU" sz="2800" dirty="0" err="1">
                <a:latin typeface="Times New Roman" pitchFamily="18" charset="0"/>
                <a:cs typeface="Times New Roman" pitchFamily="18" charset="0"/>
              </a:rPr>
              <a:t>жылдамдауы</a:t>
            </a:r>
            <a:r>
              <a:rPr lang="ru-RU" sz="2800" dirty="0">
                <a:latin typeface="Times New Roman" pitchFamily="18" charset="0"/>
                <a:cs typeface="Times New Roman" pitchFamily="18" charset="0"/>
              </a:rPr>
              <a:t>;</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копрограмма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қорытылмаған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өзектің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шырыштың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лейкоциттердің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эритроциттердің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байтарап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майлардың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болуы</a:t>
            </a:r>
            <a:r>
              <a:rPr lang="ru-RU" sz="2800" dirty="0">
                <a:latin typeface="Times New Roman" pitchFamily="18" charset="0"/>
                <a:cs typeface="Times New Roman" pitchFamily="18" charset="0"/>
              </a:rPr>
              <a:t>;</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құсықтардың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немесе</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асқазан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шайындысының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және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дәреттің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патогендік</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шартты-патогендік</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флорасын</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бактериологиялық</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зерттеу</a:t>
            </a:r>
            <a:r>
              <a:rPr lang="ru-RU" sz="2800" dirty="0">
                <a:latin typeface="Times New Roman" pitchFamily="18" charset="0"/>
                <a:cs typeface="Times New Roman" pitchFamily="18" charset="0"/>
              </a:rPr>
              <a:t>.</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sz="2800" b="1" i="0" u="none" dirty="0">
              <a:solidFill>
                <a:schemeClr val="dk1"/>
              </a:solidFill>
              <a:latin typeface="Times New Roman" pitchFamily="18" charset="0"/>
              <a:ea typeface="Times New Roman"/>
              <a:cs typeface="Times New Roman" pitchFamily="18" charset="0"/>
              <a:sym typeface="Times New Roman"/>
            </a:endParaRPr>
          </a:p>
        </p:txBody>
      </p:sp>
      <p:sp>
        <p:nvSpPr>
          <p:cNvPr id="2" name="Прямоугольник 1"/>
          <p:cNvSpPr/>
          <p:nvPr/>
        </p:nvSpPr>
        <p:spPr>
          <a:xfrm>
            <a:off x="1500554" y="407332"/>
            <a:ext cx="669778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82550" lvl="0">
              <a:buClr>
                <a:schemeClr val="accent1"/>
              </a:buClr>
              <a:buSzPts val="2880"/>
            </a:pPr>
            <a:r>
              <a:rPr lang="kk-KZ" sz="2800" b="1" dirty="0" smtClean="0">
                <a:solidFill>
                  <a:srgbClr val="FF0000"/>
                </a:solidFill>
                <a:latin typeface="Times New Roman" pitchFamily="18" charset="0"/>
                <a:ea typeface="Times New Roman"/>
                <a:cs typeface="Times New Roman" pitchFamily="18" charset="0"/>
                <a:sym typeface="Times New Roman"/>
              </a:rPr>
              <a:t>                Диагностикасы</a:t>
            </a:r>
            <a:endParaRPr lang="kk-KZ" sz="2800" b="1" dirty="0">
              <a:solidFill>
                <a:srgbClr val="FF0000"/>
              </a:solidFill>
              <a:latin typeface="Times New Roman" pitchFamily="18" charset="0"/>
              <a:ea typeface="Times New Roman"/>
              <a:cs typeface="Times New Roman" pitchFamily="18" charset="0"/>
              <a:sym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3296" y="283221"/>
            <a:ext cx="7511433" cy="6432530"/>
          </a:xfrm>
          <a:prstGeom prst="rect">
            <a:avLst/>
          </a:prstGeom>
        </p:spPr>
        <p:txBody>
          <a:bodyPr wrap="square">
            <a:spAutoFit/>
          </a:bodyPr>
          <a:lstStyle/>
          <a:p>
            <a:r>
              <a:rPr lang="ru-RU" sz="2800" b="1" dirty="0" err="1">
                <a:latin typeface="Times New Roman" pitchFamily="18" charset="0"/>
                <a:cs typeface="Times New Roman" pitchFamily="18" charset="0"/>
              </a:rPr>
              <a:t>Қосымша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зертханалық</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және</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аспаптық</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зерттеулер</a:t>
            </a:r>
            <a:r>
              <a:rPr lang="ru-RU" sz="2800" b="1" dirty="0" smtClean="0">
                <a:latin typeface="Times New Roman" pitchFamily="18" charset="0"/>
                <a:cs typeface="Times New Roman" pitchFamily="18" charset="0"/>
              </a:rPr>
              <a:t>:</a:t>
            </a:r>
          </a:p>
          <a:p>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Биохимиялы</a:t>
            </a:r>
            <a:r>
              <a:rPr lang="kk-KZ" sz="1800" dirty="0" smtClean="0">
                <a:latin typeface="Times New Roman" pitchFamily="18" charset="0"/>
                <a:cs typeface="Times New Roman" pitchFamily="18" charset="0"/>
              </a:rPr>
              <a:t>қ</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қан талдауы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 сарысуында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электролиттер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шоғырлануы, несепнәр, креатинин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қалдық </a:t>
            </a:r>
            <a:r>
              <a:rPr lang="ru-RU" sz="1800" dirty="0">
                <a:latin typeface="Times New Roman" pitchFamily="18" charset="0"/>
                <a:cs typeface="Times New Roman" pitchFamily="18" charset="0"/>
              </a:rPr>
              <a:t>азот, </a:t>
            </a:r>
            <a:r>
              <a:rPr lang="ru-RU" sz="1800" dirty="0" err="1">
                <a:latin typeface="Times New Roman" pitchFamily="18" charset="0"/>
                <a:cs typeface="Times New Roman" pitchFamily="18" charset="0"/>
              </a:rPr>
              <a:t>жалпы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ақуыз </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сусызданыру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коагулограмма</a:t>
            </a:r>
            <a:r>
              <a:rPr lang="ru-RU" sz="1800" dirty="0">
                <a:latin typeface="Times New Roman" pitchFamily="18" charset="0"/>
                <a:cs typeface="Times New Roman" pitchFamily="18" charset="0"/>
              </a:rPr>
              <a:t> (ТІҚҰ синдромы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 </a:t>
            </a:r>
            <a:r>
              <a:rPr lang="ru-RU" sz="1800" dirty="0">
                <a:latin typeface="Times New Roman" pitchFamily="18" charset="0"/>
                <a:cs typeface="Times New Roman" pitchFamily="18" charset="0"/>
              </a:rPr>
              <a:t>мен </a:t>
            </a:r>
            <a:r>
              <a:rPr lang="ru-RU" sz="1800" dirty="0" err="1">
                <a:latin typeface="Times New Roman" pitchFamily="18" charset="0"/>
                <a:cs typeface="Times New Roman" pitchFamily="18" charset="0"/>
              </a:rPr>
              <a:t>зәрдің бактериологиялық талдауы</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патогенді</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шартты-патогенді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флораның бөлінуі</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спецификалық антигенді</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диагностикалау</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қанның </a:t>
            </a:r>
            <a:r>
              <a:rPr lang="ru-RU" sz="1800" dirty="0">
                <a:latin typeface="Times New Roman" pitchFamily="18" charset="0"/>
                <a:cs typeface="Times New Roman" pitchFamily="18" charset="0"/>
              </a:rPr>
              <a:t>ПГГР (ТГГР)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қайталану реакциясы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қарсы денелердің титрларының </a:t>
            </a:r>
            <a:r>
              <a:rPr lang="ru-RU" sz="1800" dirty="0">
                <a:latin typeface="Times New Roman" pitchFamily="18" charset="0"/>
                <a:cs typeface="Times New Roman" pitchFamily="18" charset="0"/>
              </a:rPr>
              <a:t>4 </a:t>
            </a:r>
            <a:r>
              <a:rPr lang="ru-RU" sz="1800" dirty="0" err="1">
                <a:latin typeface="Times New Roman" pitchFamily="18" charset="0"/>
                <a:cs typeface="Times New Roman" pitchFamily="18" charset="0"/>
              </a:rPr>
              <a:t>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одан</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көп өсуі</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ПТР– </a:t>
            </a:r>
            <a:r>
              <a:rPr lang="ru-RU" sz="1800" dirty="0" err="1">
                <a:latin typeface="Times New Roman" pitchFamily="18" charset="0"/>
                <a:cs typeface="Times New Roman" pitchFamily="18" charset="0"/>
              </a:rPr>
              <a:t>бактериалды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этиологиялық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инфекцияларының</a:t>
            </a:r>
            <a:r>
              <a:rPr lang="ru-RU" sz="1800" dirty="0">
                <a:latin typeface="Times New Roman" pitchFamily="18" charset="0"/>
                <a:cs typeface="Times New Roman" pitchFamily="18" charset="0"/>
              </a:rPr>
              <a:t> ДНҚ </a:t>
            </a:r>
            <a:r>
              <a:rPr lang="ru-RU" sz="1800" dirty="0" err="1">
                <a:latin typeface="Times New Roman" pitchFamily="18" charset="0"/>
                <a:cs typeface="Times New Roman" pitchFamily="18" charset="0"/>
              </a:rPr>
              <a:t>анықтау</a:t>
            </a:r>
            <a:r>
              <a:rPr lang="ru-RU" sz="1800" dirty="0" smtClean="0">
                <a:latin typeface="Times New Roman" pitchFamily="18" charset="0"/>
                <a:cs typeface="Times New Roman" pitchFamily="18" charset="0"/>
              </a:rPr>
              <a:t>.</a:t>
            </a:r>
          </a:p>
          <a:p>
            <a:endParaRPr lang="ru-RU" sz="1800" dirty="0">
              <a:latin typeface="Times New Roman" pitchFamily="18" charset="0"/>
              <a:cs typeface="Times New Roman" pitchFamily="18" charset="0"/>
            </a:endParaRPr>
          </a:p>
          <a:p>
            <a:pPr lvl="0"/>
            <a:r>
              <a:rPr lang="ru-RU" sz="1800" b="1" dirty="0" err="1">
                <a:latin typeface="Times New Roman" pitchFamily="18" charset="0"/>
                <a:cs typeface="Times New Roman" pitchFamily="18" charset="0"/>
              </a:rPr>
              <a:t>Маман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консультациялары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үшін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көрсетілімдер</a:t>
            </a:r>
            <a:r>
              <a:rPr lang="ru-RU" sz="1800" b="1" dirty="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Хирург </a:t>
            </a:r>
            <a:r>
              <a:rPr lang="ru-RU" sz="1800" dirty="0" err="1">
                <a:latin typeface="Times New Roman" pitchFamily="18" charset="0"/>
                <a:cs typeface="Times New Roman" pitchFamily="18" charset="0"/>
              </a:rPr>
              <a:t>консультациясы</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аппендицитке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тарылуына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қынапталуына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болғанда</a:t>
            </a:r>
            <a:endParaRPr lang="ru-RU" sz="1800" b="1" dirty="0">
              <a:solidFill>
                <a:schemeClr val="dk1"/>
              </a:solidFill>
              <a:latin typeface="Times New Roman" pitchFamily="18" charset="0"/>
              <a:ea typeface="Times New Roman"/>
              <a:cs typeface="Times New Roman" pitchFamily="18" charset="0"/>
              <a:sym typeface="Times New Roman"/>
            </a:endParaRPr>
          </a:p>
          <a:p>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2278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4333" y="631179"/>
            <a:ext cx="7646973" cy="5262979"/>
          </a:xfrm>
          <a:prstGeom prst="rect">
            <a:avLst/>
          </a:prstGeom>
        </p:spPr>
        <p:txBody>
          <a:bodyPr wrap="square">
            <a:spAutoFit/>
          </a:bodyPr>
          <a:lstStyle/>
          <a:p>
            <a:endParaRPr lang="ru-RU" sz="3200" b="1" dirty="0" smtClean="0">
              <a:latin typeface="Times New Roman" pitchFamily="18" charset="0"/>
              <a:cs typeface="Times New Roman" pitchFamily="18" charset="0"/>
            </a:endParaRPr>
          </a:p>
          <a:p>
            <a:r>
              <a:rPr lang="ru-RU" sz="3200" b="1" dirty="0" err="1" smtClean="0">
                <a:latin typeface="Times New Roman" pitchFamily="18" charset="0"/>
                <a:cs typeface="Times New Roman" pitchFamily="18" charset="0"/>
              </a:rPr>
              <a:t>Дәрі-дәрмексіз</a:t>
            </a:r>
            <a:r>
              <a:rPr lang="ru-RU" sz="3200" b="1" dirty="0" smtClean="0">
                <a:latin typeface="Times New Roman" pitchFamily="18" charset="0"/>
                <a:cs typeface="Times New Roman" pitchFamily="18" charset="0"/>
              </a:rPr>
              <a:t>:</a:t>
            </a:r>
          </a:p>
          <a:p>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жартылай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төсек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тартып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қалтырау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барлық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кезеңі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бойында</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ұнатып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жейтін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тағамдарына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ауырғанға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дейінгі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тамақтану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әдеттеріне</a:t>
            </a:r>
            <a:r>
              <a:rPr lang="ru-RU" sz="2000" dirty="0">
                <a:latin typeface="Times New Roman" pitchFamily="18" charset="0"/>
                <a:cs typeface="Times New Roman" pitchFamily="18" charset="0"/>
              </a:rPr>
              <a:t> –  диета;</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емізулі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емшек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сүтімен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қалағанша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емізу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қажет</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сүтті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қоспамен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тамақтанатын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өздеріне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үйреншікті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тағаммен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тамақтандыру</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6 </a:t>
            </a:r>
            <a:r>
              <a:rPr lang="ru-RU" sz="2000" dirty="0" err="1">
                <a:latin typeface="Times New Roman" pitchFamily="18" charset="0"/>
                <a:cs typeface="Times New Roman" pitchFamily="18" charset="0"/>
              </a:rPr>
              <a:t>айдан</a:t>
            </a:r>
            <a:r>
              <a:rPr lang="ru-RU" sz="2000" dirty="0">
                <a:latin typeface="Times New Roman" pitchFamily="18" charset="0"/>
                <a:cs typeface="Times New Roman" pitchFamily="18" charset="0"/>
              </a:rPr>
              <a:t> 2 </a:t>
            </a:r>
            <a:r>
              <a:rPr lang="ru-RU" sz="2000" dirty="0" err="1">
                <a:latin typeface="Times New Roman" pitchFamily="18" charset="0"/>
                <a:cs typeface="Times New Roman" pitchFamily="18" charset="0"/>
              </a:rPr>
              <a:t>жасқа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дейінгі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 № 16 </a:t>
            </a:r>
            <a:r>
              <a:rPr lang="ru-RU" sz="2000" dirty="0" err="1">
                <a:latin typeface="Times New Roman" pitchFamily="18" charset="0"/>
                <a:cs typeface="Times New Roman" pitchFamily="18" charset="0"/>
              </a:rPr>
              <a:t>үстел</a:t>
            </a:r>
            <a:r>
              <a:rPr lang="ru-RU" sz="2000" dirty="0">
                <a:latin typeface="Times New Roman" pitchFamily="18" charset="0"/>
                <a:cs typeface="Times New Roman" pitchFamily="18" charset="0"/>
              </a:rPr>
              <a:t>, 2 </a:t>
            </a:r>
            <a:r>
              <a:rPr lang="ru-RU" sz="2000" dirty="0" err="1">
                <a:latin typeface="Times New Roman" pitchFamily="18" charset="0"/>
                <a:cs typeface="Times New Roman" pitchFamily="18" charset="0"/>
              </a:rPr>
              <a:t>жастан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ересек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 № 4 </a:t>
            </a:r>
            <a:r>
              <a:rPr lang="ru-RU" sz="2000" dirty="0" err="1">
                <a:latin typeface="Times New Roman" pitchFamily="18" charset="0"/>
                <a:cs typeface="Times New Roman" pitchFamily="18" charset="0"/>
              </a:rPr>
              <a:t>үстел</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лактазды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жетіспеушілігі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төмен</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лактазасыз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сүтті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қоспалар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жазылады</a:t>
            </a:r>
            <a:r>
              <a:rPr lang="ru-RU" sz="2000" dirty="0">
                <a:latin typeface="Times New Roman" pitchFamily="18" charset="0"/>
                <a:cs typeface="Times New Roman" pitchFamily="18" charset="0"/>
              </a:rPr>
              <a:t>;</a:t>
            </a:r>
          </a:p>
        </p:txBody>
      </p:sp>
      <p:sp>
        <p:nvSpPr>
          <p:cNvPr id="3" name="Прямоугольник 2"/>
          <p:cNvSpPr/>
          <p:nvPr/>
        </p:nvSpPr>
        <p:spPr>
          <a:xfrm>
            <a:off x="1260070" y="188035"/>
            <a:ext cx="7295498" cy="6771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Емі</a:t>
            </a:r>
            <a:endParaRPr lang="ru-RU" sz="2400"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354482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7160" y="145656"/>
            <a:ext cx="7509409" cy="6155531"/>
          </a:xfrm>
          <a:prstGeom prst="rect">
            <a:avLst/>
          </a:prstGeom>
        </p:spPr>
        <p:txBody>
          <a:bodyPr wrap="square">
            <a:spAutoFit/>
          </a:bodyPr>
          <a:lstStyle/>
          <a:p>
            <a:r>
              <a:rPr lang="ru-RU" sz="2000" b="1" dirty="0" err="1"/>
              <a:t>Дәрі-дәрімекпен</a:t>
            </a:r>
            <a:r>
              <a:rPr lang="ru-RU" sz="2000" b="1" dirty="0"/>
              <a:t> </a:t>
            </a:r>
            <a:r>
              <a:rPr lang="ru-RU" sz="2000" b="1" dirty="0" err="1"/>
              <a:t>емдеу</a:t>
            </a:r>
            <a:r>
              <a:rPr lang="ru-RU" b="1" dirty="0"/>
              <a:t> </a:t>
            </a:r>
            <a:r>
              <a:rPr lang="ru-RU" b="1" dirty="0" smtClean="0"/>
              <a:t>:</a:t>
            </a:r>
          </a:p>
          <a:p>
            <a:r>
              <a:rPr lang="ru-RU" dirty="0"/>
              <a:t/>
            </a:r>
            <a:br>
              <a:rPr lang="ru-RU" dirty="0"/>
            </a:br>
            <a:r>
              <a:rPr lang="ru-RU" sz="1800" dirty="0"/>
              <a:t>38,5</a:t>
            </a:r>
            <a:r>
              <a:rPr lang="ru-RU" sz="1800" baseline="30000" dirty="0"/>
              <a:t>0</a:t>
            </a:r>
            <a:r>
              <a:rPr lang="ru-RU" sz="1800" dirty="0"/>
              <a:t>С </a:t>
            </a:r>
            <a:r>
              <a:rPr lang="ru-RU" sz="1800" dirty="0" err="1"/>
              <a:t>жоғары</a:t>
            </a:r>
            <a:r>
              <a:rPr lang="ru-RU" sz="1800" dirty="0"/>
              <a:t> </a:t>
            </a:r>
            <a:r>
              <a:rPr lang="ru-RU" sz="1800" dirty="0" err="1"/>
              <a:t>гипертермиялық</a:t>
            </a:r>
            <a:r>
              <a:rPr lang="ru-RU" sz="1800" dirty="0"/>
              <a:t> </a:t>
            </a:r>
            <a:r>
              <a:rPr lang="ru-RU" sz="1800" dirty="0" err="1"/>
              <a:t>синдромды</a:t>
            </a:r>
            <a:r>
              <a:rPr lang="ru-RU" sz="1800" dirty="0"/>
              <a:t> </a:t>
            </a:r>
            <a:r>
              <a:rPr lang="ru-RU" sz="1800" dirty="0" err="1"/>
              <a:t>тоқтату</a:t>
            </a:r>
            <a:r>
              <a:rPr lang="ru-RU" sz="1800" dirty="0"/>
              <a:t> </a:t>
            </a:r>
            <a:r>
              <a:rPr lang="ru-RU" sz="1800" dirty="0" err="1"/>
              <a:t>үшін</a:t>
            </a:r>
            <a:r>
              <a:rPr lang="ru-RU" sz="1800" dirty="0"/>
              <a:t>:</a:t>
            </a:r>
            <a:br>
              <a:rPr lang="ru-RU" sz="1800" dirty="0"/>
            </a:br>
            <a:r>
              <a:rPr lang="ru-RU" sz="1800" dirty="0"/>
              <a:t>·   парацетамол 10-15 мг/кг </a:t>
            </a:r>
            <a:r>
              <a:rPr lang="ru-RU" sz="1800" dirty="0" err="1"/>
              <a:t>қабылдау</a:t>
            </a:r>
            <a:r>
              <a:rPr lang="ru-RU" sz="1800" dirty="0"/>
              <a:t> </a:t>
            </a:r>
            <a:r>
              <a:rPr lang="ru-RU" sz="1800" dirty="0" err="1"/>
              <a:t>аралығы</a:t>
            </a:r>
            <a:r>
              <a:rPr lang="ru-RU" sz="1800" dirty="0"/>
              <a:t> 4 </a:t>
            </a:r>
            <a:r>
              <a:rPr lang="ru-RU" sz="1800" dirty="0" err="1"/>
              <a:t>сағаттан</a:t>
            </a:r>
            <a:r>
              <a:rPr lang="ru-RU" sz="1800" dirty="0"/>
              <a:t> кем </a:t>
            </a:r>
            <a:r>
              <a:rPr lang="ru-RU" sz="1800" dirty="0" err="1"/>
              <a:t>емес</a:t>
            </a:r>
            <a:r>
              <a:rPr lang="ru-RU" sz="1800" dirty="0"/>
              <a:t>, </a:t>
            </a:r>
            <a:r>
              <a:rPr lang="ru-RU" sz="1800" dirty="0" err="1"/>
              <a:t>ауыз</a:t>
            </a:r>
            <a:r>
              <a:rPr lang="ru-RU" sz="1800" dirty="0"/>
              <a:t> </a:t>
            </a:r>
            <a:r>
              <a:rPr lang="ru-RU" sz="1800" dirty="0" err="1"/>
              <a:t>арқылы</a:t>
            </a:r>
            <a:r>
              <a:rPr lang="ru-RU" sz="1800" dirty="0"/>
              <a:t> </a:t>
            </a:r>
            <a:r>
              <a:rPr lang="ru-RU" sz="1800" dirty="0" err="1"/>
              <a:t>немесе</a:t>
            </a:r>
            <a:r>
              <a:rPr lang="ru-RU" sz="1800" dirty="0"/>
              <a:t> </a:t>
            </a:r>
            <a:r>
              <a:rPr lang="en-US" sz="1800" dirty="0" err="1"/>
              <a:t>perrectum</a:t>
            </a:r>
            <a:r>
              <a:rPr lang="en-US" sz="1800" dirty="0"/>
              <a:t> </a:t>
            </a:r>
            <a:r>
              <a:rPr lang="ru-RU" sz="1800" dirty="0" err="1"/>
              <a:t>үш</a:t>
            </a:r>
            <a:r>
              <a:rPr lang="ru-RU" sz="1800" dirty="0"/>
              <a:t> </a:t>
            </a:r>
            <a:r>
              <a:rPr lang="ru-RU" sz="1800" dirty="0" err="1"/>
              <a:t>күннен</a:t>
            </a:r>
            <a:r>
              <a:rPr lang="ru-RU" sz="1800" dirty="0"/>
              <a:t> </a:t>
            </a:r>
            <a:r>
              <a:rPr lang="ru-RU" sz="1800" dirty="0" err="1"/>
              <a:t>көп</a:t>
            </a:r>
            <a:r>
              <a:rPr lang="ru-RU" sz="1800" dirty="0"/>
              <a:t> </a:t>
            </a:r>
            <a:r>
              <a:rPr lang="ru-RU" sz="1800" dirty="0" err="1"/>
              <a:t>емес</a:t>
            </a:r>
            <a:r>
              <a:rPr lang="ru-RU" sz="1800" dirty="0"/>
              <a:t>; </a:t>
            </a:r>
            <a:r>
              <a:rPr lang="ru-RU" sz="1800" dirty="0" err="1"/>
              <a:t>немесе</a:t>
            </a:r>
            <a:r>
              <a:rPr lang="ru-RU" sz="1800" dirty="0"/>
              <a:t/>
            </a:r>
            <a:br>
              <a:rPr lang="ru-RU" sz="1800" dirty="0"/>
            </a:br>
            <a:r>
              <a:rPr lang="ru-RU" sz="1800" dirty="0"/>
              <a:t>·   ибупрофен  5-10 мг/кг </a:t>
            </a:r>
            <a:r>
              <a:rPr lang="ru-RU" sz="1800" dirty="0" err="1"/>
              <a:t>мөлшерінде</a:t>
            </a:r>
            <a:r>
              <a:rPr lang="ru-RU" sz="1800" dirty="0"/>
              <a:t> </a:t>
            </a:r>
            <a:r>
              <a:rPr lang="ru-RU" sz="1800" dirty="0" err="1"/>
              <a:t>ауыз</a:t>
            </a:r>
            <a:r>
              <a:rPr lang="ru-RU" sz="1800" dirty="0"/>
              <a:t> </a:t>
            </a:r>
            <a:r>
              <a:rPr lang="ru-RU" sz="1800" dirty="0" err="1"/>
              <a:t>арқылы</a:t>
            </a:r>
            <a:r>
              <a:rPr lang="ru-RU" sz="1800" dirty="0"/>
              <a:t> </a:t>
            </a:r>
            <a:r>
              <a:rPr lang="ru-RU" sz="1800" dirty="0" err="1"/>
              <a:t>тәулігіне</a:t>
            </a:r>
            <a:r>
              <a:rPr lang="ru-RU" sz="1800" dirty="0"/>
              <a:t> 3 </a:t>
            </a:r>
            <a:r>
              <a:rPr lang="ru-RU" sz="1800" dirty="0" err="1"/>
              <a:t>реттен</a:t>
            </a:r>
            <a:r>
              <a:rPr lang="ru-RU" sz="1800" dirty="0"/>
              <a:t> </a:t>
            </a:r>
            <a:r>
              <a:rPr lang="ru-RU" sz="1800" dirty="0" err="1"/>
              <a:t>артық</a:t>
            </a:r>
            <a:r>
              <a:rPr lang="ru-RU" sz="1800" dirty="0"/>
              <a:t> </a:t>
            </a:r>
            <a:r>
              <a:rPr lang="ru-RU" sz="1800" dirty="0" err="1"/>
              <a:t>емес</a:t>
            </a:r>
            <a:r>
              <a:rPr lang="ru-RU" sz="1800" dirty="0"/>
              <a:t>.</a:t>
            </a:r>
            <a:br>
              <a:rPr lang="ru-RU" sz="1800" dirty="0"/>
            </a:br>
            <a:endParaRPr lang="ru-RU" sz="1800" dirty="0" smtClean="0"/>
          </a:p>
          <a:p>
            <a:r>
              <a:rPr lang="ru-RU" sz="1800" dirty="0" err="1" smtClean="0"/>
              <a:t>Сусыздандырусыз</a:t>
            </a:r>
            <a:r>
              <a:rPr lang="ru-RU" sz="1800" dirty="0" smtClean="0"/>
              <a:t> </a:t>
            </a:r>
            <a:r>
              <a:rPr lang="ru-RU" sz="1800" dirty="0"/>
              <a:t>диарея </a:t>
            </a:r>
            <a:r>
              <a:rPr lang="ru-RU" sz="1800" dirty="0" err="1"/>
              <a:t>кезінде</a:t>
            </a:r>
            <a:r>
              <a:rPr lang="ru-RU" sz="1800" dirty="0"/>
              <a:t> – А </a:t>
            </a:r>
            <a:r>
              <a:rPr lang="ru-RU" sz="1800" dirty="0" err="1"/>
              <a:t>жоспары</a:t>
            </a:r>
            <a:r>
              <a:rPr lang="ru-RU" sz="1800" dirty="0"/>
              <a:t>, </a:t>
            </a:r>
            <a:r>
              <a:rPr lang="ru-RU" sz="1800" dirty="0" err="1"/>
              <a:t>бірқалыпты</a:t>
            </a:r>
            <a:r>
              <a:rPr lang="ru-RU" sz="1800" dirty="0"/>
              <a:t> </a:t>
            </a:r>
            <a:r>
              <a:rPr lang="ru-RU" sz="1800" dirty="0" err="1"/>
              <a:t>сусыздандырумен</a:t>
            </a:r>
            <a:r>
              <a:rPr lang="ru-RU" sz="1800" dirty="0"/>
              <a:t> – Б </a:t>
            </a:r>
            <a:r>
              <a:rPr lang="ru-RU" sz="1800" dirty="0" err="1"/>
              <a:t>жоспары</a:t>
            </a:r>
            <a:r>
              <a:rPr lang="ru-RU" sz="1800" dirty="0"/>
              <a:t>. </a:t>
            </a:r>
            <a:r>
              <a:rPr lang="ru-RU" sz="1800" dirty="0" err="1"/>
              <a:t>Ауыр</a:t>
            </a:r>
            <a:r>
              <a:rPr lang="ru-RU" sz="1800" dirty="0"/>
              <a:t> </a:t>
            </a:r>
            <a:r>
              <a:rPr lang="ru-RU" sz="1800" dirty="0" err="1"/>
              <a:t>сусыздандыру</a:t>
            </a:r>
            <a:r>
              <a:rPr lang="ru-RU" sz="1800" dirty="0"/>
              <a:t> </a:t>
            </a:r>
            <a:r>
              <a:rPr lang="ru-RU" sz="1800" dirty="0" err="1"/>
              <a:t>кезінде</a:t>
            </a:r>
            <a:r>
              <a:rPr lang="ru-RU" sz="1800" dirty="0"/>
              <a:t> – В </a:t>
            </a:r>
            <a:r>
              <a:rPr lang="ru-RU" sz="1800" dirty="0" err="1"/>
              <a:t>жоспары</a:t>
            </a:r>
            <a:r>
              <a:rPr lang="ru-RU" sz="1800" dirty="0"/>
              <a:t>: </a:t>
            </a:r>
            <a:r>
              <a:rPr lang="ru-RU" sz="1800" dirty="0" err="1"/>
              <a:t>балаға</a:t>
            </a:r>
            <a:r>
              <a:rPr lang="ru-RU" sz="1800" dirty="0"/>
              <a:t> </a:t>
            </a:r>
            <a:r>
              <a:rPr lang="ru-RU" sz="1800" dirty="0" err="1"/>
              <a:t>қантамырына</a:t>
            </a:r>
            <a:r>
              <a:rPr lang="ru-RU" sz="1800" dirty="0"/>
              <a:t> </a:t>
            </a:r>
            <a:r>
              <a:rPr lang="ru-RU" sz="1800" dirty="0" err="1"/>
              <a:t>сұйықтық</a:t>
            </a:r>
            <a:r>
              <a:rPr lang="ru-RU" sz="1800" dirty="0"/>
              <a:t> 1 </a:t>
            </a:r>
            <a:r>
              <a:rPr lang="ru-RU" sz="1800" dirty="0" err="1"/>
              <a:t>сағат</a:t>
            </a:r>
            <a:r>
              <a:rPr lang="ru-RU" sz="1800" dirty="0"/>
              <a:t> </a:t>
            </a:r>
            <a:r>
              <a:rPr lang="ru-RU" sz="1800" dirty="0" err="1"/>
              <a:t>ішінде</a:t>
            </a:r>
            <a:r>
              <a:rPr lang="ru-RU" sz="1800" dirty="0"/>
              <a:t> &lt;12 ай 30 мл/кг, </a:t>
            </a:r>
            <a:r>
              <a:rPr lang="ru-RU" sz="1800" dirty="0" err="1"/>
              <a:t>содан</a:t>
            </a:r>
            <a:r>
              <a:rPr lang="ru-RU" sz="1800" dirty="0"/>
              <a:t> </a:t>
            </a:r>
            <a:r>
              <a:rPr lang="ru-RU" sz="1800" dirty="0" err="1"/>
              <a:t>соң</a:t>
            </a:r>
            <a:r>
              <a:rPr lang="ru-RU" sz="1800" dirty="0"/>
              <a:t> 5 </a:t>
            </a:r>
            <a:r>
              <a:rPr lang="ru-RU" sz="1800" dirty="0" err="1"/>
              <a:t>сағат</a:t>
            </a:r>
            <a:r>
              <a:rPr lang="ru-RU" sz="1800" dirty="0"/>
              <a:t> </a:t>
            </a:r>
            <a:r>
              <a:rPr lang="ru-RU" sz="1800" dirty="0" err="1"/>
              <a:t>ішінде</a:t>
            </a:r>
            <a:r>
              <a:rPr lang="ru-RU" sz="1800" dirty="0"/>
              <a:t> 70 мл/кг </a:t>
            </a:r>
            <a:r>
              <a:rPr lang="ru-RU" sz="1800" dirty="0" err="1"/>
              <a:t>құйыңыз</a:t>
            </a:r>
            <a:r>
              <a:rPr lang="ru-RU" sz="1800" dirty="0"/>
              <a:t>, </a:t>
            </a:r>
            <a:r>
              <a:rPr lang="ru-RU" sz="1800" dirty="0" err="1"/>
              <a:t>содан</a:t>
            </a:r>
            <a:r>
              <a:rPr lang="ru-RU" sz="1800" dirty="0"/>
              <a:t> </a:t>
            </a:r>
            <a:r>
              <a:rPr lang="ru-RU" sz="1800" dirty="0" err="1"/>
              <a:t>кейін</a:t>
            </a:r>
            <a:r>
              <a:rPr lang="ru-RU" sz="1800" dirty="0"/>
              <a:t> 70 мл/кг 2,5 </a:t>
            </a:r>
            <a:r>
              <a:rPr lang="ru-RU" sz="1800" dirty="0" err="1"/>
              <a:t>сағат</a:t>
            </a:r>
            <a:r>
              <a:rPr lang="ru-RU" sz="1800" dirty="0"/>
              <a:t> </a:t>
            </a:r>
            <a:r>
              <a:rPr lang="ru-RU" sz="1800" dirty="0" err="1"/>
              <a:t>ішінде</a:t>
            </a:r>
            <a:r>
              <a:rPr lang="ru-RU" sz="1800" dirty="0"/>
              <a:t>.  </a:t>
            </a:r>
            <a:r>
              <a:rPr lang="ru-RU" sz="1800" dirty="0" err="1"/>
              <a:t>Әр</a:t>
            </a:r>
            <a:r>
              <a:rPr lang="ru-RU" sz="1800" dirty="0"/>
              <a:t> 15-30 минут </a:t>
            </a:r>
            <a:r>
              <a:rPr lang="ru-RU" sz="1800" dirty="0" err="1"/>
              <a:t>сайын</a:t>
            </a:r>
            <a:r>
              <a:rPr lang="ru-RU" sz="1800" dirty="0"/>
              <a:t> </a:t>
            </a:r>
            <a:r>
              <a:rPr lang="ru-RU" sz="1800" dirty="0" err="1"/>
              <a:t>бағалауды</a:t>
            </a:r>
            <a:r>
              <a:rPr lang="ru-RU" sz="1800" dirty="0"/>
              <a:t> </a:t>
            </a:r>
            <a:r>
              <a:rPr lang="ru-RU" sz="1800" dirty="0" err="1"/>
              <a:t>қайталап</a:t>
            </a:r>
            <a:r>
              <a:rPr lang="ru-RU" sz="1800" dirty="0"/>
              <a:t> </a:t>
            </a:r>
            <a:r>
              <a:rPr lang="ru-RU" sz="1800" dirty="0" err="1"/>
              <a:t>отырыңыз</a:t>
            </a:r>
            <a:r>
              <a:rPr lang="ru-RU" sz="1800" dirty="0"/>
              <a:t>. </a:t>
            </a:r>
            <a:r>
              <a:rPr lang="ru-RU" sz="1800" dirty="0" err="1"/>
              <a:t>Егер</a:t>
            </a:r>
            <a:r>
              <a:rPr lang="ru-RU" sz="1800" dirty="0"/>
              <a:t> гидратация </a:t>
            </a:r>
            <a:r>
              <a:rPr lang="ru-RU" sz="1800" dirty="0" err="1"/>
              <a:t>ахуалы</a:t>
            </a:r>
            <a:r>
              <a:rPr lang="ru-RU" sz="1800" dirty="0"/>
              <a:t> </a:t>
            </a:r>
            <a:r>
              <a:rPr lang="ru-RU" sz="1800" dirty="0" err="1"/>
              <a:t>жақсармаса</a:t>
            </a:r>
            <a:r>
              <a:rPr lang="ru-RU" sz="1800" dirty="0"/>
              <a:t>, </a:t>
            </a:r>
            <a:r>
              <a:rPr lang="ru-RU" sz="1800" dirty="0" err="1"/>
              <a:t>сұйықтықтарды</a:t>
            </a:r>
            <a:r>
              <a:rPr lang="ru-RU" sz="1800" dirty="0"/>
              <a:t> </a:t>
            </a:r>
            <a:r>
              <a:rPr lang="ru-RU" sz="1800" dirty="0" err="1"/>
              <a:t>тамшылап</a:t>
            </a:r>
            <a:r>
              <a:rPr lang="ru-RU" sz="1800" dirty="0"/>
              <a:t> </a:t>
            </a:r>
            <a:r>
              <a:rPr lang="ru-RU" sz="1800" dirty="0" err="1"/>
              <a:t>құю</a:t>
            </a:r>
            <a:r>
              <a:rPr lang="ru-RU" sz="1800" dirty="0"/>
              <a:t> </a:t>
            </a:r>
            <a:r>
              <a:rPr lang="ru-RU" sz="1800" dirty="0" err="1"/>
              <a:t>жылдамдығын</a:t>
            </a:r>
            <a:r>
              <a:rPr lang="ru-RU" sz="1800" dirty="0"/>
              <a:t> </a:t>
            </a:r>
            <a:r>
              <a:rPr lang="ru-RU" sz="1800" dirty="0" err="1"/>
              <a:t>жоғарылатыңыз</a:t>
            </a:r>
            <a:r>
              <a:rPr lang="ru-RU" sz="1800" dirty="0"/>
              <a:t>. </a:t>
            </a:r>
            <a:r>
              <a:rPr lang="ru-RU" sz="1800" dirty="0" err="1"/>
              <a:t>Сондай-ақ</a:t>
            </a:r>
            <a:r>
              <a:rPr lang="ru-RU" sz="1800" dirty="0"/>
              <a:t> бала </a:t>
            </a:r>
            <a:r>
              <a:rPr lang="ru-RU" sz="1800" dirty="0" err="1"/>
              <a:t>іше</a:t>
            </a:r>
            <a:r>
              <a:rPr lang="ru-RU" sz="1800" dirty="0"/>
              <a:t> </a:t>
            </a:r>
            <a:r>
              <a:rPr lang="ru-RU" sz="1800" dirty="0" err="1"/>
              <a:t>алатын</a:t>
            </a:r>
            <a:r>
              <a:rPr lang="ru-RU" sz="1800" dirty="0"/>
              <a:t> </a:t>
            </a:r>
            <a:r>
              <a:rPr lang="ru-RU" sz="1800" dirty="0" err="1"/>
              <a:t>жағдайға</a:t>
            </a:r>
            <a:r>
              <a:rPr lang="ru-RU" sz="1800" dirty="0"/>
              <a:t> </a:t>
            </a:r>
            <a:r>
              <a:rPr lang="ru-RU" sz="1800" dirty="0" err="1"/>
              <a:t>жеткен</a:t>
            </a:r>
            <a:r>
              <a:rPr lang="ru-RU" sz="1800" dirty="0"/>
              <a:t> </a:t>
            </a:r>
            <a:r>
              <a:rPr lang="ru-RU" sz="1800" dirty="0" err="1"/>
              <a:t>соң</a:t>
            </a:r>
            <a:r>
              <a:rPr lang="ru-RU" sz="1800" dirty="0"/>
              <a:t> </a:t>
            </a:r>
            <a:r>
              <a:rPr lang="ru-RU" sz="1800" dirty="0" err="1"/>
              <a:t>бірден</a:t>
            </a:r>
            <a:r>
              <a:rPr lang="ru-RU" sz="1800" dirty="0"/>
              <a:t> АРҚ </a:t>
            </a:r>
            <a:r>
              <a:rPr lang="ru-RU" sz="1800" dirty="0" err="1"/>
              <a:t>ерітінділерін</a:t>
            </a:r>
            <a:r>
              <a:rPr lang="ru-RU" sz="1800" dirty="0"/>
              <a:t> </a:t>
            </a:r>
            <a:r>
              <a:rPr lang="ru-RU" sz="1800" dirty="0" err="1"/>
              <a:t>беріңіз</a:t>
            </a:r>
            <a:r>
              <a:rPr lang="ru-RU" sz="1800" dirty="0"/>
              <a:t> (5 мл/кг/с </a:t>
            </a:r>
            <a:r>
              <a:rPr lang="ru-RU" sz="1800" dirty="0" err="1"/>
              <a:t>мөлшеріндей</a:t>
            </a:r>
            <a:r>
              <a:rPr lang="ru-RU" sz="1800" dirty="0"/>
              <a:t>: </a:t>
            </a:r>
            <a:r>
              <a:rPr lang="ru-RU" sz="1800" dirty="0" err="1"/>
              <a:t>әдетте</a:t>
            </a:r>
            <a:r>
              <a:rPr lang="ru-RU" sz="1800" dirty="0"/>
              <a:t> 3-4 </a:t>
            </a:r>
            <a:r>
              <a:rPr lang="ru-RU" sz="1800" dirty="0" err="1"/>
              <a:t>сағаттан</a:t>
            </a:r>
            <a:r>
              <a:rPr lang="ru-RU" sz="1800" dirty="0"/>
              <a:t> </a:t>
            </a:r>
            <a:r>
              <a:rPr lang="ru-RU" sz="1800" dirty="0" err="1"/>
              <a:t>кейін</a:t>
            </a:r>
            <a:r>
              <a:rPr lang="ru-RU" sz="1800" dirty="0"/>
              <a:t> (</a:t>
            </a:r>
            <a:r>
              <a:rPr lang="ru-RU" sz="1800" dirty="0" err="1"/>
              <a:t>нәрестелер</a:t>
            </a:r>
            <a:r>
              <a:rPr lang="ru-RU" sz="1800" dirty="0"/>
              <a:t>) </a:t>
            </a:r>
            <a:r>
              <a:rPr lang="ru-RU" sz="1800" dirty="0" err="1"/>
              <a:t>немесе</a:t>
            </a:r>
            <a:r>
              <a:rPr lang="ru-RU" sz="1800" dirty="0"/>
              <a:t> 1-2 с. (</a:t>
            </a:r>
            <a:r>
              <a:rPr lang="ru-RU" sz="1800" dirty="0" err="1"/>
              <a:t>ересектеу</a:t>
            </a:r>
            <a:r>
              <a:rPr lang="ru-RU" sz="1800" dirty="0"/>
              <a:t> </a:t>
            </a:r>
            <a:r>
              <a:rPr lang="ru-RU" sz="1800" dirty="0" err="1"/>
              <a:t>балалар</a:t>
            </a:r>
            <a:r>
              <a:rPr lang="ru-RU" sz="1800" dirty="0"/>
              <a:t>). </a:t>
            </a:r>
            <a:r>
              <a:rPr lang="ru-RU" sz="1800" dirty="0" err="1"/>
              <a:t>Нәрестенің</a:t>
            </a:r>
            <a:r>
              <a:rPr lang="ru-RU" sz="1800" dirty="0"/>
              <a:t> </a:t>
            </a:r>
            <a:r>
              <a:rPr lang="ru-RU" sz="1800" dirty="0" err="1"/>
              <a:t>жағдайын</a:t>
            </a:r>
            <a:r>
              <a:rPr lang="ru-RU" sz="1800" dirty="0"/>
              <a:t> 6 </a:t>
            </a:r>
            <a:r>
              <a:rPr lang="ru-RU" sz="1800" dirty="0" err="1"/>
              <a:t>сағаттан</a:t>
            </a:r>
            <a:r>
              <a:rPr lang="ru-RU" sz="1800" dirty="0"/>
              <a:t> </a:t>
            </a:r>
            <a:r>
              <a:rPr lang="ru-RU" sz="1800" dirty="0" err="1"/>
              <a:t>кейін</a:t>
            </a:r>
            <a:r>
              <a:rPr lang="ru-RU" sz="1800" dirty="0"/>
              <a:t> </a:t>
            </a:r>
            <a:r>
              <a:rPr lang="ru-RU" sz="1800" dirty="0" err="1"/>
              <a:t>қайта</a:t>
            </a:r>
            <a:r>
              <a:rPr lang="ru-RU" sz="1800" dirty="0"/>
              <a:t> </a:t>
            </a:r>
            <a:r>
              <a:rPr lang="ru-RU" sz="1800" dirty="0" err="1"/>
              <a:t>бағалаңыз</a:t>
            </a:r>
            <a:r>
              <a:rPr lang="ru-RU" sz="1800" dirty="0"/>
              <a:t>, ал </a:t>
            </a:r>
            <a:r>
              <a:rPr lang="ru-RU" sz="1800" dirty="0" err="1"/>
              <a:t>жасы</a:t>
            </a:r>
            <a:r>
              <a:rPr lang="ru-RU" sz="1800" dirty="0"/>
              <a:t> 1 </a:t>
            </a:r>
            <a:r>
              <a:rPr lang="ru-RU" sz="1800" dirty="0" err="1"/>
              <a:t>жастан</a:t>
            </a:r>
            <a:r>
              <a:rPr lang="ru-RU" sz="1800" dirty="0"/>
              <a:t> </a:t>
            </a:r>
            <a:r>
              <a:rPr lang="ru-RU" sz="1800" dirty="0" err="1"/>
              <a:t>асқан</a:t>
            </a:r>
            <a:r>
              <a:rPr lang="ru-RU" sz="1800" dirty="0"/>
              <a:t> </a:t>
            </a:r>
            <a:r>
              <a:rPr lang="ru-RU" sz="1800" dirty="0" err="1"/>
              <a:t>баланы</a:t>
            </a:r>
            <a:r>
              <a:rPr lang="ru-RU" sz="1800" dirty="0"/>
              <a:t> – 3 </a:t>
            </a:r>
            <a:r>
              <a:rPr lang="ru-RU" sz="1800" dirty="0" err="1"/>
              <a:t>сағаттан</a:t>
            </a:r>
            <a:r>
              <a:rPr lang="ru-RU" sz="1800" dirty="0"/>
              <a:t> </a:t>
            </a:r>
            <a:r>
              <a:rPr lang="ru-RU" sz="1800" dirty="0" err="1"/>
              <a:t>кейін</a:t>
            </a:r>
            <a:r>
              <a:rPr lang="ru-RU" sz="1800" dirty="0"/>
              <a:t>. </a:t>
            </a:r>
            <a:r>
              <a:rPr lang="ru-RU" sz="1800" dirty="0" err="1"/>
              <a:t>Сусыздандыру</a:t>
            </a:r>
            <a:r>
              <a:rPr lang="ru-RU" sz="1800" dirty="0"/>
              <a:t> </a:t>
            </a:r>
            <a:r>
              <a:rPr lang="ru-RU" sz="1800" dirty="0" err="1"/>
              <a:t>дәрежесін</a:t>
            </a:r>
            <a:r>
              <a:rPr lang="ru-RU" sz="1800" dirty="0"/>
              <a:t> </a:t>
            </a:r>
            <a:r>
              <a:rPr lang="ru-RU" sz="1800" dirty="0" err="1"/>
              <a:t>анықтаңыз</a:t>
            </a:r>
            <a:r>
              <a:rPr lang="ru-RU" sz="1800" dirty="0"/>
              <a:t>. </a:t>
            </a:r>
            <a:r>
              <a:rPr lang="ru-RU" sz="1800" dirty="0" err="1"/>
              <a:t>Содан</a:t>
            </a:r>
            <a:r>
              <a:rPr lang="ru-RU" sz="1800" dirty="0"/>
              <a:t> </a:t>
            </a:r>
            <a:r>
              <a:rPr lang="ru-RU" sz="1800" dirty="0" err="1"/>
              <a:t>кейін</a:t>
            </a:r>
            <a:r>
              <a:rPr lang="ru-RU" sz="1800" dirty="0"/>
              <a:t> </a:t>
            </a:r>
            <a:r>
              <a:rPr lang="ru-RU" sz="1800" dirty="0" err="1"/>
              <a:t>емдеуді</a:t>
            </a:r>
            <a:r>
              <a:rPr lang="ru-RU" sz="1800" dirty="0"/>
              <a:t> </a:t>
            </a:r>
            <a:r>
              <a:rPr lang="ru-RU" sz="1800" dirty="0" err="1"/>
              <a:t>жалғастыруға</a:t>
            </a:r>
            <a:r>
              <a:rPr lang="ru-RU" sz="1800" dirty="0"/>
              <a:t> </a:t>
            </a:r>
            <a:r>
              <a:rPr lang="ru-RU" sz="1800" dirty="0" err="1"/>
              <a:t>сәйкес</a:t>
            </a:r>
            <a:r>
              <a:rPr lang="ru-RU" sz="1800" dirty="0"/>
              <a:t> </a:t>
            </a:r>
            <a:r>
              <a:rPr lang="ru-RU" sz="1800" dirty="0" err="1"/>
              <a:t>келетін</a:t>
            </a:r>
            <a:r>
              <a:rPr lang="ru-RU" sz="1800" dirty="0"/>
              <a:t>  </a:t>
            </a:r>
            <a:r>
              <a:rPr lang="ru-RU" sz="1800" dirty="0" err="1"/>
              <a:t>жоспарды</a:t>
            </a:r>
            <a:r>
              <a:rPr lang="ru-RU" sz="1800" dirty="0"/>
              <a:t> (А, Б </a:t>
            </a:r>
            <a:r>
              <a:rPr lang="ru-RU" sz="1800" dirty="0" err="1"/>
              <a:t>немесе</a:t>
            </a:r>
            <a:r>
              <a:rPr lang="ru-RU" sz="1800" dirty="0"/>
              <a:t> В) </a:t>
            </a:r>
            <a:r>
              <a:rPr lang="ru-RU" sz="1800" dirty="0" err="1"/>
              <a:t>таңдаңыз</a:t>
            </a:r>
            <a:r>
              <a:rPr lang="ru-RU" sz="1800" dirty="0"/>
              <a:t>.</a:t>
            </a:r>
            <a:br>
              <a:rPr lang="ru-RU" sz="1800" dirty="0"/>
            </a:br>
            <a:endParaRPr lang="ru-RU" sz="1800" dirty="0"/>
          </a:p>
        </p:txBody>
      </p:sp>
    </p:spTree>
    <p:extLst>
      <p:ext uri="{BB962C8B-B14F-4D97-AF65-F5344CB8AC3E}">
        <p14:creationId xmlns:p14="http://schemas.microsoft.com/office/powerpoint/2010/main" val="241149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body" idx="1"/>
          </p:nvPr>
        </p:nvSpPr>
        <p:spPr>
          <a:xfrm>
            <a:off x="1066800" y="304800"/>
            <a:ext cx="7867650" cy="5943600"/>
          </a:xfrm>
          <a:prstGeom prst="rect">
            <a:avLst/>
          </a:prstGeom>
          <a:noFill/>
          <a:ln>
            <a:noFill/>
          </a:ln>
        </p:spPr>
        <p:txBody>
          <a:bodyPr spcFirstLastPara="1" wrap="square" lIns="91425" tIns="45700" rIns="91425" bIns="45700" anchor="t" anchorCtr="0">
            <a:noAutofit/>
          </a:bodyPr>
          <a:lstStyle/>
          <a:p>
            <a:pPr marL="82550" lvl="0" indent="0">
              <a:spcBef>
                <a:spcPts val="0"/>
              </a:spcBef>
              <a:buSzPts val="2560"/>
              <a:buNone/>
            </a:pPr>
            <a:r>
              <a:rPr lang="ru-RU" sz="2400" b="1" dirty="0" err="1">
                <a:latin typeface="Times New Roman" pitchFamily="18" charset="0"/>
                <a:cs typeface="Times New Roman" pitchFamily="18" charset="0"/>
              </a:rPr>
              <a:t>Парентералдық регидратациялау</a:t>
            </a:r>
            <a:r>
              <a:rPr lang="ru-RU" sz="2400" b="1" dirty="0">
                <a:latin typeface="Times New Roman" pitchFamily="18" charset="0"/>
                <a:cs typeface="Times New Roman" pitchFamily="18" charset="0"/>
              </a:rPr>
              <a:t> мен </a:t>
            </a:r>
            <a:r>
              <a:rPr lang="ru-RU" sz="2400" b="1" dirty="0" err="1">
                <a:latin typeface="Times New Roman" pitchFamily="18" charset="0"/>
                <a:cs typeface="Times New Roman" pitchFamily="18" charset="0"/>
              </a:rPr>
              <a:t>дезинтоксикациялауды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жүргізу үшін көрсетілімдер</a:t>
            </a:r>
            <a:r>
              <a:rPr lang="ru-RU"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82550" lvl="0" indent="0">
              <a:spcBef>
                <a:spcPts val="0"/>
              </a:spcBef>
              <a:buSzPts val="2560"/>
              <a:buNone/>
            </a:pP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гиповолемиялық </a:t>
            </a:r>
            <a:r>
              <a:rPr lang="ru-RU" sz="2000" dirty="0" smtClean="0">
                <a:latin typeface="Times New Roman" pitchFamily="18" charset="0"/>
                <a:cs typeface="Times New Roman" pitchFamily="18" charset="0"/>
              </a:rPr>
              <a:t>шок </a:t>
            </a:r>
            <a:r>
              <a:rPr lang="ru-RU" sz="2000" dirty="0" err="1">
                <a:latin typeface="Times New Roman" pitchFamily="18" charset="0"/>
                <a:cs typeface="Times New Roman" pitchFamily="18" charset="0"/>
              </a:rPr>
              <a:t>белгілерімен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бірге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жүретін сусызданудың </a:t>
            </a:r>
            <a:r>
              <a:rPr lang="ru-RU" sz="2000" dirty="0" err="1">
                <a:latin typeface="Times New Roman" pitchFamily="18" charset="0"/>
                <a:cs typeface="Times New Roman" pitchFamily="18" charset="0"/>
              </a:rPr>
              <a:t>ауыр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түрлері</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инфекционды</a:t>
            </a:r>
            <a:r>
              <a:rPr lang="ru-RU"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токсикалық</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шок;</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нейротоксикоз</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сусыздандырудың ауыр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түрлері;</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эксикоздың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кез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дәрежесі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интоксикациямен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үйлесімі;</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тоқтамайтын лоқсу;</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Б </a:t>
            </a:r>
            <a:r>
              <a:rPr lang="ru-RU" sz="2000" dirty="0" err="1">
                <a:latin typeface="Times New Roman" pitchFamily="18" charset="0"/>
                <a:cs typeface="Times New Roman" pitchFamily="18" charset="0"/>
              </a:rPr>
              <a:t>жоспары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8 </a:t>
            </a:r>
            <a:r>
              <a:rPr lang="ru-RU" sz="2000" dirty="0" err="1">
                <a:latin typeface="Times New Roman" pitchFamily="18" charset="0"/>
                <a:cs typeface="Times New Roman" pitchFamily="18" charset="0"/>
              </a:rPr>
              <a:t>сағат ішінде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 регидратациялаудың тиімсіздігі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бірқалыпты сусыздандырудан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сусыздандыруға көшуі</a:t>
            </a:r>
            <a:r>
              <a:rPr lang="ru-RU" sz="2000" dirty="0">
                <a:latin typeface="Times New Roman" pitchFamily="18" charset="0"/>
                <a:cs typeface="Times New Roman" pitchFamily="18" charset="0"/>
              </a:rPr>
              <a:t>.</a:t>
            </a:r>
            <a:endParaRP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1219200" y="1205713"/>
            <a:ext cx="7499350" cy="2832886"/>
          </a:xfrm>
          <a:prstGeom prst="rect">
            <a:avLst/>
          </a:prstGeom>
          <a:noFill/>
          <a:ln>
            <a:noFill/>
          </a:ln>
        </p:spPr>
        <p:txBody>
          <a:bodyPr spcFirstLastPara="1" wrap="square" lIns="91425" tIns="45700" rIns="91425" bIns="45700" anchor="ctr" anchorCtr="0">
            <a:noAutofit/>
          </a:bodyPr>
          <a:lstStyle/>
          <a:p>
            <a:pPr lvl="0">
              <a:buClr>
                <a:srgbClr val="572314"/>
              </a:buClr>
              <a:buSzPts val="2800"/>
            </a:pPr>
            <a:r>
              <a:rPr lang="en-US" sz="1800" b="1" i="0" u="none" dirty="0">
                <a:solidFill>
                  <a:srgbClr val="572314"/>
                </a:solidFill>
                <a:latin typeface="Times New Roman"/>
                <a:ea typeface="Times New Roman"/>
                <a:cs typeface="Times New Roman"/>
                <a:sym typeface="Times New Roman"/>
              </a:rPr>
              <a:t/>
            </a:r>
            <a:br>
              <a:rPr lang="en-US" sz="1800" b="1" i="0" u="none" dirty="0">
                <a:solidFill>
                  <a:srgbClr val="572314"/>
                </a:solidFill>
                <a:latin typeface="Times New Roman"/>
                <a:ea typeface="Times New Roman"/>
                <a:cs typeface="Times New Roman"/>
                <a:sym typeface="Times New Roman"/>
              </a:rPr>
            </a:br>
            <a:r>
              <a:rPr lang="en-US" sz="1800" b="1" i="0" u="none" dirty="0">
                <a:solidFill>
                  <a:srgbClr val="572314"/>
                </a:solidFill>
                <a:latin typeface="Times New Roman"/>
                <a:ea typeface="Times New Roman"/>
                <a:cs typeface="Times New Roman"/>
                <a:sym typeface="Times New Roman"/>
              </a:rPr>
              <a:t/>
            </a:r>
            <a:br>
              <a:rPr lang="en-US" sz="1800" b="1" i="0" u="none" dirty="0">
                <a:solidFill>
                  <a:srgbClr val="572314"/>
                </a:solidFill>
                <a:latin typeface="Times New Roman"/>
                <a:ea typeface="Times New Roman"/>
                <a:cs typeface="Times New Roman"/>
                <a:sym typeface="Times New Roman"/>
              </a:rPr>
            </a:br>
            <a:r>
              <a:rPr lang="en-US" sz="1800" b="1" i="0" u="none" dirty="0">
                <a:solidFill>
                  <a:srgbClr val="572314"/>
                </a:solidFill>
                <a:latin typeface="Times New Roman"/>
                <a:ea typeface="Times New Roman"/>
                <a:cs typeface="Times New Roman"/>
                <a:sym typeface="Times New Roman"/>
              </a:rPr>
              <a:t/>
            </a:r>
            <a:br>
              <a:rPr lang="en-US" sz="1800" b="1" i="0" u="none" dirty="0">
                <a:solidFill>
                  <a:srgbClr val="572314"/>
                </a:solidFill>
                <a:latin typeface="Times New Roman"/>
                <a:ea typeface="Times New Roman"/>
                <a:cs typeface="Times New Roman"/>
                <a:sym typeface="Times New Roman"/>
              </a:rPr>
            </a:br>
            <a:r>
              <a:rPr lang="kk-KZ" sz="1800" b="1" i="0" u="none" dirty="0" smtClean="0">
                <a:solidFill>
                  <a:srgbClr val="572314"/>
                </a:solidFill>
                <a:latin typeface="Times New Roman"/>
                <a:ea typeface="Times New Roman"/>
                <a:cs typeface="Times New Roman"/>
                <a:sym typeface="Times New Roman"/>
              </a:rPr>
              <a:t/>
            </a:r>
            <a:br>
              <a:rPr lang="kk-KZ" sz="1800" b="1" i="0" u="none" dirty="0" smtClean="0">
                <a:solidFill>
                  <a:srgbClr val="572314"/>
                </a:solidFill>
                <a:latin typeface="Times New Roman"/>
                <a:ea typeface="Times New Roman"/>
                <a:cs typeface="Times New Roman"/>
                <a:sym typeface="Times New Roman"/>
              </a:rPr>
            </a:br>
            <a:r>
              <a:rPr lang="kk-KZ" sz="1800" b="1" dirty="0">
                <a:latin typeface="Times New Roman"/>
                <a:ea typeface="Times New Roman"/>
                <a:cs typeface="Times New Roman"/>
                <a:sym typeface="Times New Roman"/>
              </a:rPr>
              <a:t/>
            </a:r>
            <a:br>
              <a:rPr lang="kk-KZ" sz="1800" b="1" dirty="0">
                <a:latin typeface="Times New Roman"/>
                <a:ea typeface="Times New Roman"/>
                <a:cs typeface="Times New Roman"/>
                <a:sym typeface="Times New Roman"/>
              </a:rPr>
            </a:br>
            <a:r>
              <a:rPr lang="kk-KZ" sz="1800" b="1" dirty="0" smtClean="0">
                <a:latin typeface="Times New Roman"/>
                <a:ea typeface="Times New Roman"/>
                <a:cs typeface="Times New Roman"/>
                <a:sym typeface="Times New Roman"/>
              </a:rPr>
              <a:t/>
            </a:r>
            <a:br>
              <a:rPr lang="kk-KZ" sz="1800" b="1" dirty="0" smtClean="0">
                <a:latin typeface="Times New Roman"/>
                <a:ea typeface="Times New Roman"/>
                <a:cs typeface="Times New Roman"/>
                <a:sym typeface="Times New Roman"/>
              </a:rPr>
            </a:br>
            <a:r>
              <a:rPr lang="ru-RU" sz="1800" b="1" dirty="0" err="1">
                <a:latin typeface="Times New Roman" pitchFamily="18" charset="0"/>
                <a:cs typeface="Times New Roman" pitchFamily="18" charset="0"/>
              </a:rPr>
              <a:t>Бірінші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тәулікте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парентералды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регидратацияны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өткізу</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бағдарламасы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қажетті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сұйықтық</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мөлшерін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есептеуге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және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регидратациялық</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ерітінділердің</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сапасын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анықтауға</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негізделеді</a:t>
            </a:r>
            <a:r>
              <a:rPr lang="ru-RU" sz="1800" b="1" dirty="0">
                <a:latin typeface="Times New Roman" pitchFamily="18" charset="0"/>
                <a:cs typeface="Times New Roman" pitchFamily="18" charset="0"/>
              </a:rPr>
              <a:t>.</a:t>
            </a:r>
            <a:r>
              <a:rPr lang="kk-KZ" sz="1800" b="1" dirty="0">
                <a:latin typeface="Times New Roman"/>
                <a:ea typeface="Times New Roman"/>
                <a:cs typeface="Times New Roman"/>
                <a:sym typeface="Times New Roman"/>
              </a:rPr>
              <a:t/>
            </a:r>
            <a:br>
              <a:rPr lang="kk-KZ" sz="1800" b="1" dirty="0">
                <a:latin typeface="Times New Roman"/>
                <a:ea typeface="Times New Roman"/>
                <a:cs typeface="Times New Roman"/>
                <a:sym typeface="Times New Roman"/>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Қажет</a:t>
            </a:r>
            <a:r>
              <a:rPr lang="ru-RU" sz="1800" b="1" i="1"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көлем</a:t>
            </a:r>
            <a:r>
              <a:rPr lang="ru-RU" sz="1800" b="1" i="1"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келесі</a:t>
            </a:r>
            <a:r>
              <a:rPr lang="ru-RU" sz="1800" b="1" i="1"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жолмен</a:t>
            </a:r>
            <a:r>
              <a:rPr lang="ru-RU" sz="1800" b="1" i="1"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есептелінеді</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Жалпы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көлем</a:t>
            </a:r>
            <a:r>
              <a:rPr lang="ru-RU" sz="1800" dirty="0">
                <a:latin typeface="Times New Roman" pitchFamily="18" charset="0"/>
                <a:cs typeface="Times New Roman" pitchFamily="18" charset="0"/>
              </a:rPr>
              <a:t> (мл)= ФҚ + ПЖ + Т,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ФҚ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суға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деген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тәуліктік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физиологиялық</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қажеттілік</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ПЖ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патологиялық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жоғалтулар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лоқсумен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сұйық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дәретпен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перспирациямен</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Т </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инфузиялық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терапияға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дейінгі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балада</a:t>
            </a:r>
            <a:r>
              <a:rPr lang="ru-RU" sz="1400" dirty="0">
                <a:latin typeface="Times New Roman" pitchFamily="18" charset="0"/>
                <a:cs typeface="Times New Roman" pitchFamily="18" charset="0"/>
              </a:rPr>
              <a:t> бар </a:t>
            </a:r>
            <a:r>
              <a:rPr lang="ru-RU" sz="1400" dirty="0" err="1">
                <a:latin typeface="Times New Roman" pitchFamily="18" charset="0"/>
                <a:cs typeface="Times New Roman" pitchFamily="18" charset="0"/>
              </a:rPr>
              <a:t>сұйықтық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тапшылығы</a:t>
            </a:r>
            <a:r>
              <a:rPr lang="ru-RU" sz="1400" dirty="0">
                <a:latin typeface="Times New Roman" pitchFamily="18" charset="0"/>
                <a:cs typeface="Times New Roman" pitchFamily="18" charset="0"/>
              </a:rPr>
              <a:t>.</a:t>
            </a:r>
            <a:br>
              <a:rPr lang="ru-RU" sz="1400" dirty="0">
                <a:latin typeface="Times New Roman" pitchFamily="18" charset="0"/>
                <a:cs typeface="Times New Roman" pitchFamily="18" charset="0"/>
              </a:rPr>
            </a:br>
            <a:r>
              <a:rPr lang="ru-RU" sz="1800" dirty="0">
                <a:latin typeface="Times New Roman" pitchFamily="18" charset="0"/>
                <a:cs typeface="Times New Roman" pitchFamily="18" charset="0"/>
              </a:rPr>
              <a:t>Бар </a:t>
            </a:r>
            <a:r>
              <a:rPr lang="ru-RU" sz="1800" dirty="0" err="1">
                <a:latin typeface="Times New Roman" pitchFamily="18" charset="0"/>
                <a:cs typeface="Times New Roman" pitchFamily="18" charset="0"/>
              </a:rPr>
              <a:t>сұйықтық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тапшылығының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орнын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толтыру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қажет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сұйықтық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мөлшері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дегидратацияның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айқындылығына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салмағының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тапшылығынан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шыға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шамаланып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анықталады</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І </a:t>
            </a:r>
            <a:r>
              <a:rPr lang="ru-RU" sz="1800" dirty="0" err="1">
                <a:latin typeface="Times New Roman" pitchFamily="18" charset="0"/>
                <a:cs typeface="Times New Roman" pitchFamily="18" charset="0"/>
              </a:rPr>
              <a:t>дәрежелі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эксикоз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тапшылықтың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орнын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толтыру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тәулігіне</a:t>
            </a:r>
            <a:r>
              <a:rPr lang="ru-RU" sz="1800" dirty="0">
                <a:latin typeface="Times New Roman" pitchFamily="18" charset="0"/>
                <a:cs typeface="Times New Roman" pitchFamily="18" charset="0"/>
              </a:rPr>
              <a:t>  30-50 мл/кг </a:t>
            </a:r>
            <a:r>
              <a:rPr lang="ru-RU" sz="1800" dirty="0" err="1" smtClean="0">
                <a:latin typeface="Times New Roman" pitchFamily="18" charset="0"/>
                <a:cs typeface="Times New Roman" pitchFamily="18" charset="0"/>
              </a:rPr>
              <a:t>қажет</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ІІ </a:t>
            </a:r>
            <a:r>
              <a:rPr lang="ru-RU" sz="1800" dirty="0" err="1">
                <a:latin typeface="Times New Roman" pitchFamily="18" charset="0"/>
                <a:cs typeface="Times New Roman" pitchFamily="18" charset="0"/>
              </a:rPr>
              <a:t>дәрежелі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эксикоз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тәулігіне</a:t>
            </a:r>
            <a:r>
              <a:rPr lang="ru-RU" sz="1800" dirty="0">
                <a:latin typeface="Times New Roman" pitchFamily="18" charset="0"/>
                <a:cs typeface="Times New Roman" pitchFamily="18" charset="0"/>
              </a:rPr>
              <a:t> 60-90 мл/кг,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ІІІ </a:t>
            </a:r>
            <a:r>
              <a:rPr lang="ru-RU" sz="1800" dirty="0" err="1">
                <a:latin typeface="Times New Roman" pitchFamily="18" charset="0"/>
                <a:cs typeface="Times New Roman" pitchFamily="18" charset="0"/>
              </a:rPr>
              <a:t>дәрежелі</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эксикоз</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тәулігіне</a:t>
            </a:r>
            <a:r>
              <a:rPr lang="ru-RU" sz="1800" dirty="0">
                <a:latin typeface="Times New Roman" pitchFamily="18" charset="0"/>
                <a:cs typeface="Times New Roman" pitchFamily="18" charset="0"/>
              </a:rPr>
              <a:t> – 100-150 мл/кг. Бар </a:t>
            </a:r>
            <a:r>
              <a:rPr lang="ru-RU" sz="1800" dirty="0" err="1">
                <a:latin typeface="Times New Roman" pitchFamily="18" charset="0"/>
                <a:cs typeface="Times New Roman" pitchFamily="18" charset="0"/>
              </a:rPr>
              <a:t>тапшылықтың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көлемі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ақырындап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түзетіледі</a:t>
            </a:r>
            <a:r>
              <a:rPr lang="ru-RU" sz="1800" dirty="0">
                <a:latin typeface="Times New Roman" pitchFamily="18" charset="0"/>
                <a:cs typeface="Times New Roman" pitchFamily="18" charset="0"/>
              </a:rPr>
              <a:t>, тек І </a:t>
            </a:r>
            <a:r>
              <a:rPr lang="ru-RU" sz="1800" dirty="0" err="1">
                <a:latin typeface="Times New Roman" pitchFamily="18" charset="0"/>
                <a:cs typeface="Times New Roman" pitchFamily="18" charset="0"/>
              </a:rPr>
              <a:t>дәрежелі</a:t>
            </a:r>
            <a:r>
              <a:rPr lang="ru-RU" sz="1800" dirty="0">
                <a:latin typeface="Times New Roman" pitchFamily="18" charset="0"/>
                <a:cs typeface="Times New Roman" pitchFamily="18" charset="0"/>
              </a:rPr>
              <a:t> дегидратация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тапшылықтың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орнын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тәуліктің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толтыруға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мүмкін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болады.Патологиялық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нақтырақ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есебі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барлық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сыртқы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лоқсу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сұйық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дәрет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өлшеу</a:t>
            </a:r>
            <a:r>
              <a:rPr lang="ru-RU" sz="1800" dirty="0">
                <a:latin typeface="Times New Roman" pitchFamily="18" charset="0"/>
                <a:cs typeface="Times New Roman" pitchFamily="18" charset="0"/>
              </a:rPr>
              <a:t> мен </a:t>
            </a:r>
            <a:r>
              <a:rPr lang="ru-RU" sz="1800" dirty="0" err="1">
                <a:latin typeface="Times New Roman" pitchFamily="18" charset="0"/>
                <a:cs typeface="Times New Roman" pitchFamily="18" charset="0"/>
              </a:rPr>
              <a:t>салмағы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өлшену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арқылы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мұқият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есепке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алынуы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қажет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Ағымдағы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патологиялық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жоғалулардың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орнын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толтыру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жаппай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айқындалған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a:t>
            </a:r>
            <a:r>
              <a:rPr lang="ru-RU" sz="1800" dirty="0">
                <a:latin typeface="Times New Roman" pitchFamily="18" charset="0"/>
                <a:cs typeface="Times New Roman" pitchFamily="18" charset="0"/>
              </a:rPr>
              <a:t> 4-8 </a:t>
            </a:r>
            <a:r>
              <a:rPr lang="ru-RU" sz="1800" dirty="0" err="1">
                <a:latin typeface="Times New Roman" pitchFamily="18" charset="0"/>
                <a:cs typeface="Times New Roman" pitchFamily="18" charset="0"/>
              </a:rPr>
              <a:t>сағат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сайын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бірқалыпты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жоғалтулар</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кезінде</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әр</a:t>
            </a:r>
            <a:r>
              <a:rPr lang="ru-RU" sz="1800" dirty="0">
                <a:latin typeface="Times New Roman" pitchFamily="18" charset="0"/>
                <a:cs typeface="Times New Roman" pitchFamily="18" charset="0"/>
              </a:rPr>
              <a:t> 12 </a:t>
            </a:r>
            <a:r>
              <a:rPr lang="ru-RU" sz="1800" dirty="0" err="1">
                <a:latin typeface="Times New Roman" pitchFamily="18" charset="0"/>
                <a:cs typeface="Times New Roman" pitchFamily="18" charset="0"/>
              </a:rPr>
              <a:t>сағат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сайын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жүзеге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асырылады</a:t>
            </a:r>
            <a:r>
              <a:rPr lang="ru-RU" sz="1800" dirty="0">
                <a:latin typeface="Times New Roman" pitchFamily="18" charset="0"/>
                <a:cs typeface="Times New Roman" pitchFamily="18" charset="0"/>
              </a:rPr>
              <a:t>.</a:t>
            </a:r>
            <a:endParaRP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ru-RU" sz="2000" dirty="0" err="1">
                <a:latin typeface="Times New Roman" pitchFamily="18" charset="0"/>
                <a:cs typeface="Times New Roman" pitchFamily="18" charset="0"/>
              </a:rPr>
              <a:t>Инфузиялық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терапияның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бастапқы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ерітіндісін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таңдау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гемодинамикалық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бұзылушылықтардың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дәрежесімен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дегидратация </a:t>
            </a:r>
            <a:r>
              <a:rPr lang="ru-RU" sz="2000" dirty="0" err="1">
                <a:latin typeface="Times New Roman" pitchFamily="18" charset="0"/>
                <a:cs typeface="Times New Roman" pitchFamily="18" charset="0"/>
              </a:rPr>
              <a:t>дәрежесімен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анықталады</a:t>
            </a:r>
            <a:endParaRPr lang="ru-RU" sz="2000" dirty="0"/>
          </a:p>
        </p:txBody>
      </p:sp>
      <p:sp>
        <p:nvSpPr>
          <p:cNvPr id="3" name="Текст 2"/>
          <p:cNvSpPr>
            <a:spLocks noGrp="1"/>
          </p:cNvSpPr>
          <p:nvPr>
            <p:ph type="body" idx="1"/>
          </p:nvPr>
        </p:nvSpPr>
        <p:spPr/>
        <p:txBody>
          <a:bodyPr/>
          <a:lstStyle/>
          <a:p>
            <a:r>
              <a:rPr lang="ru-RU" sz="1800" dirty="0" err="1">
                <a:latin typeface="Times New Roman" pitchFamily="18" charset="0"/>
                <a:cs typeface="Times New Roman" pitchFamily="18" charset="0"/>
              </a:rPr>
              <a:t>Дегидратацияның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барлық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түрлерінде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гемодинамиканың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айқын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бұзылулары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үйлесімді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изоосмолярлы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тұзды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ерітінділермен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физиологиялық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Рингер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т.б</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түзетіледі</a:t>
            </a:r>
            <a:r>
              <a:rPr lang="ru-RU" sz="1800" dirty="0">
                <a:latin typeface="Times New Roman" pitchFamily="18" charset="0"/>
                <a:cs typeface="Times New Roman" pitchFamily="18" charset="0"/>
              </a:rPr>
              <a:t>, ал </a:t>
            </a:r>
            <a:r>
              <a:rPr lang="ru-RU" sz="1800" dirty="0" err="1">
                <a:latin typeface="Times New Roman" pitchFamily="18" charset="0"/>
                <a:cs typeface="Times New Roman" pitchFamily="18" charset="0"/>
              </a:rPr>
              <a:t>егер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қажет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болса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коллоидтық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ерітінділермен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үйлестіріліп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түзетіледі</a:t>
            </a:r>
            <a:r>
              <a:rPr lang="ru-RU" sz="1800" dirty="0">
                <a:latin typeface="Times New Roman" pitchFamily="18" charset="0"/>
                <a:cs typeface="Times New Roman" pitchFamily="18" charset="0"/>
              </a:rPr>
              <a:t>. Дегидратация синдромы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инфузиялық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терапияның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негізгі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қағидасы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орнын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толтыру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жоғалтылғанға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ұқсас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инфузиялық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ортада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жүзеге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асырылуы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тиіс</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Бастапқы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ретінде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ешқандай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төменосмолярлық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ерітінділерді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декстрозаның</a:t>
            </a:r>
            <a:r>
              <a:rPr lang="ru-RU" sz="1800" dirty="0">
                <a:latin typeface="Times New Roman" pitchFamily="18" charset="0"/>
                <a:cs typeface="Times New Roman" pitchFamily="18" charset="0"/>
              </a:rPr>
              <a:t> 5% </a:t>
            </a:r>
            <a:r>
              <a:rPr lang="ru-RU" sz="1800" dirty="0" err="1">
                <a:latin typeface="Times New Roman" pitchFamily="18" charset="0"/>
                <a:cs typeface="Times New Roman" pitchFamily="18" charset="0"/>
              </a:rPr>
              <a:t>ерітінділері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осмолярлы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полионды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ерітінділер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қолданбаған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жөн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тұрғыда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декстрозаның</a:t>
            </a:r>
            <a:r>
              <a:rPr lang="ru-RU" sz="1800" dirty="0">
                <a:latin typeface="Times New Roman" pitchFamily="18" charset="0"/>
                <a:cs typeface="Times New Roman" pitchFamily="18" charset="0"/>
              </a:rPr>
              <a:t> 5% </a:t>
            </a:r>
            <a:r>
              <a:rPr lang="ru-RU" sz="1800" dirty="0" err="1">
                <a:latin typeface="Times New Roman" pitchFamily="18" charset="0"/>
                <a:cs typeface="Times New Roman" pitchFamily="18" charset="0"/>
              </a:rPr>
              <a:t>ерітінділері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қауіптірек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Біріншіден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гипоосмолярлығы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себебінен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екіншіден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глюкозаның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жойылуы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еркін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болуымен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жанама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жасушаішілік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гипергидратацияны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сайын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жоғарылатады</a:t>
            </a:r>
            <a:r>
              <a:rPr lang="ru-RU" sz="1800" dirty="0">
                <a:latin typeface="Times New Roman" pitchFamily="18" charset="0"/>
                <a:cs typeface="Times New Roman" pitchFamily="18" charset="0"/>
              </a:rPr>
              <a:t> (ми </a:t>
            </a:r>
            <a:r>
              <a:rPr lang="ru-RU" sz="1800" dirty="0" err="1">
                <a:latin typeface="Times New Roman" pitchFamily="18" charset="0"/>
                <a:cs typeface="Times New Roman" pitchFamily="18" charset="0"/>
              </a:rPr>
              <a:t>ісігінің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қаупі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үшіншіден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тіндік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гиперфузия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жағдайында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глюкозаның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соңына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тотықпауы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одан</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үлкен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лактат-ацидозға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әкеліп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соқтырады</a:t>
            </a:r>
            <a:r>
              <a:rPr lang="ru-RU" sz="1800" dirty="0">
                <a:latin typeface="Times New Roman" pitchFamily="18" charset="0"/>
                <a:cs typeface="Times New Roman" pitchFamily="18" charset="0"/>
              </a:rPr>
              <a:t>.</a:t>
            </a:r>
            <a:endParaRPr lang="ru-RU" sz="1800" dirty="0"/>
          </a:p>
        </p:txBody>
      </p:sp>
    </p:spTree>
    <p:extLst>
      <p:ext uri="{BB962C8B-B14F-4D97-AF65-F5344CB8AC3E}">
        <p14:creationId xmlns:p14="http://schemas.microsoft.com/office/powerpoint/2010/main" val="226693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6904" y="593766"/>
            <a:ext cx="7707086" cy="5509200"/>
          </a:xfrm>
          <a:prstGeom prst="rect">
            <a:avLst/>
          </a:prstGeom>
        </p:spPr>
        <p:txBody>
          <a:bodyPr wrap="square">
            <a:spAutoFit/>
          </a:bodyPr>
          <a:lstStyle/>
          <a:p>
            <a:r>
              <a:rPr lang="ru-RU" sz="2200" dirty="0" err="1">
                <a:latin typeface="Times New Roman" pitchFamily="18" charset="0"/>
                <a:cs typeface="Times New Roman" pitchFamily="18" charset="0"/>
              </a:rPr>
              <a:t>Дезинтоксикациялық</a:t>
            </a:r>
            <a:r>
              <a:rPr lang="ru-RU" sz="2200" dirty="0">
                <a:latin typeface="Times New Roman" pitchFamily="18" charset="0"/>
                <a:cs typeface="Times New Roman" pitchFamily="18" charset="0"/>
              </a:rPr>
              <a:t> терапия </a:t>
            </a:r>
            <a:r>
              <a:rPr lang="ru-RU" sz="2200" dirty="0" err="1">
                <a:latin typeface="Times New Roman" pitchFamily="18" charset="0"/>
                <a:cs typeface="Times New Roman" pitchFamily="18" charset="0"/>
              </a:rPr>
              <a:t>мақсатында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қантамыр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ішіне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құйылатын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ерітінділер</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қосылатын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инфузия</a:t>
            </a:r>
            <a:r>
              <a:rPr lang="ru-RU" sz="2200" dirty="0">
                <a:latin typeface="Times New Roman" pitchFamily="18" charset="0"/>
                <a:cs typeface="Times New Roman" pitchFamily="18" charset="0"/>
              </a:rPr>
              <a:t> 30-50 мл/кг/</a:t>
            </a:r>
            <a:r>
              <a:rPr lang="ru-RU" sz="2200" dirty="0" err="1">
                <a:latin typeface="Times New Roman" pitchFamily="18" charset="0"/>
                <a:cs typeface="Times New Roman" pitchFamily="18" charset="0"/>
              </a:rPr>
              <a:t>тәулігіне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есебімен</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декстрозаның</a:t>
            </a:r>
            <a:r>
              <a:rPr lang="ru-RU" sz="2200" dirty="0">
                <a:latin typeface="Times New Roman" pitchFamily="18" charset="0"/>
                <a:cs typeface="Times New Roman" pitchFamily="18" charset="0"/>
              </a:rPr>
              <a:t>  10% (10-15 мл/кг);</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0,9% натрий </a:t>
            </a:r>
            <a:r>
              <a:rPr lang="ru-RU" sz="2200" dirty="0" err="1">
                <a:latin typeface="Times New Roman" pitchFamily="18" charset="0"/>
                <a:cs typeface="Times New Roman" pitchFamily="18" charset="0"/>
              </a:rPr>
              <a:t>хлориді</a:t>
            </a:r>
            <a:r>
              <a:rPr lang="ru-RU" sz="2200" dirty="0">
                <a:latin typeface="Times New Roman" pitchFamily="18" charset="0"/>
                <a:cs typeface="Times New Roman" pitchFamily="18" charset="0"/>
              </a:rPr>
              <a:t> (10-15 мл/кг);</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Рингер</a:t>
            </a:r>
            <a:r>
              <a:rPr lang="ru-RU" sz="2200" dirty="0">
                <a:latin typeface="Times New Roman" pitchFamily="18" charset="0"/>
                <a:cs typeface="Times New Roman" pitchFamily="18" charset="0"/>
              </a:rPr>
              <a:t> (10-15 мл/кг).</a:t>
            </a:r>
            <a:br>
              <a:rPr lang="ru-RU" sz="2200" dirty="0">
                <a:latin typeface="Times New Roman" pitchFamily="18" charset="0"/>
                <a:cs typeface="Times New Roman" pitchFamily="18" charset="0"/>
              </a:rPr>
            </a:br>
            <a:r>
              <a:rPr lang="ru-RU" sz="2200" dirty="0" err="1">
                <a:latin typeface="Times New Roman" pitchFamily="18" charset="0"/>
                <a:cs typeface="Times New Roman" pitchFamily="18" charset="0"/>
              </a:rPr>
              <a:t>Ұйқы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безінің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экзокринді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жетіспеушілігін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түзету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үшін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орнын</a:t>
            </a:r>
            <a:r>
              <a:rPr lang="ru-RU" sz="2200" dirty="0">
                <a:latin typeface="Times New Roman" pitchFamily="18" charset="0"/>
                <a:cs typeface="Times New Roman" pitchFamily="18" charset="0"/>
              </a:rPr>
              <a:t> басу </a:t>
            </a:r>
            <a:r>
              <a:rPr lang="ru-RU" sz="2200" dirty="0" err="1">
                <a:latin typeface="Times New Roman" pitchFamily="18" charset="0"/>
                <a:cs typeface="Times New Roman" pitchFamily="18" charset="0"/>
              </a:rPr>
              <a:t>мақсатында</a:t>
            </a:r>
            <a:r>
              <a:rPr lang="ru-RU" sz="2200" dirty="0">
                <a:latin typeface="Times New Roman" pitchFamily="18" charset="0"/>
                <a:cs typeface="Times New Roman" pitchFamily="18" charset="0"/>
              </a:rPr>
              <a:t> 7-10 </a:t>
            </a:r>
            <a:r>
              <a:rPr lang="ru-RU" sz="2200" dirty="0" err="1">
                <a:latin typeface="Times New Roman" pitchFamily="18" charset="0"/>
                <a:cs typeface="Times New Roman" pitchFamily="18" charset="0"/>
              </a:rPr>
              <a:t>күн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бойы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тамақтану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кезінде</a:t>
            </a:r>
            <a:r>
              <a:rPr lang="ru-RU" sz="2200" dirty="0">
                <a:latin typeface="Times New Roman" pitchFamily="18" charset="0"/>
                <a:cs typeface="Times New Roman" pitchFamily="18" charset="0"/>
              </a:rPr>
              <a:t> 1000бірлік/кг/</a:t>
            </a:r>
            <a:r>
              <a:rPr lang="ru-RU" sz="2200" dirty="0" err="1">
                <a:latin typeface="Times New Roman" pitchFamily="18" charset="0"/>
                <a:cs typeface="Times New Roman" pitchFamily="18" charset="0"/>
              </a:rPr>
              <a:t>тәу</a:t>
            </a:r>
            <a:r>
              <a:rPr lang="ru-RU" sz="2200" dirty="0">
                <a:latin typeface="Times New Roman" pitchFamily="18" charset="0"/>
                <a:cs typeface="Times New Roman" pitchFamily="18" charset="0"/>
              </a:rPr>
              <a:t> панкреатин.</a:t>
            </a:r>
            <a:br>
              <a:rPr lang="ru-RU" sz="2200" dirty="0">
                <a:latin typeface="Times New Roman" pitchFamily="18" charset="0"/>
                <a:cs typeface="Times New Roman" pitchFamily="18" charset="0"/>
              </a:rPr>
            </a:br>
            <a:r>
              <a:rPr lang="ru-RU" sz="2200" dirty="0" err="1">
                <a:latin typeface="Times New Roman" pitchFamily="18" charset="0"/>
                <a:cs typeface="Times New Roman" pitchFamily="18" charset="0"/>
              </a:rPr>
              <a:t>Антибактериалды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препараттар</a:t>
            </a:r>
            <a:r>
              <a:rPr lang="ru-RU" sz="2200" dirty="0">
                <a:latin typeface="Times New Roman" pitchFamily="18" charset="0"/>
                <a:cs typeface="Times New Roman" pitchFamily="18" charset="0"/>
              </a:rPr>
              <a:t> ЖІИ </a:t>
            </a:r>
            <a:r>
              <a:rPr lang="ru-RU" sz="2200" dirty="0" err="1">
                <a:latin typeface="Times New Roman" pitchFamily="18" charset="0"/>
                <a:cs typeface="Times New Roman" pitchFamily="18" charset="0"/>
              </a:rPr>
              <a:t>этиологиясын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есепке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алумен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жас</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мөлшеріне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қарай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беріледі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Антибактериалды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препаратты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таңдау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кезінде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аурудың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ауырлық</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деңгейі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баланың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жасы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жанама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патологияның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және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ауыртпашылықтардың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болуы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есепке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алынады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Егер</a:t>
            </a:r>
            <a:r>
              <a:rPr lang="ru-RU" sz="2200" dirty="0">
                <a:latin typeface="Times New Roman" pitchFamily="18" charset="0"/>
                <a:cs typeface="Times New Roman" pitchFamily="18" charset="0"/>
              </a:rPr>
              <a:t> ЖІИ </a:t>
            </a:r>
            <a:r>
              <a:rPr lang="ru-RU" sz="2200" dirty="0" err="1">
                <a:latin typeface="Times New Roman" pitchFamily="18" charset="0"/>
                <a:cs typeface="Times New Roman" pitchFamily="18" charset="0"/>
              </a:rPr>
              <a:t>расталған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наукастың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дене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қызуы</a:t>
            </a:r>
            <a:r>
              <a:rPr lang="ru-RU" sz="2200" dirty="0">
                <a:latin typeface="Times New Roman" pitchFamily="18" charset="0"/>
                <a:cs typeface="Times New Roman" pitchFamily="18" charset="0"/>
              </a:rPr>
              <a:t> 48-72 </a:t>
            </a:r>
            <a:r>
              <a:rPr lang="ru-RU" sz="2200" dirty="0" err="1">
                <a:latin typeface="Times New Roman" pitchFamily="18" charset="0"/>
                <a:cs typeface="Times New Roman" pitchFamily="18" charset="0"/>
              </a:rPr>
              <a:t>сағат</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ішінде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түспесе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антимикробты</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препараттардың</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альтернативті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әдістерін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қарастырған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жөн</a:t>
            </a:r>
            <a:r>
              <a:rPr lang="ru-RU"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3973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body" idx="1"/>
          </p:nvPr>
        </p:nvSpPr>
        <p:spPr>
          <a:xfrm>
            <a:off x="1127584" y="1078522"/>
            <a:ext cx="7753252" cy="5102270"/>
          </a:xfrm>
          <a:prstGeom prst="rect">
            <a:avLst/>
          </a:prstGeom>
          <a:noFill/>
          <a:ln>
            <a:noFill/>
          </a:ln>
        </p:spPr>
        <p:txBody>
          <a:bodyPr spcFirstLastPara="1" wrap="square" lIns="91425" tIns="45700" rIns="91425" bIns="45700" anchor="t" anchorCtr="0">
            <a:noAutofit/>
          </a:bodyPr>
          <a:lstStyle/>
          <a:p>
            <a:pPr marL="82550" lvl="0" indent="0">
              <a:spcBef>
                <a:spcPts val="0"/>
              </a:spcBef>
              <a:buSzPts val="2560"/>
              <a:buNone/>
            </a:pP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r>
              <a:rPr lang="ru-RU" sz="1800" dirty="0" err="1" smtClean="0">
                <a:latin typeface="Times New Roman" pitchFamily="18" charset="0"/>
                <a:cs typeface="Times New Roman" pitchFamily="18" charset="0"/>
              </a:rPr>
              <a:t>этиотропты</a:t>
            </a:r>
            <a:r>
              <a:rPr lang="ru-RU" sz="1800" dirty="0" smtClean="0">
                <a:latin typeface="Times New Roman" pitchFamily="18" charset="0"/>
                <a:cs typeface="Times New Roman" pitchFamily="18" charset="0"/>
              </a:rPr>
              <a:t> терапия, </a:t>
            </a:r>
            <a:r>
              <a:rPr lang="ru-RU" sz="1800" dirty="0" err="1">
                <a:latin typeface="Times New Roman" pitchFamily="18" charset="0"/>
                <a:cs typeface="Times New Roman" pitchFamily="18" charset="0"/>
              </a:rPr>
              <a:t>патогендік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симптомдық</a:t>
            </a:r>
            <a:r>
              <a:rPr lang="ru-RU" sz="1800" dirty="0">
                <a:latin typeface="Times New Roman" pitchFamily="18" charset="0"/>
                <a:cs typeface="Times New Roman" pitchFamily="18" charset="0"/>
              </a:rPr>
              <a:t> терапия  </a:t>
            </a:r>
            <a:r>
              <a:rPr lang="ru-RU" sz="1800" dirty="0" err="1">
                <a:latin typeface="Times New Roman" pitchFamily="18" charset="0"/>
                <a:cs typeface="Times New Roman" pitchFamily="18" charset="0"/>
              </a:rPr>
              <a:t>негізгі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емдеу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шаралары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табылады</a:t>
            </a: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Ауыздық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регидратациялау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екі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кезеңмен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жүргізіледі</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I </a:t>
            </a:r>
            <a:r>
              <a:rPr lang="ru-RU" sz="1800" dirty="0" err="1">
                <a:latin typeface="Times New Roman" pitchFamily="18" charset="0"/>
                <a:cs typeface="Times New Roman" pitchFamily="18" charset="0"/>
              </a:rPr>
              <a:t>кезең</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науқас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түскеннен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кейінгі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алғаш</a:t>
            </a:r>
            <a:r>
              <a:rPr lang="ru-RU" sz="1800" dirty="0">
                <a:latin typeface="Times New Roman" pitchFamily="18" charset="0"/>
                <a:cs typeface="Times New Roman" pitchFamily="18" charset="0"/>
              </a:rPr>
              <a:t> 6 </a:t>
            </a:r>
            <a:r>
              <a:rPr lang="ru-RU" sz="1800" dirty="0" err="1">
                <a:latin typeface="Times New Roman" pitchFamily="18" charset="0"/>
                <a:cs typeface="Times New Roman" pitchFamily="18" charset="0"/>
              </a:rPr>
              <a:t>сағат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емделу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басталғанға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болатын</a:t>
            </a:r>
            <a:r>
              <a:rPr lang="ru-RU" sz="1800" dirty="0">
                <a:latin typeface="Times New Roman" pitchFamily="18" charset="0"/>
                <a:cs typeface="Times New Roman" pitchFamily="18" charset="0"/>
              </a:rPr>
              <a:t> су-</a:t>
            </a:r>
            <a:r>
              <a:rPr lang="ru-RU" sz="1800" dirty="0" err="1">
                <a:latin typeface="Times New Roman" pitchFamily="18" charset="0"/>
                <a:cs typeface="Times New Roman" pitchFamily="18" charset="0"/>
              </a:rPr>
              <a:t>тұз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тапшылығын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жояды</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І </a:t>
            </a:r>
            <a:r>
              <a:rPr lang="ru-RU" sz="1800" dirty="0" err="1">
                <a:latin typeface="Times New Roman" pitchFamily="18" charset="0"/>
                <a:cs typeface="Times New Roman" pitchFamily="18" charset="0"/>
              </a:rPr>
              <a:t>дәрежелі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дегидратациялау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сұйықтықтың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көлемі</a:t>
            </a:r>
            <a:r>
              <a:rPr lang="ru-RU" sz="1800" dirty="0">
                <a:latin typeface="Times New Roman" pitchFamily="18" charset="0"/>
                <a:cs typeface="Times New Roman" pitchFamily="18" charset="0"/>
              </a:rPr>
              <a:t> 40-50 мл/кг, ал ІІ </a:t>
            </a:r>
            <a:r>
              <a:rPr lang="ru-RU" sz="1800" dirty="0" err="1">
                <a:latin typeface="Times New Roman" pitchFamily="18" charset="0"/>
                <a:cs typeface="Times New Roman" pitchFamily="18" charset="0"/>
              </a:rPr>
              <a:t>дәрежелі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дегидрадация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6 </a:t>
            </a:r>
            <a:r>
              <a:rPr lang="ru-RU" sz="1800" dirty="0" err="1">
                <a:latin typeface="Times New Roman" pitchFamily="18" charset="0"/>
                <a:cs typeface="Times New Roman" pitchFamily="18" charset="0"/>
              </a:rPr>
              <a:t>сағат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ішінде</a:t>
            </a:r>
            <a:r>
              <a:rPr lang="ru-RU" sz="1800" dirty="0">
                <a:latin typeface="Times New Roman" pitchFamily="18" charset="0"/>
                <a:cs typeface="Times New Roman" pitchFamily="18" charset="0"/>
              </a:rPr>
              <a:t> 80-90 мл/кг </a:t>
            </a:r>
            <a:r>
              <a:rPr lang="ru-RU" sz="1800" dirty="0" err="1">
                <a:latin typeface="Times New Roman" pitchFamily="18" charset="0"/>
                <a:cs typeface="Times New Roman" pitchFamily="18" charset="0"/>
              </a:rPr>
              <a:t>дене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салмағына</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II </a:t>
            </a:r>
            <a:r>
              <a:rPr lang="ru-RU" sz="1800" dirty="0" err="1">
                <a:latin typeface="Times New Roman" pitchFamily="18" charset="0"/>
                <a:cs typeface="Times New Roman" pitchFamily="18" charset="0"/>
              </a:rPr>
              <a:t>кезең</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сұйықтықтар</a:t>
            </a:r>
            <a:r>
              <a:rPr lang="ru-RU" sz="1800" dirty="0">
                <a:latin typeface="Times New Roman" pitchFamily="18" charset="0"/>
                <a:cs typeface="Times New Roman" pitchFamily="18" charset="0"/>
              </a:rPr>
              <a:t> мен </a:t>
            </a:r>
            <a:r>
              <a:rPr lang="ru-RU" sz="1800" dirty="0" err="1">
                <a:latin typeface="Times New Roman" pitchFamily="18" charset="0"/>
                <a:cs typeface="Times New Roman" pitchFamily="18" charset="0"/>
              </a:rPr>
              <a:t>электролиттарды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жалғасын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тапқан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жағдайда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аурудың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кезеңінің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барлығында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жүргізілетін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қолдау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көрсетуші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арқылы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регидратациялау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Қолдау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көрсетуші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регидратация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ерітіндінің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тұспалды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көлемі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тәулігіне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салмағының</a:t>
            </a:r>
            <a:r>
              <a:rPr lang="ru-RU" sz="1800" dirty="0">
                <a:latin typeface="Times New Roman" pitchFamily="18" charset="0"/>
                <a:cs typeface="Times New Roman" pitchFamily="18" charset="0"/>
              </a:rPr>
              <a:t> 80-100 мл/кг </a:t>
            </a:r>
            <a:r>
              <a:rPr lang="ru-RU" sz="1800" dirty="0" err="1">
                <a:latin typeface="Times New Roman" pitchFamily="18" charset="0"/>
                <a:cs typeface="Times New Roman" pitchFamily="18" charset="0"/>
              </a:rPr>
              <a:t>құрайды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арқылы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регидратациялаудың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тиімділігі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келесі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бойынша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бағаланады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сұйықтықты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жоғалту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көлемінің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азаюы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салмағының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азаюы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жылдамдығының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төмендеуі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сусыздандырудың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клиникалық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белгілерінің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жойылуы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диурездің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қалыпқа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келуі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жалпы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жағдайының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жақсаруы</a:t>
            </a:r>
            <a:r>
              <a:rPr lang="ru-RU" sz="1800" dirty="0">
                <a:latin typeface="Times New Roman" pitchFamily="18" charset="0"/>
                <a:cs typeface="Times New Roman" pitchFamily="18" charset="0"/>
              </a:rPr>
              <a:t>.</a:t>
            </a:r>
            <a:r>
              <a:rPr lang="en-US" sz="1800" b="0" i="0" u="none" dirty="0" smtClean="0">
                <a:solidFill>
                  <a:schemeClr val="dk1"/>
                </a:solidFill>
                <a:latin typeface="Times New Roman" pitchFamily="18" charset="0"/>
                <a:ea typeface="Times New Roman"/>
                <a:cs typeface="Times New Roman" pitchFamily="18" charset="0"/>
                <a:sym typeface="Times New Roman"/>
              </a:rPr>
              <a:t>. </a:t>
            </a:r>
            <a:endParaRPr sz="1800" dirty="0">
              <a:latin typeface="Times New Roman" pitchFamily="18" charset="0"/>
              <a:cs typeface="Times New Roman" pitchFamily="18" charset="0"/>
            </a:endParaRPr>
          </a:p>
        </p:txBody>
      </p:sp>
      <p:sp>
        <p:nvSpPr>
          <p:cNvPr id="2" name="Прямоугольник 1"/>
          <p:cNvSpPr/>
          <p:nvPr/>
        </p:nvSpPr>
        <p:spPr>
          <a:xfrm>
            <a:off x="1204791" y="539728"/>
            <a:ext cx="7142040" cy="6771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dirty="0" err="1">
                <a:latin typeface="Times New Roman" pitchFamily="18" charset="0"/>
                <a:cs typeface="Times New Roman" pitchFamily="18" charset="0"/>
              </a:rPr>
              <a:t>Бактериологиялық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этиологиялы</a:t>
            </a:r>
            <a:r>
              <a:rPr lang="ru-RU" sz="2400" b="1" dirty="0">
                <a:latin typeface="Times New Roman" pitchFamily="18" charset="0"/>
                <a:cs typeface="Times New Roman" pitchFamily="18" charset="0"/>
              </a:rPr>
              <a:t> ЖІИ </a:t>
            </a:r>
            <a:r>
              <a:rPr lang="ru-RU" sz="2400" b="1" dirty="0" err="1">
                <a:latin typeface="Times New Roman" pitchFamily="18" charset="0"/>
                <a:cs typeface="Times New Roman" pitchFamily="18" charset="0"/>
              </a:rPr>
              <a:t>кезінде</a:t>
            </a:r>
            <a:r>
              <a:rPr lang="ru-RU" sz="2400" b="1" dirty="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93212219"/>
              </p:ext>
            </p:extLst>
          </p:nvPr>
        </p:nvGraphicFramePr>
        <p:xfrm>
          <a:off x="1111419" y="792345"/>
          <a:ext cx="7798119" cy="5932202"/>
        </p:xfrm>
        <a:graphic>
          <a:graphicData uri="http://schemas.openxmlformats.org/drawingml/2006/table">
            <a:tbl>
              <a:tblPr/>
              <a:tblGrid>
                <a:gridCol w="1023064"/>
                <a:gridCol w="1071617"/>
                <a:gridCol w="1071617"/>
                <a:gridCol w="959301"/>
                <a:gridCol w="1183933"/>
                <a:gridCol w="1071617"/>
                <a:gridCol w="1416970"/>
              </a:tblGrid>
              <a:tr h="291721">
                <a:tc rowSpan="2">
                  <a:txBody>
                    <a:bodyPr/>
                    <a:lstStyle/>
                    <a:p>
                      <a:pPr algn="ctr"/>
                      <a:r>
                        <a:rPr lang="ru-RU" sz="1400" b="1" dirty="0">
                          <a:effectLst/>
                          <a:latin typeface="Times New Roman" pitchFamily="18" charset="0"/>
                          <a:cs typeface="Times New Roman" pitchFamily="18" charset="0"/>
                        </a:rPr>
                        <a:t>ЖІИ </a:t>
                      </a:r>
                      <a:r>
                        <a:rPr lang="ru-RU" sz="1400" b="1" dirty="0" err="1">
                          <a:effectLst/>
                          <a:latin typeface="Times New Roman" pitchFamily="18" charset="0"/>
                          <a:cs typeface="Times New Roman" pitchFamily="18" charset="0"/>
                        </a:rPr>
                        <a:t>этиологиясы</a:t>
                      </a:r>
                      <a:endParaRPr lang="ru-RU" sz="1400" dirty="0">
                        <a:effectLst/>
                        <a:latin typeface="Times New Roman" pitchFamily="18" charset="0"/>
                        <a:cs typeface="Times New Roman" pitchFamily="18" charset="0"/>
                      </a:endParaRPr>
                    </a:p>
                  </a:txBody>
                  <a:tcPr marL="22466" marR="22466" marT="22466" marB="22466" anchor="ctr">
                    <a:lnL>
                      <a:noFill/>
                    </a:lnL>
                    <a:lnR>
                      <a:noFill/>
                    </a:lnR>
                    <a:lnT>
                      <a:noFill/>
                    </a:lnT>
                    <a:lnB w="9525" cap="flat" cmpd="sng" algn="ctr">
                      <a:solidFill>
                        <a:srgbClr val="808080"/>
                      </a:solidFill>
                      <a:prstDash val="solid"/>
                      <a:round/>
                      <a:headEnd type="none" w="med" len="med"/>
                      <a:tailEnd type="none" w="med" len="med"/>
                    </a:lnB>
                  </a:tcPr>
                </a:tc>
                <a:tc gridSpan="3">
                  <a:txBody>
                    <a:bodyPr/>
                    <a:lstStyle/>
                    <a:p>
                      <a:pPr algn="ctr"/>
                      <a:r>
                        <a:rPr lang="ru-RU" sz="1400" b="1">
                          <a:effectLst/>
                          <a:latin typeface="Times New Roman" pitchFamily="18" charset="0"/>
                          <a:cs typeface="Times New Roman" pitchFamily="18" charset="0"/>
                        </a:rPr>
                        <a:t>Бірінші қатар антибиотиктері</a:t>
                      </a:r>
                      <a:endParaRPr lang="ru-RU" sz="1400">
                        <a:effectLst/>
                        <a:latin typeface="Times New Roman" pitchFamily="18" charset="0"/>
                        <a:cs typeface="Times New Roman" pitchFamily="18" charset="0"/>
                      </a:endParaRPr>
                    </a:p>
                  </a:txBody>
                  <a:tcPr marL="22466" marR="22466" marT="22466" marB="22466" anchor="ctr">
                    <a:lnL>
                      <a:noFill/>
                    </a:lnL>
                    <a:lnR>
                      <a:noFill/>
                    </a:lnR>
                    <a:lnT>
                      <a:noFill/>
                    </a:lnT>
                    <a:lnB w="9525" cap="flat" cmpd="sng" algn="ctr">
                      <a:solidFill>
                        <a:srgbClr val="80808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r>
                        <a:rPr lang="ru-RU" sz="1400" b="1">
                          <a:effectLst/>
                          <a:latin typeface="Times New Roman" pitchFamily="18" charset="0"/>
                          <a:cs typeface="Times New Roman" pitchFamily="18" charset="0"/>
                        </a:rPr>
                        <a:t>Екінші қатар антибиотиктері</a:t>
                      </a:r>
                      <a:endParaRPr lang="ru-RU" sz="1400">
                        <a:effectLst/>
                        <a:latin typeface="Times New Roman" pitchFamily="18" charset="0"/>
                        <a:cs typeface="Times New Roman" pitchFamily="18" charset="0"/>
                      </a:endParaRPr>
                    </a:p>
                  </a:txBody>
                  <a:tcPr marL="22466" marR="22466" marT="22466" marB="22466" anchor="ctr">
                    <a:lnL>
                      <a:noFill/>
                    </a:lnL>
                    <a:lnR>
                      <a:noFill/>
                    </a:lnR>
                    <a:lnT>
                      <a:noFill/>
                    </a:lnT>
                    <a:lnB w="9525" cap="flat" cmpd="sng" algn="ctr">
                      <a:solidFill>
                        <a:srgbClr val="80808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667440">
                <a:tc vMerge="1">
                  <a:txBody>
                    <a:bodyPr/>
                    <a:lstStyle/>
                    <a:p>
                      <a:endParaRPr lang="ru-RU"/>
                    </a:p>
                  </a:txBody>
                  <a:tcPr/>
                </a:tc>
                <a:tc>
                  <a:txBody>
                    <a:bodyPr/>
                    <a:lstStyle/>
                    <a:p>
                      <a:pPr algn="ctr"/>
                      <a:r>
                        <a:rPr lang="ru-RU" sz="1400" b="1" dirty="0">
                          <a:effectLst/>
                          <a:latin typeface="Times New Roman" pitchFamily="18" charset="0"/>
                          <a:cs typeface="Times New Roman" pitchFamily="18" charset="0"/>
                        </a:rPr>
                        <a:t>Антибиотик</a:t>
                      </a:r>
                      <a:endParaRPr lang="ru-RU" sz="14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400" b="1" dirty="0" err="1">
                          <a:effectLst/>
                          <a:latin typeface="Times New Roman" pitchFamily="18" charset="0"/>
                          <a:cs typeface="Times New Roman" pitchFamily="18" charset="0"/>
                        </a:rPr>
                        <a:t>Тәуліктік</a:t>
                      </a:r>
                      <a:r>
                        <a:rPr lang="ru-RU" sz="1400" b="1" dirty="0">
                          <a:effectLst/>
                          <a:latin typeface="Times New Roman" pitchFamily="18" charset="0"/>
                          <a:cs typeface="Times New Roman" pitchFamily="18" charset="0"/>
                        </a:rPr>
                        <a:t> </a:t>
                      </a:r>
                      <a:r>
                        <a:rPr lang="ru-RU" sz="1400" b="1" dirty="0" err="1">
                          <a:effectLst/>
                          <a:latin typeface="Times New Roman" pitchFamily="18" charset="0"/>
                          <a:cs typeface="Times New Roman" pitchFamily="18" charset="0"/>
                        </a:rPr>
                        <a:t>дозасы</a:t>
                      </a:r>
                      <a:r>
                        <a:rPr lang="ru-RU" sz="1400" b="1" dirty="0">
                          <a:effectLst/>
                          <a:latin typeface="Times New Roman" pitchFamily="18" charset="0"/>
                          <a:cs typeface="Times New Roman" pitchFamily="18" charset="0"/>
                        </a:rPr>
                        <a:t> (</a:t>
                      </a:r>
                      <a:r>
                        <a:rPr lang="en-US" sz="1400" b="1" dirty="0">
                          <a:effectLst/>
                          <a:latin typeface="Times New Roman" pitchFamily="18" charset="0"/>
                          <a:cs typeface="Times New Roman" pitchFamily="18" charset="0"/>
                        </a:rPr>
                        <a:t>mg/kg)</a:t>
                      </a:r>
                      <a:endParaRPr lang="en-US" sz="14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400" b="1">
                          <a:effectLst/>
                          <a:latin typeface="Times New Roman" pitchFamily="18" charset="0"/>
                          <a:cs typeface="Times New Roman" pitchFamily="18" charset="0"/>
                        </a:rPr>
                        <a:t>күндер</a:t>
                      </a:r>
                      <a:endParaRPr lang="ru-RU" sz="140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400" b="1">
                          <a:effectLst/>
                          <a:latin typeface="Times New Roman" pitchFamily="18" charset="0"/>
                          <a:cs typeface="Times New Roman" pitchFamily="18" charset="0"/>
                        </a:rPr>
                        <a:t>Антибиотик</a:t>
                      </a:r>
                      <a:endParaRPr lang="ru-RU" sz="140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400" b="1">
                          <a:effectLst/>
                          <a:latin typeface="Times New Roman" pitchFamily="18" charset="0"/>
                          <a:cs typeface="Times New Roman" pitchFamily="18" charset="0"/>
                        </a:rPr>
                        <a:t>Тәуліктік  дозасы </a:t>
                      </a:r>
                      <a:r>
                        <a:rPr lang="ru-RU" sz="1400">
                          <a:effectLst/>
                          <a:latin typeface="Times New Roman" pitchFamily="18" charset="0"/>
                          <a:cs typeface="Times New Roman" pitchFamily="18" charset="0"/>
                        </a:rPr>
                        <a:t> </a:t>
                      </a:r>
                      <a:r>
                        <a:rPr lang="ru-RU" sz="1400" b="1">
                          <a:effectLst/>
                          <a:latin typeface="Times New Roman" pitchFamily="18" charset="0"/>
                          <a:cs typeface="Times New Roman" pitchFamily="18" charset="0"/>
                        </a:rPr>
                        <a:t>(</a:t>
                      </a:r>
                      <a:r>
                        <a:rPr lang="en-US" sz="1400" b="1">
                          <a:effectLst/>
                          <a:latin typeface="Times New Roman" pitchFamily="18" charset="0"/>
                          <a:cs typeface="Times New Roman" pitchFamily="18" charset="0"/>
                        </a:rPr>
                        <a:t>mg/kg)</a:t>
                      </a:r>
                      <a:endParaRPr lang="en-US" sz="140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400" b="1">
                          <a:effectLst/>
                          <a:latin typeface="Times New Roman" pitchFamily="18" charset="0"/>
                          <a:cs typeface="Times New Roman" pitchFamily="18" charset="0"/>
                        </a:rPr>
                        <a:t>күндер</a:t>
                      </a:r>
                      <a:endParaRPr lang="ru-RU" sz="140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473779">
                <a:tc rowSpan="2">
                  <a:txBody>
                    <a:bodyPr/>
                    <a:lstStyle/>
                    <a:p>
                      <a:pPr algn="ctr"/>
                      <a:r>
                        <a:rPr lang="ru-RU" sz="1600" dirty="0" err="1">
                          <a:effectLst/>
                          <a:latin typeface="Times New Roman" pitchFamily="18" charset="0"/>
                          <a:cs typeface="Times New Roman" pitchFamily="18" charset="0"/>
                        </a:rPr>
                        <a:t>Шигеллез</a:t>
                      </a:r>
                      <a:endParaRPr lang="ru-RU" sz="16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err="1">
                          <a:effectLst/>
                          <a:latin typeface="Times New Roman" pitchFamily="18" charset="0"/>
                          <a:cs typeface="Times New Roman" pitchFamily="18" charset="0"/>
                        </a:rPr>
                        <a:t>азитромицин</a:t>
                      </a:r>
                      <a:endParaRPr lang="ru-RU" sz="16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a:effectLst/>
                          <a:latin typeface="Times New Roman" pitchFamily="18" charset="0"/>
                          <a:cs typeface="Times New Roman" pitchFamily="18" charset="0"/>
                        </a:rPr>
                        <a:t>1тәу.-10мг/кг, </a:t>
                      </a:r>
                      <a:r>
                        <a:rPr lang="ru-RU" sz="1600" dirty="0" err="1">
                          <a:effectLst/>
                          <a:latin typeface="Times New Roman" pitchFamily="18" charset="0"/>
                          <a:cs typeface="Times New Roman" pitchFamily="18" charset="0"/>
                        </a:rPr>
                        <a:t>әрі</a:t>
                      </a:r>
                      <a:r>
                        <a:rPr lang="ru-RU" sz="1600" dirty="0">
                          <a:effectLst/>
                          <a:latin typeface="Times New Roman" pitchFamily="18" charset="0"/>
                          <a:cs typeface="Times New Roman" pitchFamily="18" charset="0"/>
                        </a:rPr>
                        <a:t> </a:t>
                      </a:r>
                      <a:r>
                        <a:rPr lang="ru-RU" sz="1600" dirty="0" err="1">
                          <a:effectLst/>
                          <a:latin typeface="Times New Roman" pitchFamily="18" charset="0"/>
                          <a:cs typeface="Times New Roman" pitchFamily="18" charset="0"/>
                        </a:rPr>
                        <a:t>қарай</a:t>
                      </a:r>
                      <a:r>
                        <a:rPr lang="ru-RU" sz="1600" dirty="0">
                          <a:effectLst/>
                          <a:latin typeface="Times New Roman" pitchFamily="18" charset="0"/>
                          <a:cs typeface="Times New Roman" pitchFamily="18" charset="0"/>
                        </a:rPr>
                        <a:t> 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ципрофлоксацин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20- 30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6674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600" dirty="0">
                          <a:effectLst/>
                          <a:latin typeface="Times New Roman" pitchFamily="18" charset="0"/>
                          <a:cs typeface="Times New Roman" pitchFamily="18" charset="0"/>
                        </a:rPr>
                        <a:t> </a:t>
                      </a:r>
                      <a:br>
                        <a:rPr lang="ru-RU" sz="1600" dirty="0">
                          <a:effectLst/>
                          <a:latin typeface="Times New Roman" pitchFamily="18" charset="0"/>
                          <a:cs typeface="Times New Roman" pitchFamily="18" charset="0"/>
                        </a:rPr>
                      </a:br>
                      <a:r>
                        <a:rPr lang="ru-RU" sz="1600" dirty="0" err="1">
                          <a:effectLst/>
                          <a:latin typeface="Times New Roman" pitchFamily="18" charset="0"/>
                          <a:cs typeface="Times New Roman" pitchFamily="18" charset="0"/>
                        </a:rPr>
                        <a:t>норфлоксацин</a:t>
                      </a:r>
                      <a:endParaRPr lang="ru-RU" sz="16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
                      </a:r>
                      <a:br>
                        <a:rPr lang="ru-RU" sz="1600" dirty="0">
                          <a:effectLst/>
                          <a:latin typeface="Times New Roman" pitchFamily="18" charset="0"/>
                          <a:cs typeface="Times New Roman" pitchFamily="18" charset="0"/>
                        </a:rPr>
                      </a:br>
                      <a:r>
                        <a:rPr lang="ru-RU" sz="1600" dirty="0">
                          <a:effectLst/>
                          <a:latin typeface="Times New Roman" pitchFamily="18" charset="0"/>
                          <a:cs typeface="Times New Roman" pitchFamily="18" charset="0"/>
                        </a:rPr>
                        <a:t>15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 </a:t>
                      </a:r>
                      <a:br>
                        <a:rPr lang="ru-RU" sz="1600">
                          <a:effectLst/>
                          <a:latin typeface="Times New Roman" pitchFamily="18" charset="0"/>
                          <a:cs typeface="Times New Roman" pitchFamily="18" charset="0"/>
                        </a:rPr>
                      </a:br>
                      <a:r>
                        <a:rPr lang="ru-RU" sz="1600">
                          <a:effectLst/>
                          <a:latin typeface="Times New Roman" pitchFamily="18" charset="0"/>
                          <a:cs typeface="Times New Roman" pitchFamily="18" charset="0"/>
                        </a:rPr>
                        <a:t> 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492225">
                <a:tc rowSpan="3">
                  <a:txBody>
                    <a:bodyPr/>
                    <a:lstStyle/>
                    <a:p>
                      <a:pPr algn="ctr"/>
                      <a:r>
                        <a:rPr lang="ru-RU" sz="1600">
                          <a:effectLst/>
                          <a:latin typeface="Times New Roman" pitchFamily="18" charset="0"/>
                          <a:cs typeface="Times New Roman" pitchFamily="18" charset="0"/>
                        </a:rPr>
                        <a:t>Сальмонеллез</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en-US" sz="1600">
                          <a:effectLst/>
                          <a:latin typeface="Times New Roman" pitchFamily="18" charset="0"/>
                          <a:cs typeface="Times New Roman" pitchFamily="18" charset="0"/>
                        </a:rPr>
                        <a:t>Ceftriaxon</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50-75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err="1">
                          <a:effectLst/>
                          <a:latin typeface="Times New Roman" pitchFamily="18" charset="0"/>
                          <a:cs typeface="Times New Roman" pitchFamily="18" charset="0"/>
                        </a:rPr>
                        <a:t>азитромицин</a:t>
                      </a:r>
                      <a:r>
                        <a:rPr lang="ru-RU" sz="1600" dirty="0">
                          <a:effectLst/>
                          <a:latin typeface="Times New Roman" pitchFamily="18" charset="0"/>
                          <a:cs typeface="Times New Roman" pitchFamily="18" charset="0"/>
                        </a:rPr>
                        <a:t/>
                      </a:r>
                      <a:br>
                        <a:rPr lang="ru-RU" sz="1600" dirty="0">
                          <a:effectLst/>
                          <a:latin typeface="Times New Roman" pitchFamily="18" charset="0"/>
                          <a:cs typeface="Times New Roman" pitchFamily="18" charset="0"/>
                        </a:rPr>
                      </a:br>
                      <a:r>
                        <a:rPr lang="ru-RU" sz="1600" dirty="0">
                          <a:effectLst/>
                          <a:latin typeface="Times New Roman" pitchFamily="18" charset="0"/>
                          <a:cs typeface="Times New Roman" pitchFamily="18" charset="0"/>
                        </a:rPr>
                        <a:t> </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a:effectLst/>
                          <a:latin typeface="Times New Roman" pitchFamily="18" charset="0"/>
                          <a:cs typeface="Times New Roman" pitchFamily="18" charset="0"/>
                        </a:rPr>
                        <a:t>1тәу.-10 мг/кг, </a:t>
                      </a:r>
                      <a:r>
                        <a:rPr lang="ru-RU" sz="1600" dirty="0" err="1">
                          <a:effectLst/>
                          <a:latin typeface="Times New Roman" pitchFamily="18" charset="0"/>
                          <a:cs typeface="Times New Roman" pitchFamily="18" charset="0"/>
                        </a:rPr>
                        <a:t>әрі</a:t>
                      </a:r>
                      <a:r>
                        <a:rPr lang="ru-RU" sz="1600" dirty="0">
                          <a:effectLst/>
                          <a:latin typeface="Times New Roman" pitchFamily="18" charset="0"/>
                          <a:cs typeface="Times New Roman" pitchFamily="18" charset="0"/>
                        </a:rPr>
                        <a:t> </a:t>
                      </a:r>
                      <a:r>
                        <a:rPr lang="ru-RU" sz="1600" dirty="0" err="1">
                          <a:effectLst/>
                          <a:latin typeface="Times New Roman" pitchFamily="18" charset="0"/>
                          <a:cs typeface="Times New Roman" pitchFamily="18" charset="0"/>
                        </a:rPr>
                        <a:t>қарай</a:t>
                      </a:r>
                      <a:r>
                        <a:rPr lang="ru-RU" sz="1600" dirty="0">
                          <a:effectLst/>
                          <a:latin typeface="Times New Roman" pitchFamily="18" charset="0"/>
                          <a:cs typeface="Times New Roman" pitchFamily="18" charset="0"/>
                        </a:rPr>
                        <a:t> 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580984">
                <a:tc vMerge="1">
                  <a:txBody>
                    <a:bodyPr/>
                    <a:lstStyle/>
                    <a:p>
                      <a:endParaRPr lang="ru-RU"/>
                    </a:p>
                  </a:txBody>
                  <a:tcPr/>
                </a:tc>
                <a:tc rowSpan="2">
                  <a:txBody>
                    <a:bodyPr/>
                    <a:lstStyle/>
                    <a:p>
                      <a:pPr algn="ctr"/>
                      <a:r>
                        <a:rPr lang="en-US" sz="1600" dirty="0" err="1">
                          <a:effectLst/>
                          <a:latin typeface="Times New Roman" pitchFamily="18" charset="0"/>
                          <a:cs typeface="Times New Roman" pitchFamily="18" charset="0"/>
                        </a:rPr>
                        <a:t>Cefotaxime</a:t>
                      </a:r>
                      <a:endParaRPr lang="en-US" sz="16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a:effectLst/>
                          <a:latin typeface="Times New Roman" pitchFamily="18" charset="0"/>
                          <a:cs typeface="Times New Roman" pitchFamily="18" charset="0"/>
                        </a:rPr>
                        <a:t>50-100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600" dirty="0">
                          <a:effectLst/>
                          <a:latin typeface="Times New Roman" pitchFamily="18" charset="0"/>
                          <a:cs typeface="Times New Roman" pitchFamily="18" charset="0"/>
                        </a:rPr>
                        <a:t> 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47377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600" dirty="0" err="1">
                          <a:effectLst/>
                          <a:latin typeface="Times New Roman" pitchFamily="18" charset="0"/>
                          <a:cs typeface="Times New Roman" pitchFamily="18" charset="0"/>
                        </a:rPr>
                        <a:t>норфлоксацин</a:t>
                      </a:r>
                      <a:endParaRPr lang="ru-RU" sz="16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15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 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861102">
                <a:tc>
                  <a:txBody>
                    <a:bodyPr/>
                    <a:lstStyle/>
                    <a:p>
                      <a:pPr algn="ctr"/>
                      <a:r>
                        <a:rPr lang="ru-RU" sz="1600">
                          <a:effectLst/>
                          <a:latin typeface="Times New Roman" pitchFamily="18" charset="0"/>
                          <a:cs typeface="Times New Roman" pitchFamily="18" charset="0"/>
                        </a:rPr>
                        <a:t>Эшерихиоздар</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азитромицин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1тәу.-10мг/кг, әрі қарай 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цефиксим</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8</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 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861102">
                <a:tc>
                  <a:txBody>
                    <a:bodyPr/>
                    <a:lstStyle/>
                    <a:p>
                      <a:pPr algn="ctr"/>
                      <a:r>
                        <a:rPr lang="ru-RU" sz="1600" dirty="0">
                          <a:effectLst/>
                          <a:latin typeface="Times New Roman" pitchFamily="18" charset="0"/>
                          <a:cs typeface="Times New Roman" pitchFamily="18" charset="0"/>
                        </a:rPr>
                        <a:t>Холера</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err="1">
                          <a:effectLst/>
                          <a:latin typeface="Times New Roman" pitchFamily="18" charset="0"/>
                          <a:cs typeface="Times New Roman" pitchFamily="18" charset="0"/>
                        </a:rPr>
                        <a:t>азитромицин</a:t>
                      </a:r>
                      <a:endParaRPr lang="ru-RU" sz="16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1тәу.-10мг/кг, </a:t>
                      </a:r>
                      <a:r>
                        <a:rPr lang="ru-RU" sz="1600" dirty="0" err="1">
                          <a:effectLst/>
                          <a:latin typeface="Times New Roman" pitchFamily="18" charset="0"/>
                          <a:cs typeface="Times New Roman" pitchFamily="18" charset="0"/>
                        </a:rPr>
                        <a:t>әрі қарай </a:t>
                      </a:r>
                      <a:r>
                        <a:rPr lang="ru-RU" sz="1600" dirty="0">
                          <a:effectLst/>
                          <a:latin typeface="Times New Roman" pitchFamily="18" charset="0"/>
                          <a:cs typeface="Times New Roman" pitchFamily="18" charset="0"/>
                        </a:rPr>
                        <a:t>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a:effectLst/>
                          <a:latin typeface="Times New Roman" pitchFamily="18" charset="0"/>
                          <a:cs typeface="Times New Roman" pitchFamily="18" charset="0"/>
                        </a:rPr>
                        <a:t>ципрофлоксацин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20-30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6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3" name="Прямоугольник 2"/>
          <p:cNvSpPr/>
          <p:nvPr/>
        </p:nvSpPr>
        <p:spPr>
          <a:xfrm>
            <a:off x="1416107" y="299406"/>
            <a:ext cx="4989890" cy="307777"/>
          </a:xfrm>
          <a:prstGeom prst="rect">
            <a:avLst/>
          </a:prstGeom>
        </p:spPr>
        <p:txBody>
          <a:bodyPr wrap="square">
            <a:spAutoFit/>
          </a:bodyPr>
          <a:lstStyle/>
          <a:p>
            <a:r>
              <a:rPr lang="ru-RU" b="1" dirty="0" err="1">
                <a:solidFill>
                  <a:srgbClr val="202124"/>
                </a:solidFill>
                <a:latin typeface="-apple-system"/>
                <a:cs typeface="Arial" pitchFamily="34" charset="0"/>
              </a:rPr>
              <a:t>Этиотропты</a:t>
            </a:r>
            <a:r>
              <a:rPr lang="ru-RU" b="1" dirty="0">
                <a:solidFill>
                  <a:srgbClr val="202124"/>
                </a:solidFill>
                <a:latin typeface="-apple-system"/>
                <a:cs typeface="Arial" pitchFamily="34" charset="0"/>
              </a:rPr>
              <a:t> </a:t>
            </a:r>
            <a:r>
              <a:rPr lang="ru-RU" b="1" dirty="0" err="1">
                <a:solidFill>
                  <a:srgbClr val="202124"/>
                </a:solidFill>
                <a:latin typeface="-apple-system"/>
                <a:cs typeface="Arial" pitchFamily="34" charset="0"/>
              </a:rPr>
              <a:t>антибактериалық</a:t>
            </a:r>
            <a:r>
              <a:rPr lang="ru-RU" b="1" dirty="0">
                <a:solidFill>
                  <a:srgbClr val="202124"/>
                </a:solidFill>
                <a:latin typeface="-apple-system"/>
                <a:cs typeface="Arial" pitchFamily="34" charset="0"/>
              </a:rPr>
              <a:t> терапия</a:t>
            </a:r>
            <a:endParaRPr lang="ru-RU" dirty="0"/>
          </a:p>
        </p:txBody>
      </p:sp>
    </p:spTree>
    <p:extLst>
      <p:ext uri="{BB962C8B-B14F-4D97-AF65-F5344CB8AC3E}">
        <p14:creationId xmlns:p14="http://schemas.microsoft.com/office/powerpoint/2010/main" val="387959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883508" y="152400"/>
            <a:ext cx="6574692" cy="746369"/>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Times New Roman"/>
              <a:buNone/>
            </a:pPr>
            <a:r>
              <a:rPr lang="en-US" sz="3600" b="1" i="0" u="none" dirty="0">
                <a:solidFill>
                  <a:srgbClr val="FF0000"/>
                </a:solidFill>
                <a:latin typeface="Times New Roman"/>
                <a:ea typeface="Times New Roman"/>
                <a:cs typeface="Times New Roman"/>
                <a:sym typeface="Times New Roman"/>
              </a:rPr>
              <a:t>                 </a:t>
            </a:r>
            <a:r>
              <a:rPr lang="en-US" sz="3600" b="1" i="0" u="none" dirty="0" smtClean="0">
                <a:solidFill>
                  <a:srgbClr val="FF0000"/>
                </a:solidFill>
                <a:latin typeface="Times New Roman"/>
                <a:ea typeface="Times New Roman"/>
                <a:cs typeface="Times New Roman"/>
                <a:sym typeface="Times New Roman"/>
              </a:rPr>
              <a:t> </a:t>
            </a:r>
            <a:r>
              <a:rPr lang="en-US" sz="3600" b="1" i="0" u="none" dirty="0" err="1" smtClean="0">
                <a:solidFill>
                  <a:srgbClr val="FF0000"/>
                </a:solidFill>
                <a:latin typeface="Times New Roman"/>
                <a:ea typeface="Times New Roman"/>
                <a:cs typeface="Times New Roman"/>
                <a:sym typeface="Times New Roman"/>
              </a:rPr>
              <a:t>Кіріспе</a:t>
            </a:r>
            <a:endParaRPr dirty="0"/>
          </a:p>
        </p:txBody>
      </p:sp>
      <p:sp>
        <p:nvSpPr>
          <p:cNvPr id="160" name="Google Shape;160;p21"/>
          <p:cNvSpPr txBox="1"/>
          <p:nvPr/>
        </p:nvSpPr>
        <p:spPr>
          <a:xfrm>
            <a:off x="1219200" y="1066800"/>
            <a:ext cx="7696200" cy="2210474"/>
          </a:xfrm>
          <a:prstGeom prst="rect">
            <a:avLst/>
          </a:prstGeom>
          <a:noFill/>
          <a:ln>
            <a:noFill/>
          </a:ln>
        </p:spPr>
        <p:txBody>
          <a:bodyPr spcFirstLastPara="1" wrap="square" lIns="91425" tIns="45700" rIns="91425" bIns="45700" anchor="t" anchorCtr="0">
            <a:noAutofit/>
          </a:bodyPr>
          <a:lstStyle/>
          <a:p>
            <a:pPr lvl="0" algn="just">
              <a:buClr>
                <a:srgbClr val="FF0000"/>
              </a:buClr>
              <a:buSzPts val="2800"/>
            </a:pPr>
            <a:r>
              <a:rPr lang="en-US" sz="2800" b="1" i="0" u="none" dirty="0">
                <a:solidFill>
                  <a:srgbClr val="FF0000"/>
                </a:solidFill>
                <a:latin typeface="Times New Roman" pitchFamily="18" charset="0"/>
                <a:ea typeface="Times New Roman"/>
                <a:cs typeface="Times New Roman" pitchFamily="18" charset="0"/>
                <a:sym typeface="Times New Roman"/>
              </a:rPr>
              <a:t>  </a:t>
            </a:r>
            <a:r>
              <a:rPr lang="en-US" sz="2000" b="1" i="0" u="none" dirty="0" err="1">
                <a:solidFill>
                  <a:schemeClr val="dk1"/>
                </a:solidFill>
                <a:latin typeface="Times New Roman" pitchFamily="18" charset="0"/>
                <a:ea typeface="Times New Roman"/>
                <a:cs typeface="Times New Roman" pitchFamily="18" charset="0"/>
                <a:sym typeface="Times New Roman"/>
              </a:rPr>
              <a:t>Жедел</a:t>
            </a:r>
            <a:r>
              <a:rPr lang="en-US" sz="2000" b="1" i="0" u="none" dirty="0">
                <a:solidFill>
                  <a:schemeClr val="dk1"/>
                </a:solidFill>
                <a:latin typeface="Times New Roman" pitchFamily="18" charset="0"/>
                <a:ea typeface="Times New Roman"/>
                <a:cs typeface="Times New Roman" pitchFamily="18" charset="0"/>
                <a:sym typeface="Times New Roman"/>
              </a:rPr>
              <a:t> </a:t>
            </a:r>
            <a:r>
              <a:rPr lang="en-US" sz="2000" b="1" i="0" u="none" dirty="0" err="1">
                <a:solidFill>
                  <a:schemeClr val="dk1"/>
                </a:solidFill>
                <a:latin typeface="Times New Roman" pitchFamily="18" charset="0"/>
                <a:ea typeface="Times New Roman"/>
                <a:cs typeface="Times New Roman" pitchFamily="18" charset="0"/>
                <a:sym typeface="Times New Roman"/>
              </a:rPr>
              <a:t>ішек</a:t>
            </a:r>
            <a:r>
              <a:rPr lang="en-US" sz="2000" b="1" i="0" u="none" dirty="0">
                <a:solidFill>
                  <a:schemeClr val="dk1"/>
                </a:solidFill>
                <a:latin typeface="Times New Roman" pitchFamily="18" charset="0"/>
                <a:ea typeface="Times New Roman"/>
                <a:cs typeface="Times New Roman" pitchFamily="18" charset="0"/>
                <a:sym typeface="Times New Roman"/>
              </a:rPr>
              <a:t> </a:t>
            </a:r>
            <a:r>
              <a:rPr lang="en-US" sz="2000" b="1" i="0" u="none" dirty="0" err="1">
                <a:solidFill>
                  <a:schemeClr val="dk1"/>
                </a:solidFill>
                <a:latin typeface="Times New Roman" pitchFamily="18" charset="0"/>
                <a:ea typeface="Times New Roman"/>
                <a:cs typeface="Times New Roman" pitchFamily="18" charset="0"/>
                <a:sym typeface="Times New Roman"/>
              </a:rPr>
              <a:t>инфекциясы</a:t>
            </a:r>
            <a:r>
              <a:rPr lang="en-US" sz="2000" b="1" i="0" u="none" dirty="0">
                <a:solidFill>
                  <a:schemeClr val="dk1"/>
                </a:solidFill>
                <a:latin typeface="Times New Roman" pitchFamily="18" charset="0"/>
                <a:ea typeface="Times New Roman"/>
                <a:cs typeface="Times New Roman" pitchFamily="18" charset="0"/>
                <a:sym typeface="Times New Roman"/>
              </a:rPr>
              <a:t> (ЖІИ</a:t>
            </a:r>
            <a:r>
              <a:rPr lang="en-US" sz="2000" b="1" i="0" u="none" dirty="0" smtClean="0">
                <a:solidFill>
                  <a:schemeClr val="dk1"/>
                </a:solidFill>
                <a:latin typeface="Times New Roman" pitchFamily="18" charset="0"/>
                <a:ea typeface="Times New Roman"/>
                <a:cs typeface="Times New Roman" pitchFamily="18" charset="0"/>
                <a:sym typeface="Times New Roman"/>
              </a:rPr>
              <a:t>)</a:t>
            </a:r>
            <a:r>
              <a:rPr lang="en-US" sz="2000" b="0" i="0" u="none" dirty="0" smtClean="0">
                <a:solidFill>
                  <a:schemeClr val="dk1"/>
                </a:solidFill>
                <a:latin typeface="Times New Roman" pitchFamily="18" charset="0"/>
                <a:ea typeface="Times New Roman"/>
                <a:cs typeface="Times New Roman" pitchFamily="18" charset="0"/>
                <a:sym typeface="Times New Roman"/>
              </a:rPr>
              <a:t>–</a:t>
            </a:r>
            <a:r>
              <a:rPr lang="ru-RU" sz="2000" dirty="0" err="1" smtClean="0">
                <a:latin typeface="Times New Roman" pitchFamily="18" charset="0"/>
                <a:cs typeface="Times New Roman" pitchFamily="18" charset="0"/>
              </a:rPr>
              <a:t>бұл</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адамның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патогенді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шигеллалар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сальмонеллалар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шартты-патогенді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бактериялар</a:t>
            </a:r>
            <a:r>
              <a:rPr lang="ru-RU" sz="2000" dirty="0">
                <a:latin typeface="Times New Roman" pitchFamily="18" charset="0"/>
                <a:cs typeface="Times New Roman" pitchFamily="18" charset="0"/>
              </a:rPr>
              <a:t> (протей, </a:t>
            </a:r>
            <a:r>
              <a:rPr lang="ru-RU" sz="2000" dirty="0" err="1">
                <a:latin typeface="Times New Roman" pitchFamily="18" charset="0"/>
                <a:cs typeface="Times New Roman" pitchFamily="18" charset="0"/>
              </a:rPr>
              <a:t>клебсиеллалар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клостридиялар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себебінен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туындайтын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энтералдық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дәрет-ауыздық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жұғу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механизмі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асқазан-ішек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жолдарын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үстемелі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зақымдаумен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интоксикация, </a:t>
            </a:r>
            <a:r>
              <a:rPr lang="ru-RU" sz="2000" dirty="0">
                <a:latin typeface="Times New Roman" pitchFamily="18" charset="0"/>
                <a:cs typeface="Times New Roman" pitchFamily="18" charset="0"/>
              </a:rPr>
              <a:t>диарея  </a:t>
            </a:r>
            <a:r>
              <a:rPr lang="ru-RU" sz="2000" dirty="0" err="1">
                <a:latin typeface="Times New Roman" pitchFamily="18" charset="0"/>
                <a:cs typeface="Times New Roman" pitchFamily="18" charset="0"/>
              </a:rPr>
              <a:t>синдромдарымен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білінетін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инфекциялық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аурулар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тобы</a:t>
            </a:r>
            <a:r>
              <a:rPr lang="ru-RU" sz="2000" dirty="0">
                <a:latin typeface="Times New Roman" pitchFamily="18" charset="0"/>
                <a:cs typeface="Times New Roman" pitchFamily="18" charset="0"/>
              </a:rPr>
              <a:t>. </a:t>
            </a:r>
            <a:endParaRPr sz="2000" dirty="0">
              <a:latin typeface="Times New Roman" pitchFamily="18" charset="0"/>
              <a:cs typeface="Times New Roman" pitchFamily="18" charset="0"/>
            </a:endParaRPr>
          </a:p>
        </p:txBody>
      </p:sp>
      <p:pic>
        <p:nvPicPr>
          <p:cNvPr id="161" name="Google Shape;161;p21"/>
          <p:cNvPicPr preferRelativeResize="0"/>
          <p:nvPr/>
        </p:nvPicPr>
        <p:blipFill rotWithShape="1">
          <a:blip r:embed="rId3">
            <a:alphaModFix/>
          </a:blip>
          <a:srcRect/>
          <a:stretch/>
        </p:blipFill>
        <p:spPr>
          <a:xfrm>
            <a:off x="1143000" y="3688861"/>
            <a:ext cx="7848600" cy="27432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88486630"/>
              </p:ext>
            </p:extLst>
          </p:nvPr>
        </p:nvGraphicFramePr>
        <p:xfrm>
          <a:off x="1104406" y="700642"/>
          <a:ext cx="7872361" cy="5324676"/>
        </p:xfrm>
        <a:graphic>
          <a:graphicData uri="http://schemas.openxmlformats.org/drawingml/2006/table">
            <a:tbl>
              <a:tblPr/>
              <a:tblGrid>
                <a:gridCol w="1442659"/>
                <a:gridCol w="1071617"/>
                <a:gridCol w="1071617"/>
                <a:gridCol w="1071617"/>
                <a:gridCol w="1071617"/>
                <a:gridCol w="1071617"/>
                <a:gridCol w="1071617"/>
              </a:tblGrid>
              <a:tr h="591823">
                <a:tc rowSpan="2">
                  <a:txBody>
                    <a:bodyPr/>
                    <a:lstStyle/>
                    <a:p>
                      <a:pPr algn="ctr"/>
                      <a:r>
                        <a:rPr lang="ru-RU" sz="1800" dirty="0" err="1">
                          <a:effectLst/>
                          <a:latin typeface="Times New Roman" pitchFamily="18" charset="0"/>
                          <a:cs typeface="Times New Roman" pitchFamily="18" charset="0"/>
                        </a:rPr>
                        <a:t>Ішек</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иерсиниозы</a:t>
                      </a:r>
                      <a:endParaRPr lang="ru-RU"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en-US" sz="1800" dirty="0" err="1">
                          <a:effectLst/>
                          <a:latin typeface="Times New Roman" pitchFamily="18" charset="0"/>
                          <a:cs typeface="Times New Roman" pitchFamily="18" charset="0"/>
                        </a:rPr>
                        <a:t>Ceftriaxon</a:t>
                      </a:r>
                      <a:endParaRPr lang="en-US"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50-75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err="1">
                          <a:effectLst/>
                          <a:latin typeface="Times New Roman" pitchFamily="18" charset="0"/>
                          <a:cs typeface="Times New Roman" pitchFamily="18" charset="0"/>
                        </a:rPr>
                        <a:t>ципрофлоксацин</a:t>
                      </a:r>
                      <a:endParaRPr lang="ru-RU"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a:effectLst/>
                          <a:latin typeface="Times New Roman" pitchFamily="18" charset="0"/>
                          <a:cs typeface="Times New Roman" pitchFamily="18" charset="0"/>
                        </a:rPr>
                        <a:t>20-30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620812">
                <a:tc vMerge="1">
                  <a:txBody>
                    <a:bodyPr/>
                    <a:lstStyle/>
                    <a:p>
                      <a:endParaRPr lang="ru-RU"/>
                    </a:p>
                  </a:txBody>
                  <a:tcPr/>
                </a:tc>
                <a:tc>
                  <a:txBody>
                    <a:bodyPr/>
                    <a:lstStyle/>
                    <a:p>
                      <a:pPr algn="ctr"/>
                      <a:r>
                        <a:rPr lang="en-US" sz="1800" dirty="0" err="1">
                          <a:effectLst/>
                          <a:latin typeface="Times New Roman" pitchFamily="18" charset="0"/>
                          <a:cs typeface="Times New Roman" pitchFamily="18" charset="0"/>
                        </a:rPr>
                        <a:t>Cefotaxime</a:t>
                      </a:r>
                      <a:endParaRPr lang="en-US"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50-100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 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err="1">
                          <a:effectLst/>
                          <a:latin typeface="Times New Roman" pitchFamily="18" charset="0"/>
                          <a:cs typeface="Times New Roman" pitchFamily="18" charset="0"/>
                        </a:rPr>
                        <a:t>норфлоксацин</a:t>
                      </a:r>
                      <a:endParaRPr lang="ru-RU"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15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 </a:t>
                      </a:r>
                      <a:br>
                        <a:rPr lang="ru-RU" sz="1800" dirty="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 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1075648">
                <a:tc>
                  <a:txBody>
                    <a:bodyPr/>
                    <a:lstStyle/>
                    <a:p>
                      <a:pPr algn="ctr"/>
                      <a:r>
                        <a:rPr lang="ru-RU" sz="1800">
                          <a:effectLst/>
                          <a:latin typeface="Times New Roman" pitchFamily="18" charset="0"/>
                          <a:cs typeface="Times New Roman" pitchFamily="18" charset="0"/>
                        </a:rPr>
                        <a:t>Кампилобактериоз</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a:effectLst/>
                          <a:latin typeface="Times New Roman" pitchFamily="18" charset="0"/>
                          <a:cs typeface="Times New Roman" pitchFamily="18" charset="0"/>
                        </a:rPr>
                        <a:t>азитромицин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a:effectLst/>
                          <a:latin typeface="Times New Roman" pitchFamily="18" charset="0"/>
                          <a:cs typeface="Times New Roman" pitchFamily="18" charset="0"/>
                        </a:rPr>
                        <a:t>  1тәу.-10мг/кг, әрі қарай 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err="1">
                          <a:effectLst/>
                          <a:latin typeface="Times New Roman" pitchFamily="18" charset="0"/>
                          <a:cs typeface="Times New Roman" pitchFamily="18" charset="0"/>
                        </a:rPr>
                        <a:t>ципрофлоксацин</a:t>
                      </a:r>
                      <a:endParaRPr lang="ru-RU"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20-30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591823">
                <a:tc rowSpan="2">
                  <a:txBody>
                    <a:bodyPr/>
                    <a:lstStyle/>
                    <a:p>
                      <a:pPr algn="ctr"/>
                      <a:r>
                        <a:rPr lang="ru-RU" sz="1800">
                          <a:effectLst/>
                          <a:latin typeface="Times New Roman" pitchFamily="18" charset="0"/>
                          <a:cs typeface="Times New Roman" pitchFamily="18" charset="0"/>
                        </a:rPr>
                        <a:t>Стафилококк инфекциясы</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800">
                          <a:effectLst/>
                          <a:latin typeface="Times New Roman" pitchFamily="18" charset="0"/>
                          <a:cs typeface="Times New Roman" pitchFamily="18" charset="0"/>
                        </a:rPr>
                        <a:t>азитромицин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800">
                          <a:effectLst/>
                          <a:latin typeface="Times New Roman" pitchFamily="18" charset="0"/>
                          <a:cs typeface="Times New Roman" pitchFamily="18" charset="0"/>
                        </a:rPr>
                        <a:t>1тәу.-10мг/кг, әрі қарай 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2">
                  <a:txBody>
                    <a:bodyPr/>
                    <a:lstStyle/>
                    <a:p>
                      <a:pPr algn="ctr"/>
                      <a:r>
                        <a:rPr lang="ru-RU" sz="180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a:effectLst/>
                          <a:latin typeface="Times New Roman" pitchFamily="18" charset="0"/>
                          <a:cs typeface="Times New Roman" pitchFamily="18" charset="0"/>
                        </a:rPr>
                        <a:t>цефуроксим</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50-100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4838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800">
                          <a:effectLst/>
                          <a:latin typeface="Times New Roman" pitchFamily="18" charset="0"/>
                          <a:cs typeface="Times New Roman" pitchFamily="18" charset="0"/>
                        </a:rPr>
                        <a:t>амикацин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 10-15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591823">
                <a:tc rowSpan="3">
                  <a:txBody>
                    <a:bodyPr/>
                    <a:lstStyle/>
                    <a:p>
                      <a:pPr algn="ctr"/>
                      <a:r>
                        <a:rPr lang="ru-RU" sz="1800">
                          <a:effectLst/>
                          <a:latin typeface="Times New Roman" pitchFamily="18" charset="0"/>
                          <a:cs typeface="Times New Roman" pitchFamily="18" charset="0"/>
                        </a:rPr>
                        <a:t>ШПФ себебінен туындаған ЖІИ</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3">
                  <a:txBody>
                    <a:bodyPr/>
                    <a:lstStyle/>
                    <a:p>
                      <a:pPr algn="ctr"/>
                      <a:r>
                        <a:rPr lang="ru-RU" sz="1800" dirty="0" err="1">
                          <a:effectLst/>
                          <a:latin typeface="Times New Roman" pitchFamily="18" charset="0"/>
                          <a:cs typeface="Times New Roman" pitchFamily="18" charset="0"/>
                        </a:rPr>
                        <a:t>азитромицин</a:t>
                      </a:r>
                      <a:endParaRPr lang="ru-RU" sz="1800" dirty="0">
                        <a:effectLst/>
                        <a:latin typeface="Times New Roman" pitchFamily="18" charset="0"/>
                        <a:cs typeface="Times New Roman" pitchFamily="18" charset="0"/>
                      </a:endParaRP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3">
                  <a:txBody>
                    <a:bodyPr/>
                    <a:lstStyle/>
                    <a:p>
                      <a:pPr algn="ctr"/>
                      <a:r>
                        <a:rPr lang="ru-RU" sz="1800">
                          <a:effectLst/>
                          <a:latin typeface="Times New Roman" pitchFamily="18" charset="0"/>
                          <a:cs typeface="Times New Roman" pitchFamily="18" charset="0"/>
                        </a:rPr>
                        <a:t>1тәу.-10мг/кг, әрі қарай 5-10 мг/кг</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rowSpan="3">
                  <a:txBody>
                    <a:bodyPr/>
                    <a:lstStyle/>
                    <a:p>
                      <a:pPr algn="ctr"/>
                      <a:r>
                        <a:rPr lang="ru-RU" sz="1800" dirty="0">
                          <a:effectLst/>
                          <a:latin typeface="Times New Roman" pitchFamily="18" charset="0"/>
                          <a:cs typeface="Times New Roman" pitchFamily="18" charset="0"/>
                        </a:rPr>
                        <a:t>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a:effectLst/>
                          <a:latin typeface="Times New Roman" pitchFamily="18" charset="0"/>
                          <a:cs typeface="Times New Roman" pitchFamily="18" charset="0"/>
                        </a:rPr>
                        <a:t>цефтриаксон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50-75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83373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800">
                          <a:effectLst/>
                          <a:latin typeface="Times New Roman" pitchFamily="18" charset="0"/>
                          <a:cs typeface="Times New Roman" pitchFamily="18" charset="0"/>
                        </a:rPr>
                        <a:t>цефотаксим</a:t>
                      </a:r>
                      <a:br>
                        <a:rPr lang="ru-RU" sz="1800">
                          <a:effectLst/>
                          <a:latin typeface="Times New Roman" pitchFamily="18" charset="0"/>
                          <a:cs typeface="Times New Roman" pitchFamily="18" charset="0"/>
                        </a:rPr>
                      </a:br>
                      <a:r>
                        <a:rPr lang="ru-RU" sz="1800">
                          <a:effectLst/>
                          <a:latin typeface="Times New Roman" pitchFamily="18" charset="0"/>
                          <a:cs typeface="Times New Roman" pitchFamily="18" charset="0"/>
                        </a:rPr>
                        <a:t> </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50-100</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 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36440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800">
                          <a:effectLst/>
                          <a:latin typeface="Times New Roman" pitchFamily="18" charset="0"/>
                          <a:cs typeface="Times New Roman" pitchFamily="18" charset="0"/>
                        </a:rPr>
                        <a:t>амикацин</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a:effectLst/>
                          <a:latin typeface="Times New Roman" pitchFamily="18" charset="0"/>
                          <a:cs typeface="Times New Roman" pitchFamily="18" charset="0"/>
                        </a:rPr>
                        <a:t> 10-15</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ctr"/>
                      <a:r>
                        <a:rPr lang="ru-RU" sz="1800" dirty="0">
                          <a:effectLst/>
                          <a:latin typeface="Times New Roman" pitchFamily="18" charset="0"/>
                          <a:cs typeface="Times New Roman" pitchFamily="18" charset="0"/>
                        </a:rPr>
                        <a:t>5-7</a:t>
                      </a:r>
                    </a:p>
                  </a:txBody>
                  <a:tcPr marL="22466" marR="22466" marT="22466" marB="22466"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9462" y="1149069"/>
            <a:ext cx="7290924" cy="3785652"/>
          </a:xfrm>
          <a:prstGeom prst="rect">
            <a:avLst/>
          </a:prstGeom>
        </p:spPr>
        <p:txBody>
          <a:bodyPr wrap="square">
            <a:spAutoFit/>
          </a:bodyPr>
          <a:lstStyle/>
          <a:p>
            <a:r>
              <a:rPr lang="ru-RU" sz="2000" b="1" dirty="0" err="1"/>
              <a:t>Емдеудің</a:t>
            </a:r>
            <a:r>
              <a:rPr lang="ru-RU" sz="2000" b="1" dirty="0"/>
              <a:t> </a:t>
            </a:r>
            <a:r>
              <a:rPr lang="ru-RU" sz="2000" b="1" dirty="0" err="1"/>
              <a:t>тиімділік</a:t>
            </a:r>
            <a:r>
              <a:rPr lang="ru-RU" sz="2000" b="1" dirty="0"/>
              <a:t> </a:t>
            </a:r>
            <a:r>
              <a:rPr lang="ru-RU" sz="2000" b="1" dirty="0" err="1" smtClean="0"/>
              <a:t>индикаторлары</a:t>
            </a:r>
            <a:r>
              <a:rPr lang="ru-RU" sz="2000" b="1" dirty="0" smtClean="0"/>
              <a:t>:</a:t>
            </a:r>
          </a:p>
          <a:p>
            <a:endParaRPr lang="ru-RU" sz="2000" b="1" dirty="0"/>
          </a:p>
          <a:p>
            <a:r>
              <a:rPr lang="ru-RU" sz="2000" dirty="0"/>
              <a:t/>
            </a:r>
            <a:br>
              <a:rPr lang="ru-RU" sz="2000" dirty="0"/>
            </a:br>
            <a:r>
              <a:rPr lang="ru-RU" sz="2000" dirty="0"/>
              <a:t>·               </a:t>
            </a:r>
            <a:r>
              <a:rPr lang="ru-RU" sz="2000" dirty="0" err="1"/>
              <a:t>дене</a:t>
            </a:r>
            <a:r>
              <a:rPr lang="ru-RU" sz="2000" dirty="0"/>
              <a:t> </a:t>
            </a:r>
            <a:r>
              <a:rPr lang="ru-RU" sz="2000" dirty="0" err="1"/>
              <a:t>қызының</a:t>
            </a:r>
            <a:r>
              <a:rPr lang="ru-RU" sz="2000" dirty="0"/>
              <a:t> </a:t>
            </a:r>
            <a:r>
              <a:rPr lang="ru-RU" sz="2000" dirty="0" err="1"/>
              <a:t>қалыпқа</a:t>
            </a:r>
            <a:r>
              <a:rPr lang="ru-RU" sz="2000" dirty="0"/>
              <a:t> </a:t>
            </a:r>
            <a:r>
              <a:rPr lang="ru-RU" sz="2000" dirty="0" err="1"/>
              <a:t>келуі</a:t>
            </a:r>
            <a:r>
              <a:rPr lang="ru-RU" sz="2000" dirty="0" smtClean="0"/>
              <a:t>;</a:t>
            </a:r>
          </a:p>
          <a:p>
            <a:r>
              <a:rPr lang="ru-RU" sz="2000" dirty="0"/>
              <a:t/>
            </a:r>
            <a:br>
              <a:rPr lang="ru-RU" sz="2000" dirty="0"/>
            </a:br>
            <a:r>
              <a:rPr lang="ru-RU" sz="2000" dirty="0"/>
              <a:t>·               </a:t>
            </a:r>
            <a:r>
              <a:rPr lang="ru-RU" sz="2000" dirty="0" err="1"/>
              <a:t>сулы-электролитты</a:t>
            </a:r>
            <a:r>
              <a:rPr lang="ru-RU" sz="2000" dirty="0"/>
              <a:t> </a:t>
            </a:r>
            <a:r>
              <a:rPr lang="ru-RU" sz="2000" dirty="0" err="1"/>
              <a:t>теңгерімнің</a:t>
            </a:r>
            <a:r>
              <a:rPr lang="ru-RU" sz="2000" dirty="0"/>
              <a:t> </a:t>
            </a:r>
            <a:r>
              <a:rPr lang="ru-RU" sz="2000" dirty="0" err="1"/>
              <a:t>қалпына</a:t>
            </a:r>
            <a:r>
              <a:rPr lang="ru-RU" sz="2000" dirty="0"/>
              <a:t> </a:t>
            </a:r>
            <a:r>
              <a:rPr lang="ru-RU" sz="2000" dirty="0" err="1"/>
              <a:t>келуі</a:t>
            </a:r>
            <a:r>
              <a:rPr lang="ru-RU" sz="2000" dirty="0" smtClean="0"/>
              <a:t>;</a:t>
            </a:r>
          </a:p>
          <a:p>
            <a:r>
              <a:rPr lang="ru-RU" sz="2000" dirty="0"/>
              <a:t/>
            </a:r>
            <a:br>
              <a:rPr lang="ru-RU" sz="2000" dirty="0"/>
            </a:br>
            <a:r>
              <a:rPr lang="ru-RU" sz="2000" dirty="0"/>
              <a:t>·               интоксикация </a:t>
            </a:r>
            <a:r>
              <a:rPr lang="ru-RU" sz="2000" dirty="0" err="1"/>
              <a:t>симптомдарының</a:t>
            </a:r>
            <a:r>
              <a:rPr lang="ru-RU" sz="2000" dirty="0"/>
              <a:t> </a:t>
            </a:r>
            <a:r>
              <a:rPr lang="ru-RU" sz="2000" dirty="0" err="1"/>
              <a:t>тоқтауы</a:t>
            </a:r>
            <a:r>
              <a:rPr lang="ru-RU" sz="2000" dirty="0" smtClean="0"/>
              <a:t>;</a:t>
            </a:r>
          </a:p>
          <a:p>
            <a:r>
              <a:rPr lang="ru-RU" sz="2000" dirty="0"/>
              <a:t/>
            </a:r>
            <a:br>
              <a:rPr lang="ru-RU" sz="2000" dirty="0"/>
            </a:br>
            <a:r>
              <a:rPr lang="ru-RU" sz="2000" dirty="0"/>
              <a:t>·               </a:t>
            </a:r>
            <a:r>
              <a:rPr lang="ru-RU" sz="2000" dirty="0" err="1"/>
              <a:t>гастроинтестиналды</a:t>
            </a:r>
            <a:r>
              <a:rPr lang="ru-RU" sz="2000" dirty="0"/>
              <a:t> </a:t>
            </a:r>
            <a:r>
              <a:rPr lang="ru-RU" sz="2000" dirty="0" err="1"/>
              <a:t>синдромның</a:t>
            </a:r>
            <a:r>
              <a:rPr lang="ru-RU" sz="2000" dirty="0"/>
              <a:t> </a:t>
            </a:r>
            <a:r>
              <a:rPr lang="ru-RU" sz="2000" dirty="0" err="1" smtClean="0"/>
              <a:t>тоқтауы</a:t>
            </a:r>
            <a:r>
              <a:rPr lang="ru-RU" sz="2000" dirty="0" smtClean="0"/>
              <a:t>;</a:t>
            </a:r>
          </a:p>
          <a:p>
            <a:r>
              <a:rPr lang="ru-RU" sz="2000" dirty="0"/>
              <a:t/>
            </a:r>
            <a:br>
              <a:rPr lang="ru-RU" sz="2000" dirty="0"/>
            </a:br>
            <a:r>
              <a:rPr lang="ru-RU" sz="2000" dirty="0"/>
              <a:t>·               </a:t>
            </a:r>
            <a:r>
              <a:rPr lang="ru-RU" sz="2000" dirty="0" err="1"/>
              <a:t>дәреттің</a:t>
            </a:r>
            <a:r>
              <a:rPr lang="ru-RU" sz="2000" dirty="0"/>
              <a:t> </a:t>
            </a:r>
            <a:r>
              <a:rPr lang="ru-RU" sz="2000" dirty="0" err="1"/>
              <a:t>қалыпқа</a:t>
            </a:r>
            <a:r>
              <a:rPr lang="ru-RU" sz="2000" dirty="0"/>
              <a:t> </a:t>
            </a:r>
            <a:r>
              <a:rPr lang="ru-RU" sz="2000" dirty="0" err="1"/>
              <a:t>келуі</a:t>
            </a:r>
            <a:r>
              <a:rPr lang="ru-RU" sz="2000" dirty="0"/>
              <a:t>.</a:t>
            </a:r>
          </a:p>
        </p:txBody>
      </p:sp>
    </p:spTree>
    <p:extLst>
      <p:ext uri="{BB962C8B-B14F-4D97-AF65-F5344CB8AC3E}">
        <p14:creationId xmlns:p14="http://schemas.microsoft.com/office/powerpoint/2010/main" val="195199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0057" y="347957"/>
            <a:ext cx="7711709" cy="5539978"/>
          </a:xfrm>
          <a:prstGeom prst="rect">
            <a:avLst/>
          </a:prstGeom>
        </p:spPr>
        <p:txBody>
          <a:bodyPr wrap="square">
            <a:spAutoFit/>
          </a:bodyPr>
          <a:lstStyle/>
          <a:p>
            <a:r>
              <a:rPr lang="ru-RU" sz="2000" b="1" dirty="0" err="1"/>
              <a:t>Шұғыл</a:t>
            </a:r>
            <a:r>
              <a:rPr lang="ru-RU" sz="2000" b="1" dirty="0"/>
              <a:t> </a:t>
            </a:r>
            <a:r>
              <a:rPr lang="ru-RU" sz="2000" b="1" dirty="0" err="1"/>
              <a:t>емдеуге</a:t>
            </a:r>
            <a:r>
              <a:rPr lang="ru-RU" sz="2000" b="1" dirty="0"/>
              <a:t> </a:t>
            </a:r>
            <a:r>
              <a:rPr lang="ru-RU" sz="2000" b="1" dirty="0" err="1"/>
              <a:t>жатқызуға</a:t>
            </a:r>
            <a:r>
              <a:rPr lang="ru-RU" sz="2000" b="1" dirty="0"/>
              <a:t> </a:t>
            </a:r>
            <a:r>
              <a:rPr lang="ru-RU" sz="2000" b="1" dirty="0" err="1"/>
              <a:t>арналған</a:t>
            </a:r>
            <a:r>
              <a:rPr lang="ru-RU" sz="2000" b="1" dirty="0"/>
              <a:t> </a:t>
            </a:r>
            <a:r>
              <a:rPr lang="ru-RU" sz="2000" b="1" dirty="0" err="1"/>
              <a:t>көрсетілімдер</a:t>
            </a:r>
            <a:r>
              <a:rPr lang="ru-RU" b="1" dirty="0" smtClean="0"/>
              <a:t>:</a:t>
            </a:r>
          </a:p>
          <a:p>
            <a:r>
              <a:rPr lang="ru-RU" dirty="0"/>
              <a:t/>
            </a:r>
            <a:br>
              <a:rPr lang="ru-RU" dirty="0"/>
            </a:br>
            <a:r>
              <a:rPr lang="ru-RU" dirty="0"/>
              <a:t>·       </a:t>
            </a:r>
            <a:r>
              <a:rPr lang="ru-RU" sz="2000" dirty="0"/>
              <a:t>        </a:t>
            </a:r>
            <a:r>
              <a:rPr lang="ru-RU" sz="2000" dirty="0" err="1"/>
              <a:t>вирусты</a:t>
            </a:r>
            <a:r>
              <a:rPr lang="ru-RU" sz="2000" dirty="0"/>
              <a:t> </a:t>
            </a:r>
            <a:r>
              <a:rPr lang="ru-RU" sz="2000" dirty="0" err="1"/>
              <a:t>гастроэнтериттің</a:t>
            </a:r>
            <a:r>
              <a:rPr lang="ru-RU" sz="2000" dirty="0"/>
              <a:t> </a:t>
            </a:r>
            <a:r>
              <a:rPr lang="ru-RU" sz="2000" dirty="0" err="1"/>
              <a:t>ауыр</a:t>
            </a:r>
            <a:r>
              <a:rPr lang="ru-RU" sz="2000" dirty="0"/>
              <a:t> </a:t>
            </a:r>
            <a:r>
              <a:rPr lang="ru-RU" sz="2000" dirty="0" err="1"/>
              <a:t>және</a:t>
            </a:r>
            <a:r>
              <a:rPr lang="ru-RU" sz="2000" dirty="0"/>
              <a:t> </a:t>
            </a:r>
            <a:r>
              <a:rPr lang="ru-RU" sz="2000" dirty="0" err="1"/>
              <a:t>орташа</a:t>
            </a:r>
            <a:r>
              <a:rPr lang="ru-RU" sz="2000" dirty="0"/>
              <a:t> </a:t>
            </a:r>
            <a:r>
              <a:rPr lang="ru-RU" sz="2000" dirty="0" err="1"/>
              <a:t>ауыр</a:t>
            </a:r>
            <a:r>
              <a:rPr lang="ru-RU" sz="2000" dirty="0"/>
              <a:t> (36 </a:t>
            </a:r>
            <a:r>
              <a:rPr lang="ru-RU" sz="2000" dirty="0" err="1" smtClean="0"/>
              <a:t>айға</a:t>
            </a:r>
            <a:r>
              <a:rPr lang="ru-RU" sz="2000" dirty="0" smtClean="0"/>
              <a:t> </a:t>
            </a:r>
            <a:r>
              <a:rPr lang="ru-RU" sz="2000" dirty="0" err="1"/>
              <a:t>дейін</a:t>
            </a:r>
            <a:r>
              <a:rPr lang="ru-RU" sz="2000" dirty="0"/>
              <a:t>) </a:t>
            </a:r>
            <a:r>
              <a:rPr lang="ru-RU" sz="2000" dirty="0" err="1"/>
              <a:t>түрлерімен</a:t>
            </a:r>
            <a:r>
              <a:rPr lang="ru-RU" sz="2000" dirty="0"/>
              <a:t> </a:t>
            </a:r>
            <a:r>
              <a:rPr lang="ru-RU" sz="2000" dirty="0" err="1"/>
              <a:t>ауыратын</a:t>
            </a:r>
            <a:r>
              <a:rPr lang="ru-RU" sz="2000" dirty="0"/>
              <a:t> </a:t>
            </a:r>
            <a:r>
              <a:rPr lang="ru-RU" sz="2000" dirty="0" err="1"/>
              <a:t>балалар</a:t>
            </a:r>
            <a:r>
              <a:rPr lang="ru-RU" sz="2000" dirty="0"/>
              <a:t>;</a:t>
            </a:r>
            <a:br>
              <a:rPr lang="ru-RU" sz="2000" dirty="0"/>
            </a:br>
            <a:r>
              <a:rPr lang="ru-RU" sz="2000" dirty="0"/>
              <a:t>·               </a:t>
            </a:r>
            <a:r>
              <a:rPr lang="ru-RU" sz="2000" dirty="0" err="1"/>
              <a:t>жасы</a:t>
            </a:r>
            <a:r>
              <a:rPr lang="ru-RU" sz="2000" dirty="0"/>
              <a:t> </a:t>
            </a:r>
            <a:r>
              <a:rPr lang="ru-RU" sz="2000" dirty="0" err="1"/>
              <a:t>екі</a:t>
            </a:r>
            <a:r>
              <a:rPr lang="ru-RU" sz="2000" dirty="0"/>
              <a:t> </a:t>
            </a:r>
            <a:r>
              <a:rPr lang="ru-RU" sz="2000" dirty="0" err="1"/>
              <a:t>айға</a:t>
            </a:r>
            <a:r>
              <a:rPr lang="ru-RU" sz="2000" dirty="0"/>
              <a:t> </a:t>
            </a:r>
            <a:r>
              <a:rPr lang="ru-RU" sz="2000" dirty="0" err="1"/>
              <a:t>дейінгі</a:t>
            </a:r>
            <a:r>
              <a:rPr lang="ru-RU" sz="2000" dirty="0"/>
              <a:t> </a:t>
            </a:r>
            <a:r>
              <a:rPr lang="ru-RU" sz="2000" dirty="0" err="1"/>
              <a:t>нәрестелердегі</a:t>
            </a:r>
            <a:r>
              <a:rPr lang="ru-RU" sz="2000" dirty="0"/>
              <a:t> </a:t>
            </a:r>
            <a:r>
              <a:rPr lang="ru-RU" sz="2000" dirty="0" err="1"/>
              <a:t>аурулардың</a:t>
            </a:r>
            <a:r>
              <a:rPr lang="ru-RU" sz="2000" dirty="0"/>
              <a:t> </a:t>
            </a:r>
            <a:r>
              <a:rPr lang="ru-RU" sz="2000" dirty="0" err="1"/>
              <a:t>барлық</a:t>
            </a:r>
            <a:r>
              <a:rPr lang="ru-RU" sz="2000" dirty="0"/>
              <a:t> </a:t>
            </a:r>
            <a:r>
              <a:rPr lang="ru-RU" sz="2000" dirty="0" err="1"/>
              <a:t>түрлері</a:t>
            </a:r>
            <a:r>
              <a:rPr lang="ru-RU" sz="2000" dirty="0"/>
              <a:t>;</a:t>
            </a:r>
            <a:br>
              <a:rPr lang="ru-RU" sz="2000" dirty="0"/>
            </a:br>
            <a:r>
              <a:rPr lang="ru-RU" sz="2000" dirty="0"/>
              <a:t>·               </a:t>
            </a:r>
            <a:r>
              <a:rPr lang="ru-RU" sz="2000" dirty="0" err="1"/>
              <a:t>баланың</a:t>
            </a:r>
            <a:r>
              <a:rPr lang="ru-RU" sz="2000" dirty="0"/>
              <a:t> </a:t>
            </a:r>
            <a:r>
              <a:rPr lang="ru-RU" sz="2000" dirty="0" err="1"/>
              <a:t>жасына</a:t>
            </a:r>
            <a:r>
              <a:rPr lang="ru-RU" sz="2000" dirty="0"/>
              <a:t> </a:t>
            </a:r>
            <a:r>
              <a:rPr lang="ru-RU" sz="2000" dirty="0" err="1"/>
              <a:t>тәуелсіз</a:t>
            </a:r>
            <a:r>
              <a:rPr lang="ru-RU" sz="2000" dirty="0"/>
              <a:t> </a:t>
            </a:r>
            <a:r>
              <a:rPr lang="ru-RU" sz="2000" dirty="0" err="1"/>
              <a:t>ауыр</a:t>
            </a:r>
            <a:r>
              <a:rPr lang="ru-RU" sz="2000" dirty="0"/>
              <a:t> </a:t>
            </a:r>
            <a:r>
              <a:rPr lang="ru-RU" sz="2000" dirty="0" err="1"/>
              <a:t>сусыздандырумен</a:t>
            </a:r>
            <a:r>
              <a:rPr lang="ru-RU" sz="2000" dirty="0"/>
              <a:t> </a:t>
            </a:r>
            <a:r>
              <a:rPr lang="ru-RU" sz="2000" dirty="0" err="1"/>
              <a:t>қатар</a:t>
            </a:r>
            <a:r>
              <a:rPr lang="ru-RU" sz="2000" dirty="0"/>
              <a:t> </a:t>
            </a:r>
            <a:r>
              <a:rPr lang="ru-RU" sz="2000" dirty="0" err="1"/>
              <a:t>жүретін</a:t>
            </a:r>
            <a:r>
              <a:rPr lang="ru-RU" sz="2000" dirty="0"/>
              <a:t> ауру </a:t>
            </a:r>
            <a:r>
              <a:rPr lang="ru-RU" sz="2000" dirty="0" err="1"/>
              <a:t>түрлері</a:t>
            </a:r>
            <a:r>
              <a:rPr lang="ru-RU" sz="2000" dirty="0"/>
              <a:t>;</a:t>
            </a:r>
            <a:br>
              <a:rPr lang="ru-RU" sz="2000" dirty="0"/>
            </a:br>
            <a:r>
              <a:rPr lang="ru-RU" sz="2000" dirty="0"/>
              <a:t>·               </a:t>
            </a:r>
            <a:r>
              <a:rPr lang="ru-RU" sz="2000" dirty="0" err="1"/>
              <a:t>кез</a:t>
            </a:r>
            <a:r>
              <a:rPr lang="ru-RU" sz="2000" dirty="0"/>
              <a:t> </a:t>
            </a:r>
            <a:r>
              <a:rPr lang="ru-RU" sz="2000" dirty="0" err="1"/>
              <a:t>келген</a:t>
            </a:r>
            <a:r>
              <a:rPr lang="ru-RU" sz="2000" dirty="0"/>
              <a:t> </a:t>
            </a:r>
            <a:r>
              <a:rPr lang="ru-RU" sz="2000" dirty="0" err="1"/>
              <a:t>дәрежелі</a:t>
            </a:r>
            <a:r>
              <a:rPr lang="ru-RU" sz="2000" dirty="0"/>
              <a:t> </a:t>
            </a:r>
            <a:r>
              <a:rPr lang="ru-RU" sz="2000" dirty="0" err="1"/>
              <a:t>сусыздандырумен</a:t>
            </a:r>
            <a:r>
              <a:rPr lang="ru-RU" sz="2000" dirty="0"/>
              <a:t> </a:t>
            </a:r>
            <a:r>
              <a:rPr lang="ru-RU" sz="2000" dirty="0" err="1"/>
              <a:t>қатар</a:t>
            </a:r>
            <a:r>
              <a:rPr lang="ru-RU" sz="2000" dirty="0"/>
              <a:t> </a:t>
            </a:r>
            <a:r>
              <a:rPr lang="ru-RU" sz="2000" dirty="0" err="1"/>
              <a:t>созылған</a:t>
            </a:r>
            <a:r>
              <a:rPr lang="ru-RU" sz="2000" dirty="0"/>
              <a:t> </a:t>
            </a:r>
            <a:r>
              <a:rPr lang="ru-RU" sz="2000" dirty="0" err="1"/>
              <a:t>іш</a:t>
            </a:r>
            <a:r>
              <a:rPr lang="ru-RU" sz="2000" dirty="0"/>
              <a:t> </a:t>
            </a:r>
            <a:r>
              <a:rPr lang="ru-RU" sz="2000" dirty="0" err="1"/>
              <a:t>өту</a:t>
            </a:r>
            <a:r>
              <a:rPr lang="ru-RU" sz="2000" dirty="0"/>
              <a:t>;</a:t>
            </a:r>
            <a:br>
              <a:rPr lang="ru-RU" sz="2000" dirty="0"/>
            </a:br>
            <a:r>
              <a:rPr lang="ru-RU" sz="2000" dirty="0"/>
              <a:t>·               </a:t>
            </a:r>
            <a:r>
              <a:rPr lang="ru-RU" sz="2000" dirty="0" err="1"/>
              <a:t>дизентерияның</a:t>
            </a:r>
            <a:r>
              <a:rPr lang="ru-RU" sz="2000" dirty="0"/>
              <a:t> </a:t>
            </a:r>
            <a:r>
              <a:rPr lang="ru-RU" sz="2000" dirty="0" err="1"/>
              <a:t>созылмалы</a:t>
            </a:r>
            <a:r>
              <a:rPr lang="ru-RU" sz="2000" dirty="0"/>
              <a:t> (</a:t>
            </a:r>
            <a:r>
              <a:rPr lang="ru-RU" sz="2000" dirty="0" err="1"/>
              <a:t>асқынған</a:t>
            </a:r>
            <a:r>
              <a:rPr lang="ru-RU" sz="2000" dirty="0"/>
              <a:t> </a:t>
            </a:r>
            <a:r>
              <a:rPr lang="ru-RU" sz="2000" dirty="0" err="1"/>
              <a:t>кезде</a:t>
            </a:r>
            <a:r>
              <a:rPr lang="ru-RU" sz="2000" dirty="0"/>
              <a:t>) </a:t>
            </a:r>
            <a:r>
              <a:rPr lang="ru-RU" sz="2000" dirty="0" err="1"/>
              <a:t>түрлері</a:t>
            </a:r>
            <a:r>
              <a:rPr lang="ru-RU" sz="2000" dirty="0"/>
              <a:t>;</a:t>
            </a:r>
            <a:br>
              <a:rPr lang="ru-RU" sz="2000" dirty="0"/>
            </a:br>
            <a:r>
              <a:rPr lang="ru-RU" sz="2000" dirty="0"/>
              <a:t>·               </a:t>
            </a:r>
            <a:r>
              <a:rPr lang="ru-RU" sz="2000" dirty="0" err="1"/>
              <a:t>ауырланған</a:t>
            </a:r>
            <a:r>
              <a:rPr lang="ru-RU" sz="2000" dirty="0"/>
              <a:t> </a:t>
            </a:r>
            <a:r>
              <a:rPr lang="ru-RU" sz="2000" dirty="0" err="1"/>
              <a:t>морбидалды</a:t>
            </a:r>
            <a:r>
              <a:rPr lang="ru-RU" sz="2000" dirty="0"/>
              <a:t> </a:t>
            </a:r>
            <a:r>
              <a:rPr lang="ru-RU" sz="2000" dirty="0" err="1"/>
              <a:t>көрініс</a:t>
            </a:r>
            <a:r>
              <a:rPr lang="ru-RU" sz="2000" dirty="0"/>
              <a:t> (шала </a:t>
            </a:r>
            <a:r>
              <a:rPr lang="ru-RU" sz="2000" dirty="0" err="1"/>
              <a:t>туылу</a:t>
            </a:r>
            <a:r>
              <a:rPr lang="ru-RU" sz="2000" dirty="0"/>
              <a:t>, </a:t>
            </a:r>
            <a:r>
              <a:rPr lang="ru-RU" sz="2000" dirty="0" err="1"/>
              <a:t>созылмалы</a:t>
            </a:r>
            <a:r>
              <a:rPr lang="ru-RU" sz="2000" dirty="0"/>
              <a:t> </a:t>
            </a:r>
            <a:r>
              <a:rPr lang="ru-RU" sz="2000" dirty="0" err="1"/>
              <a:t>аурулар</a:t>
            </a:r>
            <a:r>
              <a:rPr lang="ru-RU" sz="2000" dirty="0"/>
              <a:t> </a:t>
            </a:r>
            <a:r>
              <a:rPr lang="ru-RU" sz="2000" dirty="0" err="1"/>
              <a:t>және</a:t>
            </a:r>
            <a:r>
              <a:rPr lang="ru-RU" sz="2000" dirty="0"/>
              <a:t> </a:t>
            </a:r>
            <a:r>
              <a:rPr lang="ru-RU" sz="2000" dirty="0" err="1"/>
              <a:t>басқалары</a:t>
            </a:r>
            <a:r>
              <a:rPr lang="ru-RU" sz="2000" dirty="0"/>
              <a:t>);</a:t>
            </a:r>
            <a:br>
              <a:rPr lang="ru-RU" sz="2000" dirty="0"/>
            </a:br>
            <a:r>
              <a:rPr lang="ru-RU" sz="2000" dirty="0"/>
              <a:t>·               3 </a:t>
            </a:r>
            <a:r>
              <a:rPr lang="ru-RU" sz="2000" dirty="0" err="1"/>
              <a:t>айлық</a:t>
            </a:r>
            <a:r>
              <a:rPr lang="ru-RU" sz="2000" dirty="0"/>
              <a:t> </a:t>
            </a:r>
            <a:r>
              <a:rPr lang="ru-RU" sz="2000" dirty="0" err="1"/>
              <a:t>балаларға</a:t>
            </a:r>
            <a:r>
              <a:rPr lang="ru-RU" sz="2000" dirty="0"/>
              <a:t>  38°С  </a:t>
            </a:r>
            <a:r>
              <a:rPr lang="ru-RU" sz="2000" dirty="0" err="1"/>
              <a:t>немесе</a:t>
            </a:r>
            <a:r>
              <a:rPr lang="ru-RU" sz="2000" dirty="0"/>
              <a:t> 3 </a:t>
            </a:r>
            <a:r>
              <a:rPr lang="ru-RU" sz="2000" dirty="0" err="1"/>
              <a:t>айдан</a:t>
            </a:r>
            <a:r>
              <a:rPr lang="ru-RU" sz="2000" dirty="0"/>
              <a:t> 36 </a:t>
            </a:r>
            <a:r>
              <a:rPr lang="ru-RU" sz="2000" dirty="0" err="1"/>
              <a:t>айға</a:t>
            </a:r>
            <a:r>
              <a:rPr lang="ru-RU" sz="2000" dirty="0"/>
              <a:t> </a:t>
            </a:r>
            <a:r>
              <a:rPr lang="ru-RU" sz="2000" dirty="0" err="1"/>
              <a:t>дейінгі</a:t>
            </a:r>
            <a:r>
              <a:rPr lang="ru-RU" sz="2000" dirty="0"/>
              <a:t> </a:t>
            </a:r>
            <a:r>
              <a:rPr lang="ru-RU" sz="2000" dirty="0" err="1"/>
              <a:t>балалар</a:t>
            </a:r>
            <a:r>
              <a:rPr lang="ru-RU" sz="2000" dirty="0"/>
              <a:t> </a:t>
            </a:r>
            <a:r>
              <a:rPr lang="ru-RU" sz="2000" dirty="0" err="1"/>
              <a:t>үшін</a:t>
            </a:r>
            <a:r>
              <a:rPr lang="ru-RU" sz="2000" dirty="0"/>
              <a:t> 39</a:t>
            </a:r>
            <a:r>
              <a:rPr lang="ru-RU" sz="2000" baseline="30000" dirty="0"/>
              <a:t>0</a:t>
            </a:r>
            <a:r>
              <a:rPr lang="ru-RU" sz="2000" dirty="0"/>
              <a:t> С </a:t>
            </a:r>
            <a:r>
              <a:rPr lang="ru-RU" sz="2000" dirty="0" err="1"/>
              <a:t>қалтырау</a:t>
            </a:r>
            <a:r>
              <a:rPr lang="ru-RU" sz="2000" dirty="0"/>
              <a:t>;</a:t>
            </a:r>
            <a:br>
              <a:rPr lang="ru-RU" sz="2000" dirty="0"/>
            </a:br>
            <a:r>
              <a:rPr lang="ru-RU" sz="2000" dirty="0"/>
              <a:t>·               </a:t>
            </a:r>
            <a:r>
              <a:rPr lang="ru-RU" sz="2000" dirty="0" err="1"/>
              <a:t>Айқындалған</a:t>
            </a:r>
            <a:r>
              <a:rPr lang="ru-RU" sz="2000" dirty="0"/>
              <a:t> </a:t>
            </a:r>
            <a:r>
              <a:rPr lang="ru-RU" sz="2000" dirty="0" err="1"/>
              <a:t>диареялық</a:t>
            </a:r>
            <a:r>
              <a:rPr lang="ru-RU" sz="2000" dirty="0"/>
              <a:t> синдром (</a:t>
            </a:r>
            <a:r>
              <a:rPr lang="ru-RU" sz="2000" dirty="0" err="1"/>
              <a:t>жиі</a:t>
            </a:r>
            <a:r>
              <a:rPr lang="ru-RU" sz="2000" dirty="0"/>
              <a:t> </a:t>
            </a:r>
            <a:r>
              <a:rPr lang="ru-RU" sz="2000" dirty="0" err="1"/>
              <a:t>және</a:t>
            </a:r>
            <a:r>
              <a:rPr lang="ru-RU" sz="2000" dirty="0"/>
              <a:t> </a:t>
            </a:r>
            <a:r>
              <a:rPr lang="ru-RU" sz="2000" dirty="0" err="1"/>
              <a:t>көлемі</a:t>
            </a:r>
            <a:r>
              <a:rPr lang="ru-RU" sz="2000" dirty="0"/>
              <a:t> </a:t>
            </a:r>
            <a:r>
              <a:rPr lang="ru-RU" sz="2000" dirty="0" err="1"/>
              <a:t>бойынша</a:t>
            </a:r>
            <a:r>
              <a:rPr lang="ru-RU" sz="2000" dirty="0"/>
              <a:t> </a:t>
            </a:r>
            <a:r>
              <a:rPr lang="ru-RU" sz="2000" dirty="0" err="1"/>
              <a:t>едәуір</a:t>
            </a:r>
            <a:r>
              <a:rPr lang="ru-RU" sz="2000" dirty="0"/>
              <a:t> </a:t>
            </a:r>
            <a:r>
              <a:rPr lang="ru-RU" sz="2000" dirty="0" err="1"/>
              <a:t>дәрет</a:t>
            </a:r>
            <a:r>
              <a:rPr lang="ru-RU" sz="2000" dirty="0"/>
              <a:t>);</a:t>
            </a:r>
            <a:br>
              <a:rPr lang="ru-RU" sz="2000" dirty="0"/>
            </a:br>
            <a:r>
              <a:rPr lang="ru-RU" sz="2000" dirty="0"/>
              <a:t>·  </a:t>
            </a:r>
          </a:p>
        </p:txBody>
      </p:sp>
    </p:spTree>
    <p:extLst>
      <p:ext uri="{BB962C8B-B14F-4D97-AF65-F5344CB8AC3E}">
        <p14:creationId xmlns:p14="http://schemas.microsoft.com/office/powerpoint/2010/main" val="955017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2885" y="517890"/>
            <a:ext cx="7655065" cy="5016758"/>
          </a:xfrm>
          <a:prstGeom prst="rect">
            <a:avLst/>
          </a:prstGeom>
        </p:spPr>
        <p:txBody>
          <a:bodyPr wrap="square">
            <a:spAutoFit/>
          </a:bodyPr>
          <a:lstStyle/>
          <a:p>
            <a:r>
              <a:rPr lang="ru-RU" dirty="0"/>
              <a:t>            </a:t>
            </a:r>
            <a:r>
              <a:rPr lang="ru-RU" sz="2000" dirty="0"/>
              <a:t> </a:t>
            </a:r>
            <a:r>
              <a:rPr lang="ru-RU" sz="2000" dirty="0" err="1"/>
              <a:t>Тұрақты (қайталанған</a:t>
            </a:r>
            <a:r>
              <a:rPr lang="ru-RU" sz="2000" dirty="0"/>
              <a:t>) </a:t>
            </a:r>
            <a:r>
              <a:rPr lang="ru-RU" sz="2000" dirty="0" err="1"/>
              <a:t>лоқсу;</a:t>
            </a:r>
            <a:r>
              <a:rPr lang="ru-RU" sz="2000" dirty="0"/>
              <a:t/>
            </a:r>
            <a:br>
              <a:rPr lang="ru-RU" sz="2000" dirty="0"/>
            </a:br>
            <a:r>
              <a:rPr lang="ru-RU" sz="2000" dirty="0"/>
              <a:t>·               </a:t>
            </a:r>
            <a:r>
              <a:rPr lang="ru-RU" sz="2000" dirty="0" err="1"/>
              <a:t>Ауыз</a:t>
            </a:r>
            <a:r>
              <a:rPr lang="ru-RU" sz="2000" dirty="0"/>
              <a:t> </a:t>
            </a:r>
            <a:r>
              <a:rPr lang="ru-RU" sz="2000" dirty="0" err="1"/>
              <a:t>регидратациясының тиімділігінің жоқ болуы</a:t>
            </a:r>
            <a:r>
              <a:rPr lang="ru-RU" sz="2000" dirty="0"/>
              <a:t>;</a:t>
            </a:r>
            <a:br>
              <a:rPr lang="ru-RU" sz="2000" dirty="0"/>
            </a:br>
            <a:r>
              <a:rPr lang="ru-RU" sz="2000" dirty="0"/>
              <a:t>·               48 </a:t>
            </a:r>
            <a:r>
              <a:rPr lang="ru-RU" sz="2000" dirty="0" err="1"/>
              <a:t>сағат ішінде</a:t>
            </a:r>
            <a:r>
              <a:rPr lang="ru-RU" sz="2000" dirty="0"/>
              <a:t> </a:t>
            </a:r>
            <a:r>
              <a:rPr lang="ru-RU" sz="2000" dirty="0" err="1"/>
              <a:t>емханадағы емнің тиімділігінің болмауы</a:t>
            </a:r>
            <a:r>
              <a:rPr lang="ru-RU" sz="2000" dirty="0"/>
              <a:t>;</a:t>
            </a:r>
            <a:br>
              <a:rPr lang="ru-RU" sz="2000" dirty="0"/>
            </a:br>
            <a:r>
              <a:rPr lang="ru-RU" sz="2000" dirty="0"/>
              <a:t>·               </a:t>
            </a:r>
            <a:r>
              <a:rPr lang="ru-RU" sz="2000" dirty="0" err="1"/>
              <a:t>Гемодинамиканың бұзылуымен</a:t>
            </a:r>
            <a:r>
              <a:rPr lang="ru-RU" sz="2000" dirty="0"/>
              <a:t>, </a:t>
            </a:r>
            <a:r>
              <a:rPr lang="ru-RU" sz="2000" dirty="0" err="1"/>
              <a:t>мүшелердің жеткіліксіз</a:t>
            </a:r>
            <a:r>
              <a:rPr lang="ru-RU" sz="2000" dirty="0"/>
              <a:t> </a:t>
            </a:r>
            <a:r>
              <a:rPr lang="ru-RU" sz="2000" dirty="0" err="1"/>
              <a:t>қызмет атқаруымен ауыр</a:t>
            </a:r>
            <a:r>
              <a:rPr lang="ru-RU" sz="2000" dirty="0"/>
              <a:t> </a:t>
            </a:r>
            <a:r>
              <a:rPr lang="ru-RU" sz="2000" dirty="0" err="1"/>
              <a:t>инфекциялық аурудың клиникалық </a:t>
            </a:r>
            <a:r>
              <a:rPr lang="ru-RU" sz="2000" dirty="0" err="1" smtClean="0"/>
              <a:t>симптом-кешені</a:t>
            </a:r>
            <a:r>
              <a:rPr lang="ru-RU" sz="2000" dirty="0"/>
              <a:t>;</a:t>
            </a:r>
            <a:br>
              <a:rPr lang="ru-RU" sz="2000" dirty="0"/>
            </a:br>
            <a:r>
              <a:rPr lang="ru-RU" sz="2000" dirty="0"/>
              <a:t>·               </a:t>
            </a:r>
            <a:r>
              <a:rPr lang="ru-RU" sz="2000" dirty="0" err="1"/>
              <a:t>Эпидемиологиялық көрсеткіштер </a:t>
            </a:r>
            <a:r>
              <a:rPr lang="ru-RU" sz="2000" dirty="0"/>
              <a:t>(</a:t>
            </a:r>
            <a:r>
              <a:rPr lang="ru-RU" sz="2000" dirty="0" err="1"/>
              <a:t>тәулік бойы</a:t>
            </a:r>
            <a:r>
              <a:rPr lang="ru-RU" sz="2000" dirty="0"/>
              <a:t> </a:t>
            </a:r>
            <a:r>
              <a:rPr lang="ru-RU" sz="2000" dirty="0" err="1"/>
              <a:t>жататын</a:t>
            </a:r>
            <a:r>
              <a:rPr lang="ru-RU" sz="2000" dirty="0"/>
              <a:t> «</a:t>
            </a:r>
            <a:r>
              <a:rPr lang="ru-RU" sz="2000" dirty="0" err="1"/>
              <a:t>жабық</a:t>
            </a:r>
            <a:r>
              <a:rPr lang="ru-RU" sz="2000" dirty="0"/>
              <a:t>» </a:t>
            </a:r>
            <a:r>
              <a:rPr lang="ru-RU" sz="2000" dirty="0" err="1"/>
              <a:t>мекемелердегі</a:t>
            </a:r>
            <a:r>
              <a:rPr lang="ru-RU" sz="2000" dirty="0"/>
              <a:t> </a:t>
            </a:r>
            <a:r>
              <a:rPr lang="ru-RU" sz="2000" dirty="0" err="1"/>
              <a:t>балалар</a:t>
            </a:r>
            <a:r>
              <a:rPr lang="ru-RU" sz="2000" dirty="0"/>
              <a:t>, </a:t>
            </a:r>
            <a:r>
              <a:rPr lang="ru-RU" sz="2000" dirty="0" err="1"/>
              <a:t>көпбалалы отбасылардан</a:t>
            </a:r>
            <a:r>
              <a:rPr lang="ru-RU" sz="2000" dirty="0"/>
              <a:t> </a:t>
            </a:r>
            <a:r>
              <a:rPr lang="ru-RU" sz="2000" dirty="0" err="1"/>
              <a:t>жәнге </a:t>
            </a:r>
            <a:r>
              <a:rPr lang="ru-RU" sz="2000" dirty="0"/>
              <a:t>т.б.);</a:t>
            </a:r>
            <a:br>
              <a:rPr lang="ru-RU" sz="2000" dirty="0"/>
            </a:br>
            <a:r>
              <a:rPr lang="ru-RU" sz="2000" dirty="0"/>
              <a:t>·               </a:t>
            </a:r>
            <a:r>
              <a:rPr lang="ru-RU" sz="2000" dirty="0" err="1"/>
              <a:t>Медициналық ұйымдарда, мектеп-интернаттарда</a:t>
            </a:r>
            <a:r>
              <a:rPr lang="ru-RU" sz="2000" dirty="0"/>
              <a:t>, </a:t>
            </a:r>
            <a:r>
              <a:rPr lang="ru-RU" sz="2000" dirty="0" err="1"/>
              <a:t>балалар</a:t>
            </a:r>
            <a:r>
              <a:rPr lang="ru-RU" sz="2000" dirty="0"/>
              <a:t> </a:t>
            </a:r>
            <a:r>
              <a:rPr lang="ru-RU" sz="2000" dirty="0" err="1"/>
              <a:t>үйінде, бөбектер үйінде, шипажайларда</a:t>
            </a:r>
            <a:r>
              <a:rPr lang="ru-RU" sz="2000" dirty="0"/>
              <a:t>, </a:t>
            </a:r>
            <a:r>
              <a:rPr lang="ru-RU" sz="2000" dirty="0" err="1"/>
              <a:t>қарттар </a:t>
            </a:r>
            <a:r>
              <a:rPr lang="ru-RU" sz="2000" dirty="0"/>
              <a:t>мен </a:t>
            </a:r>
            <a:r>
              <a:rPr lang="ru-RU" sz="2000" dirty="0" err="1"/>
              <a:t>мүгедектерге арналған</a:t>
            </a:r>
            <a:r>
              <a:rPr lang="ru-RU" sz="2000" dirty="0"/>
              <a:t>  </a:t>
            </a:r>
            <a:r>
              <a:rPr lang="ru-RU" sz="2000" dirty="0" err="1"/>
              <a:t>үй-интернаттарда</a:t>
            </a:r>
            <a:r>
              <a:rPr lang="ru-RU" sz="2000" dirty="0"/>
              <a:t>, </a:t>
            </a:r>
            <a:r>
              <a:rPr lang="ru-RU" sz="2000" dirty="0" err="1"/>
              <a:t>жазғы сауықтыру ұйымдарында</a:t>
            </a:r>
            <a:r>
              <a:rPr lang="ru-RU" sz="2000" dirty="0"/>
              <a:t>, </a:t>
            </a:r>
            <a:r>
              <a:rPr lang="ru-RU" sz="2000" dirty="0" err="1"/>
              <a:t>демалыс</a:t>
            </a:r>
            <a:r>
              <a:rPr lang="ru-RU" sz="2000" dirty="0"/>
              <a:t> </a:t>
            </a:r>
            <a:r>
              <a:rPr lang="ru-RU" sz="2000" dirty="0" err="1"/>
              <a:t>үйлерінде аурудлардың оқиғалары</a:t>
            </a:r>
            <a:r>
              <a:rPr lang="ru-RU" sz="2000" dirty="0"/>
              <a:t>;</a:t>
            </a:r>
            <a:br>
              <a:rPr lang="ru-RU" sz="2000" dirty="0"/>
            </a:br>
            <a:r>
              <a:rPr lang="ru-RU" sz="2000" dirty="0"/>
              <a:t>·               </a:t>
            </a:r>
            <a:r>
              <a:rPr lang="ru-RU" sz="2000" dirty="0" err="1"/>
              <a:t>Үйде тиісті</a:t>
            </a:r>
            <a:r>
              <a:rPr lang="ru-RU" sz="2000" dirty="0"/>
              <a:t> </a:t>
            </a:r>
            <a:r>
              <a:rPr lang="ru-RU" sz="2000" dirty="0" err="1"/>
              <a:t>күтімді қамтамасыз ете</a:t>
            </a:r>
            <a:r>
              <a:rPr lang="ru-RU" sz="2000" dirty="0"/>
              <a:t> </a:t>
            </a:r>
            <a:r>
              <a:rPr lang="ru-RU" sz="2000" dirty="0" err="1"/>
              <a:t>алмау</a:t>
            </a:r>
            <a:r>
              <a:rPr lang="ru-RU" sz="2000" dirty="0"/>
              <a:t> (</a:t>
            </a:r>
            <a:r>
              <a:rPr lang="ru-RU" sz="2000" dirty="0" err="1"/>
              <a:t>әлеуметтік мәселелер</a:t>
            </a:r>
            <a:r>
              <a:rPr lang="ru-RU" sz="2000" dirty="0"/>
              <a:t>).</a:t>
            </a:r>
          </a:p>
        </p:txBody>
      </p:sp>
    </p:spTree>
    <p:extLst>
      <p:ext uri="{BB962C8B-B14F-4D97-AF65-F5344CB8AC3E}">
        <p14:creationId xmlns:p14="http://schemas.microsoft.com/office/powerpoint/2010/main" val="3769992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1447800" y="304800"/>
            <a:ext cx="749935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Times New Roman"/>
              <a:buNone/>
            </a:pPr>
            <a:r>
              <a:rPr lang="en-US" sz="3600" b="1" i="0" u="none">
                <a:solidFill>
                  <a:srgbClr val="FF0000"/>
                </a:solidFill>
                <a:latin typeface="Times New Roman"/>
                <a:ea typeface="Times New Roman"/>
                <a:cs typeface="Times New Roman"/>
                <a:sym typeface="Times New Roman"/>
              </a:rPr>
              <a:t>                  Қорытынды.</a:t>
            </a:r>
            <a:endParaRPr/>
          </a:p>
        </p:txBody>
      </p:sp>
      <p:sp>
        <p:nvSpPr>
          <p:cNvPr id="245" name="Google Shape;245;p35"/>
          <p:cNvSpPr txBox="1">
            <a:spLocks noGrp="1"/>
          </p:cNvSpPr>
          <p:nvPr>
            <p:ph type="body" idx="1"/>
          </p:nvPr>
        </p:nvSpPr>
        <p:spPr>
          <a:xfrm>
            <a:off x="1066800" y="1295400"/>
            <a:ext cx="8077200" cy="5105400"/>
          </a:xfrm>
          <a:prstGeom prst="rect">
            <a:avLst/>
          </a:prstGeom>
          <a:noFill/>
          <a:ln>
            <a:noFill/>
          </a:ln>
        </p:spPr>
        <p:txBody>
          <a:bodyPr spcFirstLastPara="1" wrap="square" lIns="91425" tIns="45700" rIns="91425" bIns="45700" anchor="t" anchorCtr="0">
            <a:noAutofit/>
          </a:bodyPr>
          <a:lstStyle/>
          <a:p>
            <a:pPr marL="82550" marR="0" lvl="0" indent="0" algn="just" rtl="0">
              <a:lnSpc>
                <a:spcPct val="100000"/>
              </a:lnSpc>
              <a:spcBef>
                <a:spcPts val="0"/>
              </a:spcBef>
              <a:spcAft>
                <a:spcPts val="0"/>
              </a:spcAft>
              <a:buClr>
                <a:schemeClr val="accent1"/>
              </a:buClr>
              <a:buSzPts val="2240"/>
              <a:buFont typeface="Noto Sans Symbols"/>
              <a:buNone/>
            </a:pP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Ішек</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инфекциялары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бұрынғы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заманнан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бері</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кір</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қолдың</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ауруы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деп</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аталып</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келіп</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онымен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салақ</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адамдардың</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жиірек</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ауыратындығы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дәлелденген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Шынында</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біз</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күн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сайын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күні</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бойына</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қолымызбен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айналадағы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кір</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заттармен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жанасамыз</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Ішек</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инфекцияларының</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алдын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алуға</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болады</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және</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алдын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алу</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керек</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Бұл</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үшін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алдын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алудың</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қиын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емес</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бірақ</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өте</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тиімді</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ережелерін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білу</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керек</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және</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қатаң</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түрде</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сақтау</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керек.Сол</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үшін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ауырып</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ем</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іздегенше</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ауырмайтын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жол</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ізде</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деген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сөздер</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әрқашан</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да</a:t>
            </a:r>
            <a:r>
              <a:rPr lang="en-US" sz="2800" b="0" i="0" u="none" dirty="0">
                <a:solidFill>
                  <a:schemeClr val="dk1"/>
                </a:solidFill>
                <a:latin typeface="Times New Roman"/>
                <a:ea typeface="Times New Roman"/>
                <a:cs typeface="Times New Roman"/>
                <a:sym typeface="Times New Roman"/>
              </a:rPr>
              <a:t> </a:t>
            </a:r>
            <a:r>
              <a:rPr lang="en-US" sz="2800" b="0" i="0" u="none" dirty="0" err="1">
                <a:solidFill>
                  <a:schemeClr val="dk1"/>
                </a:solidFill>
                <a:latin typeface="Times New Roman"/>
                <a:ea typeface="Times New Roman"/>
                <a:cs typeface="Times New Roman"/>
                <a:sym typeface="Times New Roman"/>
              </a:rPr>
              <a:t>өз</a:t>
            </a:r>
            <a:r>
              <a:rPr lang="en-US" sz="2800" b="0" i="0" u="none" dirty="0">
                <a:solidFill>
                  <a:schemeClr val="dk1"/>
                </a:solidFill>
                <a:latin typeface="Times New Roman"/>
                <a:ea typeface="Times New Roman"/>
                <a:cs typeface="Times New Roman"/>
                <a:sym typeface="Times New Roman"/>
              </a:rPr>
              <a:t> </a:t>
            </a:r>
            <a:r>
              <a:rPr lang="en-US" sz="2800" b="0" i="0" u="none" dirty="0" err="1" smtClean="0">
                <a:solidFill>
                  <a:schemeClr val="dk1"/>
                </a:solidFill>
                <a:latin typeface="Times New Roman"/>
                <a:ea typeface="Times New Roman"/>
                <a:cs typeface="Times New Roman"/>
                <a:sym typeface="Times New Roman"/>
              </a:rPr>
              <a:t>маңызын</a:t>
            </a:r>
            <a:r>
              <a:rPr lang="kk-KZ" sz="2800" b="0" i="0" u="none" dirty="0" smtClean="0">
                <a:solidFill>
                  <a:schemeClr val="dk1"/>
                </a:solidFill>
                <a:latin typeface="Times New Roman"/>
                <a:ea typeface="Times New Roman"/>
                <a:cs typeface="Times New Roman"/>
                <a:sym typeface="Times New Roman"/>
              </a:rPr>
              <a:t> жоймайды.</a:t>
            </a:r>
            <a:r>
              <a:rPr lang="en-US" sz="2800" b="0" i="0" u="none" dirty="0">
                <a:solidFill>
                  <a:schemeClr val="dk1"/>
                </a:solidFill>
                <a:latin typeface="Times New Roman"/>
                <a:ea typeface="Times New Roman"/>
                <a:cs typeface="Times New Roman"/>
                <a:sym typeface="Times New Roman"/>
              </a:rPr>
              <a:t/>
            </a:r>
            <a:br>
              <a:rPr lang="en-US" sz="2800" b="0" i="0" u="none" dirty="0">
                <a:solidFill>
                  <a:schemeClr val="dk1"/>
                </a:solidFill>
                <a:latin typeface="Times New Roman"/>
                <a:ea typeface="Times New Roman"/>
                <a:cs typeface="Times New Roman"/>
                <a:sym typeface="Times New Roman"/>
              </a:rPr>
            </a:b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kk-KZ" dirty="0" smtClean="0">
                <a:latin typeface="Times New Roman" pitchFamily="18" charset="0"/>
                <a:cs typeface="Times New Roman" pitchFamily="18" charset="0"/>
              </a:rPr>
              <a:t>Назарларыңызға рахмет !!!</a:t>
            </a:r>
            <a:endParaRPr lang="ru-RU"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25904"/>
            <a:ext cx="5413572" cy="48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573" y="1925904"/>
            <a:ext cx="3730427" cy="48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229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80891" y="1396788"/>
          <a:ext cx="6807768" cy="4902624"/>
        </p:xfrm>
        <a:graphic>
          <a:graphicData uri="http://schemas.openxmlformats.org/drawingml/2006/table">
            <a:tbl>
              <a:tblPr/>
              <a:tblGrid>
                <a:gridCol w="3403884"/>
                <a:gridCol w="3403884"/>
              </a:tblGrid>
              <a:tr h="2604360">
                <a:tc>
                  <a:txBody>
                    <a:bodyPr/>
                    <a:lstStyle/>
                    <a:p>
                      <a:r>
                        <a:rPr lang="ru-RU" sz="1300" b="1" dirty="0">
                          <a:effectLst/>
                        </a:rPr>
                        <a:t>Этиология </a:t>
                      </a:r>
                      <a:r>
                        <a:rPr lang="ru-RU" sz="1300" b="1" dirty="0" err="1">
                          <a:effectLst/>
                        </a:rPr>
                        <a:t>бойынша</a:t>
                      </a:r>
                      <a:r>
                        <a:rPr lang="ru-RU" sz="1300" b="1" dirty="0">
                          <a:effectLst/>
                        </a:rPr>
                        <a:t>:</a:t>
                      </a:r>
                      <a:endParaRPr lang="ru-RU" sz="1300" dirty="0">
                        <a:effectLst/>
                      </a:endParaRPr>
                    </a:p>
                  </a:txBody>
                  <a:tcPr marL="43233" marR="43233" marT="43233" marB="43233"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300">
                          <a:effectLst/>
                        </a:rPr>
                        <a:t>•   холера;</a:t>
                      </a:r>
                      <a:br>
                        <a:rPr lang="ru-RU" sz="1300">
                          <a:effectLst/>
                        </a:rPr>
                      </a:br>
                      <a:r>
                        <a:rPr lang="ru-RU" sz="1300">
                          <a:effectLst/>
                        </a:rPr>
                        <a:t>•   шигеллез;</a:t>
                      </a:r>
                      <a:br>
                        <a:rPr lang="ru-RU" sz="1300">
                          <a:effectLst/>
                        </a:rPr>
                      </a:br>
                      <a:r>
                        <a:rPr lang="ru-RU" sz="1300">
                          <a:effectLst/>
                        </a:rPr>
                        <a:t>•   сальмонеллез;</a:t>
                      </a:r>
                      <a:br>
                        <a:rPr lang="ru-RU" sz="1300">
                          <a:effectLst/>
                        </a:rPr>
                      </a:br>
                      <a:r>
                        <a:rPr lang="ru-RU" sz="1300">
                          <a:effectLst/>
                        </a:rPr>
                        <a:t>•   эшерихиоз;</a:t>
                      </a:r>
                      <a:br>
                        <a:rPr lang="ru-RU" sz="1300">
                          <a:effectLst/>
                        </a:rPr>
                      </a:br>
                      <a:r>
                        <a:rPr lang="ru-RU" sz="1300">
                          <a:effectLst/>
                        </a:rPr>
                        <a:t>•   кампилобактериоз және анаэробтық  қоздырғыштар себебінен туындаған басқа АІИ;</a:t>
                      </a:r>
                      <a:br>
                        <a:rPr lang="ru-RU" sz="1300">
                          <a:effectLst/>
                        </a:rPr>
                      </a:br>
                      <a:r>
                        <a:rPr lang="ru-RU" sz="1300">
                          <a:effectLst/>
                        </a:rPr>
                        <a:t>•   </a:t>
                      </a:r>
                      <a:r>
                        <a:rPr lang="en-US" sz="1300">
                          <a:effectLst/>
                        </a:rPr>
                        <a:t>Yersiniaenterocolitica;</a:t>
                      </a:r>
                      <a:br>
                        <a:rPr lang="en-US" sz="1300">
                          <a:effectLst/>
                        </a:rPr>
                      </a:br>
                      <a:r>
                        <a:rPr lang="en-US" sz="1300">
                          <a:effectLst/>
                        </a:rPr>
                        <a:t>•   </a:t>
                      </a:r>
                      <a:r>
                        <a:rPr lang="ru-RU" sz="1300">
                          <a:effectLst/>
                        </a:rPr>
                        <a:t>шартты-патогендік микроорганизмдер (стафилококктар, клебсиеллалар, цитробактер, көкіріңді таяқшамен, протеймен және т.б.) себебінен туындаған АІИ.</a:t>
                      </a:r>
                    </a:p>
                  </a:txBody>
                  <a:tcPr marL="43233" marR="43233" marT="43233" marB="43233" anchor="ctr">
                    <a:lnL>
                      <a:noFill/>
                    </a:lnL>
                    <a:lnR>
                      <a:noFill/>
                    </a:lnR>
                    <a:lnT>
                      <a:noFill/>
                    </a:lnT>
                    <a:lnB w="9525" cap="flat" cmpd="sng" algn="ctr">
                      <a:solidFill>
                        <a:srgbClr val="808080"/>
                      </a:solidFill>
                      <a:prstDash val="solid"/>
                      <a:round/>
                      <a:headEnd type="none" w="med" len="med"/>
                      <a:tailEnd type="none" w="med" len="med"/>
                    </a:lnB>
                  </a:tcPr>
                </a:tc>
              </a:tr>
              <a:tr h="280150">
                <a:tc>
                  <a:txBody>
                    <a:bodyPr/>
                    <a:lstStyle/>
                    <a:p>
                      <a:r>
                        <a:rPr lang="ru-RU" sz="1300" b="1">
                          <a:effectLst/>
                        </a:rPr>
                        <a:t>Ауырлығы бойынша</a:t>
                      </a:r>
                      <a:endParaRPr lang="ru-RU" sz="1300">
                        <a:effectLst/>
                      </a:endParaRPr>
                    </a:p>
                  </a:txBody>
                  <a:tcPr marL="43233" marR="43233" marT="43233" marB="43233"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300">
                          <a:effectLst/>
                        </a:rPr>
                        <a:t>жеңіл, орташа ауыр және ауыр түрлері</a:t>
                      </a:r>
                    </a:p>
                  </a:txBody>
                  <a:tcPr marL="43233" marR="43233" marT="43233" marB="43233"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1248571">
                <a:tc>
                  <a:txBody>
                    <a:bodyPr/>
                    <a:lstStyle/>
                    <a:p>
                      <a:r>
                        <a:rPr lang="ru-RU" sz="1300" b="1">
                          <a:effectLst/>
                        </a:rPr>
                        <a:t>АІЖ зақымдау түрлері бойынша</a:t>
                      </a:r>
                      <a:endParaRPr lang="ru-RU" sz="1300">
                        <a:effectLst/>
                      </a:endParaRPr>
                    </a:p>
                  </a:txBody>
                  <a:tcPr marL="43233" marR="43233" marT="43233" marB="43233"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300">
                          <a:effectLst/>
                        </a:rPr>
                        <a:t>•   гастрит;</a:t>
                      </a:r>
                      <a:br>
                        <a:rPr lang="ru-RU" sz="1300">
                          <a:effectLst/>
                        </a:rPr>
                      </a:br>
                      <a:r>
                        <a:rPr lang="ru-RU" sz="1300">
                          <a:effectLst/>
                        </a:rPr>
                        <a:t>•   энтерит;</a:t>
                      </a:r>
                      <a:br>
                        <a:rPr lang="ru-RU" sz="1300">
                          <a:effectLst/>
                        </a:rPr>
                      </a:br>
                      <a:r>
                        <a:rPr lang="ru-RU" sz="1300">
                          <a:effectLst/>
                        </a:rPr>
                        <a:t>•   гастроэнтерит;</a:t>
                      </a:r>
                      <a:br>
                        <a:rPr lang="ru-RU" sz="1300">
                          <a:effectLst/>
                        </a:rPr>
                      </a:br>
                      <a:r>
                        <a:rPr lang="ru-RU" sz="1300">
                          <a:effectLst/>
                        </a:rPr>
                        <a:t>•   гастроэнтероколит;</a:t>
                      </a:r>
                      <a:br>
                        <a:rPr lang="ru-RU" sz="1300">
                          <a:effectLst/>
                        </a:rPr>
                      </a:br>
                      <a:r>
                        <a:rPr lang="ru-RU" sz="1300">
                          <a:effectLst/>
                        </a:rPr>
                        <a:t>•   энтероколит;</a:t>
                      </a:r>
                      <a:br>
                        <a:rPr lang="ru-RU" sz="1300">
                          <a:effectLst/>
                        </a:rPr>
                      </a:br>
                      <a:r>
                        <a:rPr lang="ru-RU" sz="1300">
                          <a:effectLst/>
                        </a:rPr>
                        <a:t>•   колит.</a:t>
                      </a:r>
                    </a:p>
                  </a:txBody>
                  <a:tcPr marL="43233" marR="43233" marT="43233" marB="43233"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667519">
                <a:tc>
                  <a:txBody>
                    <a:bodyPr/>
                    <a:lstStyle/>
                    <a:p>
                      <a:r>
                        <a:rPr lang="ru-RU" sz="1300" b="1">
                          <a:effectLst/>
                        </a:rPr>
                        <a:t>Ағымы бойынша</a:t>
                      </a:r>
                      <a:endParaRPr lang="ru-RU" sz="1300">
                        <a:effectLst/>
                      </a:endParaRPr>
                    </a:p>
                  </a:txBody>
                  <a:tcPr marL="43233" marR="43233" marT="43233" marB="43233"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300" dirty="0">
                          <a:effectLst/>
                        </a:rPr>
                        <a:t>•    </a:t>
                      </a:r>
                      <a:r>
                        <a:rPr lang="ru-RU" sz="1300" dirty="0" err="1">
                          <a:effectLst/>
                        </a:rPr>
                        <a:t>асқынған</a:t>
                      </a:r>
                      <a:r>
                        <a:rPr lang="ru-RU" sz="1300" dirty="0">
                          <a:effectLst/>
                        </a:rPr>
                        <a:t> (1 </a:t>
                      </a:r>
                      <a:r>
                        <a:rPr lang="ru-RU" sz="1300" dirty="0" err="1">
                          <a:effectLst/>
                        </a:rPr>
                        <a:t>айға</a:t>
                      </a:r>
                      <a:r>
                        <a:rPr lang="ru-RU" sz="1300" dirty="0">
                          <a:effectLst/>
                        </a:rPr>
                        <a:t> </a:t>
                      </a:r>
                      <a:r>
                        <a:rPr lang="ru-RU" sz="1300" dirty="0" err="1">
                          <a:effectLst/>
                        </a:rPr>
                        <a:t>дейін</a:t>
                      </a:r>
                      <a:r>
                        <a:rPr lang="ru-RU" sz="1300" dirty="0">
                          <a:effectLst/>
                        </a:rPr>
                        <a:t>); </a:t>
                      </a:r>
                      <a:br>
                        <a:rPr lang="ru-RU" sz="1300" dirty="0">
                          <a:effectLst/>
                        </a:rPr>
                      </a:br>
                      <a:r>
                        <a:rPr lang="ru-RU" sz="1300" dirty="0">
                          <a:effectLst/>
                        </a:rPr>
                        <a:t>•    </a:t>
                      </a:r>
                      <a:r>
                        <a:rPr lang="ru-RU" sz="1300" dirty="0" err="1">
                          <a:effectLst/>
                        </a:rPr>
                        <a:t>ұзаққа</a:t>
                      </a:r>
                      <a:r>
                        <a:rPr lang="ru-RU" sz="1300" dirty="0">
                          <a:effectLst/>
                        </a:rPr>
                        <a:t> </a:t>
                      </a:r>
                      <a:r>
                        <a:rPr lang="ru-RU" sz="1300" dirty="0" err="1">
                          <a:effectLst/>
                        </a:rPr>
                        <a:t>созылған</a:t>
                      </a:r>
                      <a:r>
                        <a:rPr lang="ru-RU" sz="1300" dirty="0">
                          <a:effectLst/>
                        </a:rPr>
                        <a:t> (1- 3ай);</a:t>
                      </a:r>
                      <a:br>
                        <a:rPr lang="ru-RU" sz="1300" dirty="0">
                          <a:effectLst/>
                        </a:rPr>
                      </a:br>
                      <a:r>
                        <a:rPr lang="ru-RU" sz="1300" dirty="0">
                          <a:effectLst/>
                        </a:rPr>
                        <a:t>•    </a:t>
                      </a:r>
                      <a:r>
                        <a:rPr lang="ru-RU" sz="1300" dirty="0" err="1">
                          <a:effectLst/>
                        </a:rPr>
                        <a:t>созылмалы</a:t>
                      </a:r>
                      <a:r>
                        <a:rPr lang="ru-RU" sz="1300" dirty="0">
                          <a:effectLst/>
                        </a:rPr>
                        <a:t> (3 </a:t>
                      </a:r>
                      <a:r>
                        <a:rPr lang="ru-RU" sz="1300" dirty="0" err="1">
                          <a:effectLst/>
                        </a:rPr>
                        <a:t>айдан</a:t>
                      </a:r>
                      <a:r>
                        <a:rPr lang="ru-RU" sz="1300" dirty="0">
                          <a:effectLst/>
                        </a:rPr>
                        <a:t> </a:t>
                      </a:r>
                      <a:r>
                        <a:rPr lang="ru-RU" sz="1300" dirty="0" err="1">
                          <a:effectLst/>
                        </a:rPr>
                        <a:t>жоғары</a:t>
                      </a:r>
                      <a:r>
                        <a:rPr lang="ru-RU" sz="1300" dirty="0">
                          <a:effectLst/>
                        </a:rPr>
                        <a:t>).</a:t>
                      </a:r>
                    </a:p>
                  </a:txBody>
                  <a:tcPr marL="43233" marR="43233" marT="43233" marB="43233"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781175" y="981502"/>
            <a:ext cx="881973"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rgbClr val="202124"/>
                </a:solidFill>
                <a:effectLst/>
                <a:latin typeface="-apple-system"/>
                <a:cs typeface="Arial" pitchFamily="34" charset="0"/>
              </a:rPr>
              <a:t>Жіктелуі</a:t>
            </a:r>
            <a:r>
              <a:rPr kumimoji="0" lang="ru-RU" sz="1200" b="1" i="0" u="none" strike="noStrike" cap="none" normalizeH="0" baseline="0" dirty="0" smtClean="0">
                <a:ln>
                  <a:noFill/>
                </a:ln>
                <a:solidFill>
                  <a:srgbClr val="202124"/>
                </a:solidFill>
                <a:effectLst/>
                <a:latin typeface="-apple-system"/>
                <a:cs typeface="Arial" pitchFamily="34" charset="0"/>
              </a:rPr>
              <a:t>:</a:t>
            </a:r>
            <a:r>
              <a:rPr kumimoji="0" lang="ru-RU" sz="600" b="0" i="0" u="none" strike="noStrike" cap="none" normalizeH="0" baseline="0" dirty="0" smtClean="0">
                <a:ln>
                  <a:noFill/>
                </a:ln>
                <a:solidFill>
                  <a:schemeClr val="tx1"/>
                </a:solidFill>
                <a:effectLst/>
                <a:latin typeface="Arial" pitchFamily="34" charset="0"/>
                <a:cs typeface="Arial" pitchFamily="34" charset="0"/>
              </a:rPr>
              <a:t/>
            </a:r>
            <a:br>
              <a:rPr kumimoji="0" lang="ru-RU" sz="6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013381512"/>
              </p:ext>
            </p:extLst>
          </p:nvPr>
        </p:nvGraphicFramePr>
        <p:xfrm>
          <a:off x="1286633" y="601786"/>
          <a:ext cx="7630789" cy="5993224"/>
        </p:xfrm>
        <a:graphic>
          <a:graphicData uri="http://schemas.openxmlformats.org/drawingml/2006/table">
            <a:tbl>
              <a:tblPr/>
              <a:tblGrid>
                <a:gridCol w="7630789"/>
              </a:tblGrid>
              <a:tr h="5993224">
                <a:tc>
                  <a:txBody>
                    <a:bodyPr/>
                    <a:lstStyle/>
                    <a:p>
                      <a:endParaRPr lang="ru-RU" dirty="0">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74284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1143000" y="922216"/>
            <a:ext cx="7632700" cy="4902200"/>
          </a:xfrm>
          <a:prstGeom prst="rect">
            <a:avLst/>
          </a:prstGeom>
          <a:noFill/>
          <a:ln>
            <a:noFill/>
          </a:ln>
        </p:spPr>
        <p:txBody>
          <a:bodyPr spcFirstLastPara="1" wrap="square" lIns="91425" tIns="45700" rIns="91425" bIns="45700" anchor="t" anchorCtr="0">
            <a:noAutofit/>
          </a:bodyPr>
          <a:lstStyle/>
          <a:p>
            <a:pPr marL="82550" marR="0" lvl="0" indent="0" algn="just" rtl="0">
              <a:lnSpc>
                <a:spcPct val="100000"/>
              </a:lnSpc>
              <a:spcBef>
                <a:spcPts val="600"/>
              </a:spcBef>
              <a:spcAft>
                <a:spcPts val="0"/>
              </a:spcAft>
              <a:buClr>
                <a:schemeClr val="accent1"/>
              </a:buClr>
              <a:buSzPts val="2240"/>
              <a:buFont typeface="Noto Sans Symbols"/>
              <a:buNone/>
            </a:pPr>
            <a:r>
              <a:rPr lang="en-US" sz="2400" b="1" i="0" u="none" strike="noStrike" cap="none" dirty="0" smtClean="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Асқазан</a:t>
            </a:r>
            <a:r>
              <a:rPr lang="en-US" sz="2400" b="1" i="0" u="none" strike="noStrike" cap="none" dirty="0">
                <a:solidFill>
                  <a:schemeClr val="dk1"/>
                </a:solidFill>
                <a:latin typeface="Times New Roman"/>
                <a:ea typeface="Times New Roman"/>
                <a:cs typeface="Times New Roman"/>
                <a:sym typeface="Times New Roman"/>
              </a:rPr>
              <a:t> – </a:t>
            </a:r>
            <a:r>
              <a:rPr lang="en-US" sz="2400" b="1" i="0" u="none" strike="noStrike" cap="none" dirty="0" err="1">
                <a:solidFill>
                  <a:schemeClr val="dk1"/>
                </a:solidFill>
                <a:latin typeface="Times New Roman"/>
                <a:ea typeface="Times New Roman"/>
                <a:cs typeface="Times New Roman"/>
                <a:sym typeface="Times New Roman"/>
              </a:rPr>
              <a:t>ішек</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жолының</a:t>
            </a:r>
            <a:r>
              <a:rPr lang="en-US" sz="2400" b="1" i="0" u="none" strike="noStrike" cap="none" dirty="0">
                <a:solidFill>
                  <a:schemeClr val="dk1"/>
                </a:solidFill>
                <a:latin typeface="Times New Roman"/>
                <a:ea typeface="Times New Roman"/>
                <a:cs typeface="Times New Roman"/>
                <a:sym typeface="Times New Roman"/>
              </a:rPr>
              <a:t> </a:t>
            </a:r>
            <a:r>
              <a:rPr lang="en-US" sz="2400" b="1" i="0" u="none" strike="noStrike" cap="none" dirty="0" err="1">
                <a:solidFill>
                  <a:schemeClr val="dk1"/>
                </a:solidFill>
                <a:latin typeface="Times New Roman"/>
                <a:ea typeface="Times New Roman"/>
                <a:cs typeface="Times New Roman"/>
                <a:sym typeface="Times New Roman"/>
              </a:rPr>
              <a:t>зақымдануы</a:t>
            </a:r>
            <a:r>
              <a:rPr lang="en-US" sz="2400" b="1" i="0" u="none" strike="noStrike" cap="none" dirty="0" smtClean="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82550" marR="0" lvl="0" indent="-142240" algn="just" rtl="0">
              <a:lnSpc>
                <a:spcPct val="100000"/>
              </a:lnSpc>
              <a:spcBef>
                <a:spcPts val="600"/>
              </a:spcBef>
              <a:spcAft>
                <a:spcPts val="0"/>
              </a:spcAft>
              <a:buClr>
                <a:schemeClr val="accent1"/>
              </a:buClr>
              <a:buSzPts val="2240"/>
              <a:buFont typeface="Noto Sans Symbols"/>
              <a:buChar char="⚫"/>
            </a:pPr>
            <a:r>
              <a:rPr lang="en-US" sz="2400" b="1" i="0" u="none" strike="noStrike" cap="none" dirty="0" err="1" smtClean="0">
                <a:solidFill>
                  <a:schemeClr val="dk1"/>
                </a:solidFill>
                <a:latin typeface="Times New Roman"/>
                <a:ea typeface="Times New Roman"/>
                <a:cs typeface="Times New Roman"/>
                <a:sym typeface="Times New Roman"/>
              </a:rPr>
              <a:t>Гастрит</a:t>
            </a:r>
            <a:r>
              <a:rPr lang="en-US" sz="2400" b="0" i="0" u="none" strike="noStrike" cap="none" dirty="0" smtClean="0">
                <a:solidFill>
                  <a:schemeClr val="dk1"/>
                </a:solidFill>
                <a:latin typeface="Times New Roman"/>
                <a:ea typeface="Times New Roman"/>
                <a:cs typeface="Times New Roman"/>
                <a:sym typeface="Times New Roman"/>
              </a:rPr>
              <a:t> </a:t>
            </a:r>
            <a:r>
              <a:rPr lang="en-US" sz="2400" b="0" i="0" u="none" strike="noStrike" cap="none" dirty="0">
                <a:solidFill>
                  <a:schemeClr val="dk1"/>
                </a:solidFill>
                <a:latin typeface="Times New Roman"/>
                <a:ea typeface="Times New Roman"/>
                <a:cs typeface="Times New Roman"/>
                <a:sym typeface="Times New Roman"/>
              </a:rPr>
              <a:t>(</a:t>
            </a:r>
            <a:r>
              <a:rPr lang="en-US" sz="2400" b="0" i="0" u="none" strike="noStrike" cap="none" dirty="0" err="1">
                <a:solidFill>
                  <a:schemeClr val="dk1"/>
                </a:solidFill>
                <a:latin typeface="Times New Roman"/>
                <a:ea typeface="Times New Roman"/>
                <a:cs typeface="Times New Roman"/>
                <a:sym typeface="Times New Roman"/>
              </a:rPr>
              <a:t>төс</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шеміршегі</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астының</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ауыруы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және</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қолайсыз</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сезімінің</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пайда</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болуы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smtClean="0">
                <a:solidFill>
                  <a:schemeClr val="dk1"/>
                </a:solidFill>
                <a:latin typeface="Times New Roman"/>
                <a:ea typeface="Times New Roman"/>
                <a:cs typeface="Times New Roman"/>
                <a:sym typeface="Times New Roman"/>
              </a:rPr>
              <a:t>жүректің</a:t>
            </a:r>
            <a:r>
              <a:rPr lang="kk-KZ" sz="2400" b="0" i="0" u="none" strike="noStrike" cap="none" dirty="0" smtClean="0">
                <a:solidFill>
                  <a:schemeClr val="dk1"/>
                </a:solidFill>
                <a:latin typeface="Times New Roman"/>
                <a:ea typeface="Times New Roman"/>
                <a:cs typeface="Times New Roman"/>
                <a:sym typeface="Times New Roman"/>
              </a:rPr>
              <a:t> </a:t>
            </a:r>
            <a:r>
              <a:rPr lang="en-US" sz="2400" b="0" i="0" u="none" strike="noStrike" cap="none" dirty="0" err="1" smtClean="0">
                <a:solidFill>
                  <a:schemeClr val="dk1"/>
                </a:solidFill>
                <a:latin typeface="Times New Roman"/>
                <a:ea typeface="Times New Roman"/>
                <a:cs typeface="Times New Roman"/>
                <a:sym typeface="Times New Roman"/>
              </a:rPr>
              <a:t>айнуы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құсы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кекіру</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жүректің</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қыжылдауы</a:t>
            </a:r>
            <a:r>
              <a:rPr lang="en-US" sz="2400" b="0" i="0" u="none" strike="noStrike" cap="none" dirty="0">
                <a:solidFill>
                  <a:schemeClr val="dk1"/>
                </a:solidFill>
                <a:latin typeface="Times New Roman"/>
                <a:ea typeface="Times New Roman"/>
                <a:cs typeface="Times New Roman"/>
                <a:sym typeface="Times New Roman"/>
              </a:rPr>
              <a:t>).</a:t>
            </a:r>
            <a:endParaRPr sz="2400" dirty="0"/>
          </a:p>
          <a:p>
            <a:pPr marL="82550" marR="0" lvl="0" indent="-142240" algn="just" rtl="0">
              <a:lnSpc>
                <a:spcPct val="100000"/>
              </a:lnSpc>
              <a:spcBef>
                <a:spcPts val="600"/>
              </a:spcBef>
              <a:spcAft>
                <a:spcPts val="0"/>
              </a:spcAft>
              <a:buClr>
                <a:schemeClr val="accent1"/>
              </a:buClr>
              <a:buSzPts val="2240"/>
              <a:buFont typeface="Noto Sans Symbols"/>
              <a:buChar char="⚫"/>
            </a:pPr>
            <a:r>
              <a:rPr lang="en-US" sz="2400" b="1" i="0" u="none" strike="noStrike" cap="none" dirty="0" err="1" smtClean="0">
                <a:solidFill>
                  <a:schemeClr val="dk1"/>
                </a:solidFill>
                <a:latin typeface="Times New Roman"/>
                <a:ea typeface="Times New Roman"/>
                <a:cs typeface="Times New Roman"/>
                <a:sym typeface="Times New Roman"/>
              </a:rPr>
              <a:t>Энтерит</a:t>
            </a:r>
            <a:r>
              <a:rPr lang="en-US" sz="2400" b="0" i="0" u="none" strike="noStrike" cap="none" dirty="0" smtClean="0">
                <a:solidFill>
                  <a:schemeClr val="dk1"/>
                </a:solidFill>
                <a:latin typeface="Times New Roman"/>
                <a:ea typeface="Times New Roman"/>
                <a:cs typeface="Times New Roman"/>
                <a:sym typeface="Times New Roman"/>
              </a:rPr>
              <a:t> </a:t>
            </a:r>
            <a:r>
              <a:rPr lang="en-US" sz="2400" b="0" i="0" u="none" strike="noStrike" cap="none" dirty="0">
                <a:solidFill>
                  <a:schemeClr val="dk1"/>
                </a:solidFill>
                <a:latin typeface="Times New Roman"/>
                <a:ea typeface="Times New Roman"/>
                <a:cs typeface="Times New Roman"/>
                <a:sym typeface="Times New Roman"/>
              </a:rPr>
              <a:t>(</a:t>
            </a:r>
            <a:r>
              <a:rPr lang="en-US" sz="2400" b="0" i="0" u="none" strike="noStrike" cap="none" dirty="0" err="1">
                <a:solidFill>
                  <a:schemeClr val="dk1"/>
                </a:solidFill>
                <a:latin typeface="Times New Roman"/>
                <a:ea typeface="Times New Roman"/>
                <a:cs typeface="Times New Roman"/>
                <a:sym typeface="Times New Roman"/>
              </a:rPr>
              <a:t>аурудың</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бүкіл</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ішке</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жайылуы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іштің</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кебуі</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және</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шұрылдауы</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іштің</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судай</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өтуі</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шырыш</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пен</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қан</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көп</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емес</a:t>
            </a:r>
            <a:r>
              <a:rPr lang="en-US" sz="2400" b="0" i="0" u="none" strike="noStrike" cap="none" dirty="0" smtClean="0">
                <a:solidFill>
                  <a:schemeClr val="dk1"/>
                </a:solidFill>
                <a:latin typeface="Times New Roman"/>
                <a:ea typeface="Times New Roman"/>
                <a:cs typeface="Times New Roman"/>
                <a:sym typeface="Times New Roman"/>
              </a:rPr>
              <a:t>).</a:t>
            </a:r>
            <a:endParaRPr lang="kk-KZ" sz="2400" b="0" i="0" u="none" strike="noStrike" cap="none" dirty="0" smtClean="0">
              <a:solidFill>
                <a:schemeClr val="dk1"/>
              </a:solidFill>
              <a:latin typeface="Times New Roman"/>
              <a:ea typeface="Times New Roman"/>
              <a:cs typeface="Times New Roman"/>
              <a:sym typeface="Times New Roman"/>
            </a:endParaRPr>
          </a:p>
          <a:p>
            <a:pPr marL="365125" lvl="0" indent="-282575" algn="just">
              <a:spcBef>
                <a:spcPts val="0"/>
              </a:spcBef>
              <a:buSzPts val="2240"/>
            </a:pPr>
            <a:r>
              <a:rPr lang="ru-RU" sz="2400" b="1" dirty="0" smtClean="0">
                <a:latin typeface="Times New Roman"/>
                <a:ea typeface="Times New Roman"/>
                <a:cs typeface="Times New Roman"/>
                <a:sym typeface="Times New Roman"/>
              </a:rPr>
              <a:t>Колит</a:t>
            </a:r>
            <a:r>
              <a:rPr lang="ru-RU" sz="2400" dirty="0" smtClean="0">
                <a:latin typeface="Times New Roman"/>
                <a:ea typeface="Times New Roman"/>
                <a:cs typeface="Times New Roman"/>
                <a:sym typeface="Times New Roman"/>
              </a:rPr>
              <a:t> </a:t>
            </a:r>
            <a:r>
              <a:rPr lang="ru-RU" sz="2400" dirty="0">
                <a:latin typeface="Times New Roman"/>
                <a:ea typeface="Times New Roman"/>
                <a:cs typeface="Times New Roman"/>
                <a:sym typeface="Times New Roman"/>
              </a:rPr>
              <a:t>(</a:t>
            </a:r>
            <a:r>
              <a:rPr lang="ru-RU" sz="2400" dirty="0" err="1">
                <a:latin typeface="Times New Roman"/>
                <a:ea typeface="Times New Roman"/>
                <a:cs typeface="Times New Roman"/>
                <a:sym typeface="Times New Roman"/>
              </a:rPr>
              <a:t>іштің,әсіресе</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сол</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жақ</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мықын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тұсының</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толғақ</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секілді</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ауыруы</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тенезмдер</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нәжіссіз</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жалған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жиі</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күшену</a:t>
            </a:r>
            <a:r>
              <a:rPr lang="ru-RU" sz="2400" dirty="0">
                <a:latin typeface="Times New Roman"/>
                <a:ea typeface="Times New Roman"/>
                <a:cs typeface="Times New Roman"/>
                <a:sym typeface="Times New Roman"/>
              </a:rPr>
              <a:t>, пальпация </a:t>
            </a:r>
            <a:r>
              <a:rPr lang="ru-RU" sz="2400" dirty="0" err="1">
                <a:latin typeface="Times New Roman"/>
                <a:ea typeface="Times New Roman"/>
                <a:cs typeface="Times New Roman"/>
                <a:sym typeface="Times New Roman"/>
              </a:rPr>
              <a:t>кезінде</a:t>
            </a:r>
            <a:r>
              <a:rPr lang="ru-RU" sz="2400" dirty="0">
                <a:latin typeface="Times New Roman"/>
                <a:ea typeface="Times New Roman"/>
                <a:cs typeface="Times New Roman"/>
                <a:sym typeface="Times New Roman"/>
              </a:rPr>
              <a:t> сигма </a:t>
            </a:r>
            <a:r>
              <a:rPr lang="ru-RU" sz="2400" dirty="0" err="1">
                <a:latin typeface="Times New Roman"/>
                <a:ea typeface="Times New Roman"/>
                <a:cs typeface="Times New Roman"/>
                <a:sym typeface="Times New Roman"/>
              </a:rPr>
              <a:t>ішегінің</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қатты</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жиырылып</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ауыратындығы</a:t>
            </a:r>
            <a:r>
              <a:rPr lang="ru-RU" sz="2400" dirty="0">
                <a:latin typeface="Times New Roman"/>
                <a:ea typeface="Times New Roman"/>
                <a:cs typeface="Times New Roman"/>
                <a:sym typeface="Times New Roman"/>
              </a:rPr>
              <a:t> , </a:t>
            </a:r>
            <a:r>
              <a:rPr lang="ru-RU" sz="2400" dirty="0" err="1">
                <a:latin typeface="Times New Roman"/>
                <a:ea typeface="Times New Roman"/>
                <a:cs typeface="Times New Roman"/>
                <a:sym typeface="Times New Roman"/>
              </a:rPr>
              <a:t>шырша</a:t>
            </a:r>
            <a:r>
              <a:rPr lang="ru-RU" sz="2400" dirty="0">
                <a:latin typeface="Times New Roman"/>
                <a:ea typeface="Times New Roman"/>
                <a:cs typeface="Times New Roman"/>
                <a:sym typeface="Times New Roman"/>
              </a:rPr>
              <a:t> пен </a:t>
            </a:r>
            <a:r>
              <a:rPr lang="ru-RU" sz="2400" dirty="0" err="1">
                <a:latin typeface="Times New Roman"/>
                <a:ea typeface="Times New Roman"/>
                <a:cs typeface="Times New Roman"/>
                <a:sym typeface="Times New Roman"/>
              </a:rPr>
              <a:t>қан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араласқан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сұйық</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және</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жиі</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болатын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үлкен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дәрет</a:t>
            </a:r>
            <a:r>
              <a:rPr lang="ru-RU" sz="2400" dirty="0">
                <a:latin typeface="Times New Roman"/>
                <a:ea typeface="Times New Roman"/>
                <a:cs typeface="Times New Roman"/>
                <a:sym typeface="Times New Roman"/>
              </a:rPr>
              <a:t>.</a:t>
            </a:r>
            <a:endParaRPr lang="ru-RU" sz="2400" dirty="0"/>
          </a:p>
          <a:p>
            <a:pPr marL="365125" lvl="0" indent="-282575" algn="just">
              <a:buSzPts val="2240"/>
            </a:pPr>
            <a:r>
              <a:rPr lang="ru-RU" sz="2400" b="1" dirty="0" smtClean="0">
                <a:latin typeface="Times New Roman"/>
                <a:ea typeface="Times New Roman"/>
                <a:cs typeface="Times New Roman"/>
                <a:sym typeface="Times New Roman"/>
              </a:rPr>
              <a:t>ЖІИ</a:t>
            </a:r>
            <a:r>
              <a:rPr lang="ru-RU" sz="2400" dirty="0" smtClean="0">
                <a:latin typeface="Times New Roman"/>
                <a:ea typeface="Times New Roman"/>
                <a:cs typeface="Times New Roman"/>
                <a:sym typeface="Times New Roman"/>
              </a:rPr>
              <a:t> </a:t>
            </a:r>
            <a:r>
              <a:rPr lang="ru-RU" sz="2400" b="1" dirty="0" err="1">
                <a:latin typeface="Times New Roman"/>
                <a:ea typeface="Times New Roman"/>
                <a:cs typeface="Times New Roman"/>
                <a:sym typeface="Times New Roman"/>
              </a:rPr>
              <a:t>манифестік</a:t>
            </a:r>
            <a:r>
              <a:rPr lang="ru-RU" sz="2400" b="1" dirty="0">
                <a:latin typeface="Times New Roman"/>
                <a:ea typeface="Times New Roman"/>
                <a:cs typeface="Times New Roman"/>
                <a:sym typeface="Times New Roman"/>
              </a:rPr>
              <a:t> </a:t>
            </a:r>
            <a:r>
              <a:rPr lang="ru-RU" sz="2400" b="1" dirty="0" err="1">
                <a:latin typeface="Times New Roman"/>
                <a:ea typeface="Times New Roman"/>
                <a:cs typeface="Times New Roman"/>
                <a:sym typeface="Times New Roman"/>
              </a:rPr>
              <a:t>түрі</a:t>
            </a:r>
            <a:r>
              <a:rPr lang="ru-RU" sz="2400" b="1"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дамыған</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кезде</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жиі</a:t>
            </a:r>
            <a:r>
              <a:rPr lang="ru-RU" sz="2400" dirty="0">
                <a:latin typeface="Times New Roman"/>
                <a:ea typeface="Times New Roman"/>
                <a:cs typeface="Times New Roman"/>
                <a:sym typeface="Times New Roman"/>
              </a:rPr>
              <a:t> гастрит, энтерит, </a:t>
            </a:r>
            <a:r>
              <a:rPr lang="ru-RU" sz="2400" dirty="0" err="1">
                <a:latin typeface="Times New Roman"/>
                <a:ea typeface="Times New Roman"/>
                <a:cs typeface="Times New Roman"/>
                <a:sym typeface="Times New Roman"/>
              </a:rPr>
              <a:t>колиттердің</a:t>
            </a:r>
            <a:r>
              <a:rPr lang="ru-RU" sz="2400" dirty="0">
                <a:latin typeface="Times New Roman"/>
                <a:ea typeface="Times New Roman"/>
                <a:cs typeface="Times New Roman"/>
                <a:sym typeface="Times New Roman"/>
              </a:rPr>
              <a:t> </a:t>
            </a:r>
            <a:r>
              <a:rPr lang="ru-RU" sz="2400" dirty="0" err="1">
                <a:latin typeface="Times New Roman"/>
                <a:ea typeface="Times New Roman"/>
                <a:cs typeface="Times New Roman"/>
                <a:sym typeface="Times New Roman"/>
              </a:rPr>
              <a:t>үйлескен</a:t>
            </a:r>
            <a:r>
              <a:rPr lang="ru-RU" sz="2400" dirty="0">
                <a:latin typeface="Times New Roman"/>
                <a:ea typeface="Times New Roman"/>
                <a:cs typeface="Times New Roman"/>
                <a:sym typeface="Times New Roman"/>
              </a:rPr>
              <a:t> </a:t>
            </a:r>
            <a:r>
              <a:rPr lang="ru-RU" sz="2400" dirty="0" err="1" smtClean="0">
                <a:latin typeface="Times New Roman"/>
                <a:ea typeface="Times New Roman"/>
                <a:cs typeface="Times New Roman"/>
                <a:sym typeface="Times New Roman"/>
              </a:rPr>
              <a:t>түрлері</a:t>
            </a:r>
            <a:endParaRPr lang="ru-RU" sz="2400" dirty="0"/>
          </a:p>
          <a:p>
            <a:pPr marL="82550" marR="0" lvl="0" indent="-142240" algn="l" rtl="0">
              <a:lnSpc>
                <a:spcPct val="100000"/>
              </a:lnSpc>
              <a:spcBef>
                <a:spcPts val="600"/>
              </a:spcBef>
              <a:spcAft>
                <a:spcPts val="0"/>
              </a:spcAft>
              <a:buClr>
                <a:schemeClr val="accent1"/>
              </a:buClr>
              <a:buSzPts val="2240"/>
              <a:buFont typeface="Noto Sans Symbols"/>
              <a:buChar char="⚫"/>
            </a:pPr>
            <a:endParaRPr sz="2400" dirty="0"/>
          </a:p>
        </p:txBody>
      </p:sp>
      <p:sp>
        <p:nvSpPr>
          <p:cNvPr id="2" name="Прямоугольник 1"/>
          <p:cNvSpPr/>
          <p:nvPr/>
        </p:nvSpPr>
        <p:spPr>
          <a:xfrm>
            <a:off x="1524000" y="320897"/>
            <a:ext cx="673686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200" b="1" dirty="0">
                <a:solidFill>
                  <a:schemeClr val="dk1"/>
                </a:solidFill>
                <a:latin typeface="Times New Roman"/>
                <a:ea typeface="Times New Roman"/>
                <a:cs typeface="Times New Roman"/>
                <a:sym typeface="Times New Roman"/>
              </a:rPr>
              <a:t> </a:t>
            </a:r>
            <a:r>
              <a:rPr lang="kk-KZ" sz="1200" b="1" dirty="0" smtClean="0">
                <a:solidFill>
                  <a:schemeClr val="dk1"/>
                </a:solidFill>
                <a:latin typeface="Times New Roman"/>
                <a:ea typeface="Times New Roman"/>
                <a:cs typeface="Times New Roman"/>
                <a:sym typeface="Times New Roman"/>
              </a:rPr>
              <a:t>                      </a:t>
            </a:r>
            <a:r>
              <a:rPr lang="en-US" sz="2800" b="1" dirty="0" err="1" smtClean="0">
                <a:solidFill>
                  <a:srgbClr val="FF0000"/>
                </a:solidFill>
                <a:latin typeface="Times New Roman"/>
                <a:ea typeface="Times New Roman"/>
                <a:cs typeface="Times New Roman"/>
                <a:sym typeface="Times New Roman"/>
              </a:rPr>
              <a:t>Клиникалық</a:t>
            </a:r>
            <a:r>
              <a:rPr lang="en-US" sz="2800" b="1" dirty="0" smtClean="0">
                <a:solidFill>
                  <a:srgbClr val="FF0000"/>
                </a:solidFill>
                <a:latin typeface="Times New Roman"/>
                <a:ea typeface="Times New Roman"/>
                <a:cs typeface="Times New Roman"/>
                <a:sym typeface="Times New Roman"/>
              </a:rPr>
              <a:t> </a:t>
            </a:r>
            <a:r>
              <a:rPr lang="en-US" sz="2800" b="1" dirty="0" err="1" smtClean="0">
                <a:solidFill>
                  <a:srgbClr val="FF0000"/>
                </a:solidFill>
                <a:latin typeface="Times New Roman"/>
                <a:ea typeface="Times New Roman"/>
                <a:cs typeface="Times New Roman"/>
                <a:sym typeface="Times New Roman"/>
              </a:rPr>
              <a:t>белгілері</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0977" y="153749"/>
            <a:ext cx="7468950" cy="6217087"/>
          </a:xfrm>
          <a:prstGeom prst="rect">
            <a:avLst/>
          </a:prstGeom>
        </p:spPr>
        <p:txBody>
          <a:bodyPr wrap="square">
            <a:spAutoFit/>
          </a:bodyPr>
          <a:lstStyle/>
          <a:p>
            <a:endParaRPr lang="kk-KZ" b="1" dirty="0" smtClean="0"/>
          </a:p>
          <a:p>
            <a:r>
              <a:rPr lang="ru-RU" sz="1600" b="1" dirty="0" err="1" smtClean="0">
                <a:latin typeface="Times New Roman" pitchFamily="18" charset="0"/>
                <a:cs typeface="Times New Roman" pitchFamily="18" charset="0"/>
              </a:rPr>
              <a:t>Жалпы</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интоксикация синдромы: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Жалпы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жағдайдың бұзылуы;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қалтырау;</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әлсіздік;</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тәбеттің төмендеуі;</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лоқсу;</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жүрек айну</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тілі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ақ жабындымен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жамылған.</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r>
              <a:rPr lang="ru-RU" sz="1600" b="1" dirty="0" err="1" smtClean="0">
                <a:latin typeface="Times New Roman" pitchFamily="18" charset="0"/>
                <a:cs typeface="Times New Roman" pitchFamily="18" charset="0"/>
              </a:rPr>
              <a:t>Диспепсиялық </a:t>
            </a:r>
            <a:r>
              <a:rPr lang="ru-RU" sz="1600" b="1" dirty="0">
                <a:latin typeface="Times New Roman" pitchFamily="18" charset="0"/>
                <a:cs typeface="Times New Roman" pitchFamily="18" charset="0"/>
              </a:rPr>
              <a:t>синдром:</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жүрек айну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тамақтанумен байланысты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жеңілдік әкелетін лоқсу, сәби шақтағы балалардың тұрақты құсуы;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энтерит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патологиялық дәреттің 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болуы</a:t>
            </a:r>
            <a:r>
              <a:rPr lang="ru-RU" sz="1600" dirty="0">
                <a:latin typeface="Times New Roman" pitchFamily="18" charset="0"/>
                <a:cs typeface="Times New Roman" pitchFamily="18" charset="0"/>
              </a:rPr>
              <a:t> – мол, </a:t>
            </a:r>
            <a:r>
              <a:rPr lang="ru-RU" sz="1600" dirty="0" err="1">
                <a:latin typeface="Times New Roman" pitchFamily="18" charset="0"/>
                <a:cs typeface="Times New Roman" pitchFamily="18" charset="0"/>
              </a:rPr>
              <a:t>иіссіз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қорытылмаған түйіршіктермен, жасыл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қан білеуленіп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тұруы мүмкін;</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ішек</a:t>
            </a:r>
            <a:r>
              <a:rPr lang="ru-RU" sz="1600" dirty="0">
                <a:latin typeface="Times New Roman" pitchFamily="18" charset="0"/>
                <a:cs typeface="Times New Roman" pitchFamily="18" charset="0"/>
              </a:rPr>
              <a:t> пен/</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тоқ ішек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бойына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шұрқырау</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метеоризм;</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анус </a:t>
            </a:r>
            <a:r>
              <a:rPr lang="ru-RU" sz="1600" dirty="0" err="1">
                <a:latin typeface="Times New Roman" pitchFamily="18" charset="0"/>
                <a:cs typeface="Times New Roman" pitchFamily="18" charset="0"/>
              </a:rPr>
              <a:t>айналасындағы, бұттағы, бөкседегі терінің  тітіркенуі</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r>
              <a:rPr lang="ru-RU" sz="1600" b="1" dirty="0" err="1" smtClean="0">
                <a:latin typeface="Times New Roman" pitchFamily="18" charset="0"/>
                <a:cs typeface="Times New Roman" pitchFamily="18" charset="0"/>
              </a:rPr>
              <a:t>Ауырсыну</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синдромы: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Гастрит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іштің жоғарғы бөлігінде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эпигастрияда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басымырақ</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ауырсынулар</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Энтерит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кіндік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айналасында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бүкіл іш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бойында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тұрақта </a:t>
            </a:r>
            <a:r>
              <a:rPr lang="ru-RU" sz="1600" dirty="0" err="1" smtClean="0">
                <a:latin typeface="Times New Roman" pitchFamily="18" charset="0"/>
                <a:cs typeface="Times New Roman" pitchFamily="18" charset="0"/>
              </a:rPr>
              <a:t>ауырсынулар</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Колит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 </a:t>
            </a:r>
            <a:r>
              <a:rPr lang="ru-RU" sz="1600" dirty="0" smtClean="0">
                <a:latin typeface="Times New Roman" pitchFamily="18" charset="0"/>
                <a:cs typeface="Times New Roman" pitchFamily="18" charset="0"/>
              </a:rPr>
              <a:t>сигма </a:t>
            </a:r>
            <a:r>
              <a:rPr lang="ru-RU" sz="1600" dirty="0" err="1" smtClean="0">
                <a:latin typeface="Times New Roman" pitchFamily="18" charset="0"/>
                <a:cs typeface="Times New Roman" pitchFamily="18" charset="0"/>
              </a:rPr>
              <a:t>тәрізді  </a:t>
            </a:r>
            <a:r>
              <a:rPr lang="ru-RU" sz="1600" dirty="0" err="1">
                <a:latin typeface="Times New Roman" pitchFamily="18" charset="0"/>
                <a:cs typeface="Times New Roman" pitchFamily="18" charset="0"/>
              </a:rPr>
              <a:t>ішек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аймағында </a:t>
            </a:r>
            <a:r>
              <a:rPr lang="ru-RU" sz="1600" dirty="0" err="1" smtClean="0">
                <a:latin typeface="Times New Roman" pitchFamily="18" charset="0"/>
                <a:cs typeface="Times New Roman" pitchFamily="18" charset="0"/>
              </a:rPr>
              <a:t>ауырсынулар</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72978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4793" y="626587"/>
            <a:ext cx="7477041" cy="5909310"/>
          </a:xfrm>
          <a:prstGeom prst="rect">
            <a:avLst/>
          </a:prstGeom>
        </p:spPr>
        <p:txBody>
          <a:bodyPr wrap="square">
            <a:spAutoFit/>
          </a:bodyPr>
          <a:lstStyle/>
          <a:p>
            <a:r>
              <a:rPr lang="ru-RU" sz="1800" b="1" dirty="0" err="1">
                <a:latin typeface="Times New Roman" pitchFamily="18" charset="0"/>
                <a:cs typeface="Times New Roman" pitchFamily="18" charset="0"/>
              </a:rPr>
              <a:t>Эксикоз</a:t>
            </a:r>
            <a:r>
              <a:rPr lang="ru-RU" sz="1800" b="1" dirty="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Ағзаның </a:t>
            </a:r>
            <a:r>
              <a:rPr lang="ru-RU" sz="1800" dirty="0" err="1" smtClean="0">
                <a:latin typeface="Times New Roman" pitchFamily="18" charset="0"/>
                <a:cs typeface="Times New Roman" pitchFamily="18" charset="0"/>
              </a:rPr>
              <a:t>сусыздану</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шырышты</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қабаттардың </a:t>
            </a:r>
            <a:r>
              <a:rPr lang="ru-RU" sz="1800" dirty="0" err="1">
                <a:latin typeface="Times New Roman" pitchFamily="18" charset="0"/>
                <a:cs typeface="Times New Roman" pitchFamily="18" charset="0"/>
              </a:rPr>
              <a:t>және терінің құрғауы, шөлдеу 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сусыннан</a:t>
            </a:r>
            <a:r>
              <a:rPr lang="ru-RU" sz="1800" dirty="0">
                <a:latin typeface="Times New Roman" pitchFamily="18" charset="0"/>
                <a:cs typeface="Times New Roman" pitchFamily="18" charset="0"/>
              </a:rPr>
              <a:t> бас </a:t>
            </a:r>
            <a:r>
              <a:rPr lang="ru-RU" sz="1800" dirty="0" err="1">
                <a:latin typeface="Times New Roman" pitchFamily="18" charset="0"/>
                <a:cs typeface="Times New Roman" pitchFamily="18" charset="0"/>
              </a:rPr>
              <a:t>тарту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тері</a:t>
            </a: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серпімділігің төмендеуі</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көздердің шүңіреюі</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Үлкен еңбектің </a:t>
            </a:r>
            <a:r>
              <a:rPr lang="ru-RU" sz="1800" dirty="0" err="1" smtClean="0">
                <a:latin typeface="Times New Roman" pitchFamily="18" charset="0"/>
                <a:cs typeface="Times New Roman" pitchFamily="18" charset="0"/>
              </a:rPr>
              <a:t>төмен түсуі </a:t>
            </a:r>
            <a:r>
              <a:rPr lang="ru-RU" sz="1800" dirty="0" smtClean="0">
                <a:latin typeface="Times New Roman" pitchFamily="18" charset="0"/>
                <a:cs typeface="Times New Roman" pitchFamily="18" charset="0"/>
              </a:rPr>
              <a:t>(</a:t>
            </a:r>
            <a:r>
              <a:rPr lang="ru-RU" sz="1800" dirty="0" err="1" smtClean="0">
                <a:latin typeface="Times New Roman" pitchFamily="18" charset="0"/>
                <a:cs typeface="Times New Roman" pitchFamily="18" charset="0"/>
              </a:rPr>
              <a:t>емізулі</a:t>
            </a:r>
            <a:r>
              <a:rPr lang="ru-RU" sz="1800" dirty="0" smtClean="0">
                <a:latin typeface="Times New Roman" pitchFamily="18" charset="0"/>
                <a:cs typeface="Times New Roman" pitchFamily="18" charset="0"/>
              </a:rPr>
              <a:t> </a:t>
            </a:r>
            <a:r>
              <a:rPr lang="ru-RU" sz="1800" dirty="0" err="1">
                <a:latin typeface="Times New Roman" pitchFamily="18" charset="0"/>
                <a:cs typeface="Times New Roman" pitchFamily="18" charset="0"/>
              </a:rPr>
              <a:t>балаларда</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Сананың бұзылуы</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салмағының азаюы</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Диурездің төмендеуі</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b="1" dirty="0" err="1">
                <a:latin typeface="Times New Roman" pitchFamily="18" charset="0"/>
                <a:cs typeface="Times New Roman" pitchFamily="18" charset="0"/>
              </a:rPr>
              <a:t>Нейротоксикоз</a:t>
            </a:r>
            <a:r>
              <a:rPr lang="ru-RU" sz="1800" b="1" dirty="0">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Дене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қызуын  </a:t>
            </a:r>
            <a:r>
              <a:rPr lang="ru-RU" sz="1800" dirty="0" err="1">
                <a:latin typeface="Times New Roman" pitchFamily="18" charset="0"/>
                <a:cs typeface="Times New Roman" pitchFamily="18" charset="0"/>
              </a:rPr>
              <a:t>түсіретін дәрі-дәрімекке дұрыс 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бермейтін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қалтырау;</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Тамақтанумен байланысты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емес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 жеңілдік әкелмейтін лоқсудың пайда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болуы</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тырыспа</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шеткі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гемодинамиканың бұзылуы;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тахикардия.</a:t>
            </a:r>
            <a:br>
              <a:rPr lang="ru-RU" sz="1800" dirty="0">
                <a:latin typeface="Times New Roman" pitchFamily="18" charset="0"/>
                <a:cs typeface="Times New Roman" pitchFamily="18" charset="0"/>
              </a:rPr>
            </a:br>
            <a:r>
              <a:rPr lang="ru-RU" sz="1800" b="1" dirty="0" err="1">
                <a:latin typeface="Times New Roman" pitchFamily="18" charset="0"/>
                <a:cs typeface="Times New Roman" pitchFamily="18" charset="0"/>
              </a:rPr>
              <a:t>Зат</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алмасудың</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метаболизмдік</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бұзылу</a:t>
            </a:r>
            <a:r>
              <a:rPr lang="ru-RU" sz="1800" b="1" dirty="0">
                <a:latin typeface="Times New Roman" pitchFamily="18" charset="0"/>
                <a:cs typeface="Times New Roman" pitchFamily="18" charset="0"/>
              </a:rPr>
              <a:t> синдромы:</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гипокалемия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белгілері</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бұлшықет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гипотониясы</a:t>
            </a:r>
            <a:r>
              <a:rPr lang="ru-RU" sz="1800" dirty="0">
                <a:latin typeface="Times New Roman" pitchFamily="18" charset="0"/>
                <a:cs typeface="Times New Roman" pitchFamily="18" charset="0"/>
              </a:rPr>
              <a:t>, адинамия;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гипорефлексия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парезі</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алмасу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ацидозының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белгілері</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тері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бетінің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мәрмәрлығы</a:t>
            </a:r>
            <a:r>
              <a:rPr lang="ru-RU" sz="1800" dirty="0">
                <a:latin typeface="Times New Roman" pitchFamily="18" charset="0"/>
                <a:cs typeface="Times New Roman" pitchFamily="18" charset="0"/>
              </a:rPr>
              <a:t> мен цианозы, </a:t>
            </a:r>
            <a:r>
              <a:rPr lang="ru-RU" sz="1800" dirty="0" err="1">
                <a:latin typeface="Times New Roman" pitchFamily="18" charset="0"/>
                <a:cs typeface="Times New Roman" pitchFamily="18" charset="0"/>
              </a:rPr>
              <a:t>шулы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уытты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тыныс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сананың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шатасуы</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334246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7140886"/>
              </p:ext>
            </p:extLst>
          </p:nvPr>
        </p:nvGraphicFramePr>
        <p:xfrm>
          <a:off x="1140977" y="982743"/>
          <a:ext cx="7833933" cy="2825034"/>
        </p:xfrm>
        <a:graphic>
          <a:graphicData uri="http://schemas.openxmlformats.org/drawingml/2006/table">
            <a:tbl>
              <a:tblPr/>
              <a:tblGrid>
                <a:gridCol w="2611311"/>
                <a:gridCol w="2611311"/>
                <a:gridCol w="2611311"/>
              </a:tblGrid>
              <a:tr h="690348">
                <a:tc>
                  <a:txBody>
                    <a:bodyPr/>
                    <a:lstStyle/>
                    <a:p>
                      <a:r>
                        <a:rPr lang="en-US" b="1" dirty="0" smtClean="0">
                          <a:effectLst/>
                          <a:latin typeface="Times New Roman" pitchFamily="18" charset="0"/>
                          <a:cs typeface="Times New Roman" pitchFamily="18" charset="0"/>
                        </a:rPr>
                        <a:t>C</a:t>
                      </a:r>
                      <a:r>
                        <a:rPr lang="kk-KZ" b="1" dirty="0" smtClean="0">
                          <a:effectLst/>
                          <a:latin typeface="Times New Roman" pitchFamily="18" charset="0"/>
                          <a:cs typeface="Times New Roman" pitchFamily="18" charset="0"/>
                        </a:rPr>
                        <a:t>усыздану</a:t>
                      </a:r>
                      <a:r>
                        <a:rPr lang="ru-RU" b="1" dirty="0" smtClean="0">
                          <a:effectLst/>
                          <a:latin typeface="Times New Roman" pitchFamily="18" charset="0"/>
                          <a:cs typeface="Times New Roman" pitchFamily="18" charset="0"/>
                        </a:rPr>
                        <a:t> </a:t>
                      </a:r>
                      <a:r>
                        <a:rPr lang="ru-RU" b="1" dirty="0" err="1">
                          <a:effectLst/>
                          <a:latin typeface="Times New Roman" pitchFamily="18" charset="0"/>
                          <a:cs typeface="Times New Roman" pitchFamily="18" charset="0"/>
                        </a:rPr>
                        <a:t>дәрежесі</a:t>
                      </a:r>
                      <a:endParaRPr lang="ru-RU" dirty="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b="1">
                          <a:effectLst/>
                          <a:latin typeface="Times New Roman" pitchFamily="18" charset="0"/>
                          <a:cs typeface="Times New Roman" pitchFamily="18" charset="0"/>
                        </a:rPr>
                        <a:t>Дене салмағына қатысты сұйықтық тапшылығының үлесі %</a:t>
                      </a:r>
                      <a:endParaRPr lang="ru-RU">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b="1">
                          <a:effectLst/>
                          <a:latin typeface="Times New Roman" pitchFamily="18" charset="0"/>
                          <a:cs typeface="Times New Roman" pitchFamily="18" charset="0"/>
                        </a:rPr>
                        <a:t>Дене салмағының мл/кг –да сұйықтық тапшылығы</a:t>
                      </a:r>
                      <a:endParaRPr lang="ru-RU">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r>
              <a:tr h="696568">
                <a:tc>
                  <a:txBody>
                    <a:bodyPr/>
                    <a:lstStyle/>
                    <a:p>
                      <a:r>
                        <a:rPr lang="ru-RU" dirty="0" err="1" smtClean="0">
                          <a:effectLst/>
                          <a:latin typeface="Times New Roman" pitchFamily="18" charset="0"/>
                          <a:cs typeface="Times New Roman" pitchFamily="18" charset="0"/>
                        </a:rPr>
                        <a:t>Сусызданудың</a:t>
                      </a:r>
                      <a:r>
                        <a:rPr lang="ru-RU" dirty="0" smtClean="0">
                          <a:effectLst/>
                          <a:latin typeface="Times New Roman" pitchFamily="18" charset="0"/>
                          <a:cs typeface="Times New Roman" pitchFamily="18" charset="0"/>
                        </a:rPr>
                        <a:t> </a:t>
                      </a:r>
                      <a:r>
                        <a:rPr lang="ru-RU" dirty="0" err="1">
                          <a:effectLst/>
                          <a:latin typeface="Times New Roman" pitchFamily="18" charset="0"/>
                          <a:cs typeface="Times New Roman" pitchFamily="18" charset="0"/>
                        </a:rPr>
                        <a:t>белгілері</a:t>
                      </a:r>
                      <a:r>
                        <a:rPr lang="ru-RU" dirty="0">
                          <a:effectLst/>
                          <a:latin typeface="Times New Roman" pitchFamily="18" charset="0"/>
                          <a:cs typeface="Times New Roman" pitchFamily="18" charset="0"/>
                        </a:rPr>
                        <a:t> </a:t>
                      </a:r>
                      <a:r>
                        <a:rPr lang="ru-RU" dirty="0" err="1">
                          <a:effectLst/>
                          <a:latin typeface="Times New Roman" pitchFamily="18" charset="0"/>
                          <a:cs typeface="Times New Roman" pitchFamily="18" charset="0"/>
                        </a:rPr>
                        <a:t>жоқ</a:t>
                      </a:r>
                      <a:endParaRPr lang="ru-RU" dirty="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a:effectLst/>
                          <a:latin typeface="Times New Roman" pitchFamily="18" charset="0"/>
                          <a:cs typeface="Times New Roman" pitchFamily="18" charset="0"/>
                        </a:rPr>
                        <a:t>&lt;5%</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dirty="0">
                          <a:effectLst/>
                          <a:latin typeface="Times New Roman" pitchFamily="18" charset="0"/>
                          <a:cs typeface="Times New Roman" pitchFamily="18" charset="0"/>
                        </a:rPr>
                        <a:t>&lt;50 мл/кг</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696568">
                <a:tc>
                  <a:txBody>
                    <a:bodyPr/>
                    <a:lstStyle/>
                    <a:p>
                      <a:r>
                        <a:rPr lang="ru-RU" dirty="0" err="1" smtClean="0">
                          <a:effectLst/>
                          <a:latin typeface="Times New Roman" pitchFamily="18" charset="0"/>
                          <a:cs typeface="Times New Roman" pitchFamily="18" charset="0"/>
                        </a:rPr>
                        <a:t>Сусызданудың</a:t>
                      </a:r>
                      <a:r>
                        <a:rPr lang="ru-RU" dirty="0" smtClean="0">
                          <a:effectLst/>
                          <a:latin typeface="Times New Roman" pitchFamily="18" charset="0"/>
                          <a:cs typeface="Times New Roman" pitchFamily="18" charset="0"/>
                        </a:rPr>
                        <a:t> </a:t>
                      </a:r>
                      <a:r>
                        <a:rPr lang="ru-RU" dirty="0" err="1">
                          <a:effectLst/>
                          <a:latin typeface="Times New Roman" pitchFamily="18" charset="0"/>
                          <a:cs typeface="Times New Roman" pitchFamily="18" charset="0"/>
                        </a:rPr>
                        <a:t>орташа</a:t>
                      </a:r>
                      <a:r>
                        <a:rPr lang="ru-RU" dirty="0">
                          <a:effectLst/>
                          <a:latin typeface="Times New Roman" pitchFamily="18" charset="0"/>
                          <a:cs typeface="Times New Roman" pitchFamily="18" charset="0"/>
                        </a:rPr>
                        <a:t> </a:t>
                      </a:r>
                      <a:r>
                        <a:rPr lang="ru-RU" dirty="0" err="1">
                          <a:effectLst/>
                          <a:latin typeface="Times New Roman" pitchFamily="18" charset="0"/>
                          <a:cs typeface="Times New Roman" pitchFamily="18" charset="0"/>
                        </a:rPr>
                        <a:t>дәрежесі</a:t>
                      </a:r>
                      <a:endParaRPr lang="ru-RU" dirty="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dirty="0">
                          <a:effectLst/>
                          <a:latin typeface="Times New Roman" pitchFamily="18" charset="0"/>
                          <a:cs typeface="Times New Roman" pitchFamily="18" charset="0"/>
                        </a:rPr>
                        <a:t>5-10%</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a:effectLst/>
                          <a:latin typeface="Times New Roman" pitchFamily="18" charset="0"/>
                          <a:cs typeface="Times New Roman" pitchFamily="18" charset="0"/>
                        </a:rPr>
                        <a:t>50-100 мл/кг</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696568">
                <a:tc>
                  <a:txBody>
                    <a:bodyPr/>
                    <a:lstStyle/>
                    <a:p>
                      <a:r>
                        <a:rPr lang="ru-RU" dirty="0" err="1">
                          <a:effectLst/>
                          <a:latin typeface="Times New Roman" pitchFamily="18" charset="0"/>
                          <a:cs typeface="Times New Roman" pitchFamily="18" charset="0"/>
                        </a:rPr>
                        <a:t>Ауыр</a:t>
                      </a:r>
                      <a:r>
                        <a:rPr lang="ru-RU" dirty="0">
                          <a:effectLst/>
                          <a:latin typeface="Times New Roman" pitchFamily="18" charset="0"/>
                          <a:cs typeface="Times New Roman" pitchFamily="18" charset="0"/>
                        </a:rPr>
                        <a:t> </a:t>
                      </a:r>
                      <a:r>
                        <a:rPr lang="ru-RU" dirty="0" err="1">
                          <a:effectLst/>
                          <a:latin typeface="Times New Roman" pitchFamily="18" charset="0"/>
                          <a:cs typeface="Times New Roman" pitchFamily="18" charset="0"/>
                        </a:rPr>
                        <a:t>түрдегі</a:t>
                      </a:r>
                      <a:r>
                        <a:rPr lang="ru-RU" dirty="0">
                          <a:effectLst/>
                          <a:latin typeface="Times New Roman" pitchFamily="18" charset="0"/>
                          <a:cs typeface="Times New Roman" pitchFamily="18" charset="0"/>
                        </a:rPr>
                        <a:t> </a:t>
                      </a:r>
                      <a:r>
                        <a:rPr lang="ru-RU" dirty="0" err="1" smtClean="0">
                          <a:effectLst/>
                          <a:latin typeface="Times New Roman" pitchFamily="18" charset="0"/>
                          <a:cs typeface="Times New Roman" pitchFamily="18" charset="0"/>
                        </a:rPr>
                        <a:t>сусыздану</a:t>
                      </a:r>
                      <a:endParaRPr lang="ru-RU" dirty="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dirty="0">
                          <a:effectLst/>
                          <a:latin typeface="Times New Roman" pitchFamily="18" charset="0"/>
                          <a:cs typeface="Times New Roman" pitchFamily="18" charset="0"/>
                        </a:rPr>
                        <a:t>&gt;10%</a:t>
                      </a:r>
                      <a:br>
                        <a:rPr lang="ru-RU" dirty="0">
                          <a:effectLst/>
                          <a:latin typeface="Times New Roman" pitchFamily="18" charset="0"/>
                          <a:cs typeface="Times New Roman" pitchFamily="18" charset="0"/>
                        </a:rPr>
                      </a:br>
                      <a:r>
                        <a:rPr lang="ru-RU" dirty="0">
                          <a:effectLst/>
                          <a:latin typeface="Times New Roman" pitchFamily="18" charset="0"/>
                          <a:cs typeface="Times New Roman" pitchFamily="18" charset="0"/>
                        </a:rPr>
                        <a:t> </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dirty="0">
                          <a:effectLst/>
                          <a:latin typeface="Times New Roman" pitchFamily="18" charset="0"/>
                          <a:cs typeface="Times New Roman" pitchFamily="18" charset="0"/>
                        </a:rPr>
                        <a:t>&gt;100 мл/кг</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4" name="Прямоугольник 3"/>
          <p:cNvSpPr/>
          <p:nvPr/>
        </p:nvSpPr>
        <p:spPr>
          <a:xfrm>
            <a:off x="2217218" y="3013502"/>
            <a:ext cx="4640782" cy="507831"/>
          </a:xfrm>
          <a:prstGeom prst="rect">
            <a:avLst/>
          </a:prstGeom>
        </p:spPr>
        <p:txBody>
          <a:bodyPr wrap="square">
            <a:spAutoFit/>
          </a:bodyPr>
          <a:lstStyle/>
          <a:p>
            <a:pPr lvl="0" fontAlgn="base">
              <a:spcBef>
                <a:spcPct val="0"/>
              </a:spcBef>
              <a:spcAft>
                <a:spcPct val="0"/>
              </a:spcAft>
              <a:buClrTx/>
            </a:pPr>
            <a:r>
              <a:rPr lang="ru-RU" sz="700" dirty="0">
                <a:solidFill>
                  <a:schemeClr val="tx1"/>
                </a:solidFill>
                <a:latin typeface="Arial" pitchFamily="34" charset="0"/>
                <a:cs typeface="Arial" pitchFamily="34" charset="0"/>
              </a:rPr>
              <a:t/>
            </a:r>
            <a:br>
              <a:rPr lang="ru-RU" sz="700" dirty="0">
                <a:solidFill>
                  <a:schemeClr val="tx1"/>
                </a:solidFill>
                <a:latin typeface="Arial" pitchFamily="34" charset="0"/>
                <a:cs typeface="Arial" pitchFamily="34" charset="0"/>
              </a:rPr>
            </a:br>
            <a:endParaRPr lang="ru-RU" sz="2000" dirty="0">
              <a:solidFill>
                <a:schemeClr val="tx1"/>
              </a:solidFill>
              <a:latin typeface="Arial" pitchFamily="34" charset="0"/>
              <a:cs typeface="Arial" pitchFamily="34" charset="0"/>
            </a:endParaRPr>
          </a:p>
        </p:txBody>
      </p:sp>
      <p:sp>
        <p:nvSpPr>
          <p:cNvPr id="5" name="Прямоугольник 4"/>
          <p:cNvSpPr/>
          <p:nvPr/>
        </p:nvSpPr>
        <p:spPr>
          <a:xfrm>
            <a:off x="1739788" y="525707"/>
            <a:ext cx="5579023" cy="307777"/>
          </a:xfrm>
          <a:prstGeom prst="rect">
            <a:avLst/>
          </a:prstGeom>
        </p:spPr>
        <p:txBody>
          <a:bodyPr wrap="square">
            <a:spAutoFit/>
          </a:bodyPr>
          <a:lstStyle/>
          <a:p>
            <a:r>
              <a:rPr lang="ru-RU" b="1" dirty="0" err="1">
                <a:solidFill>
                  <a:srgbClr val="202124"/>
                </a:solidFill>
                <a:latin typeface="Times New Roman" pitchFamily="18" charset="0"/>
                <a:cs typeface="Times New Roman" pitchFamily="18" charset="0"/>
              </a:rPr>
              <a:t>Балада</a:t>
            </a:r>
            <a:r>
              <a:rPr lang="ru-RU" b="1" dirty="0">
                <a:solidFill>
                  <a:srgbClr val="202124"/>
                </a:solidFill>
                <a:latin typeface="Times New Roman" pitchFamily="18" charset="0"/>
                <a:cs typeface="Times New Roman" pitchFamily="18" charset="0"/>
              </a:rPr>
              <a:t> </a:t>
            </a:r>
            <a:r>
              <a:rPr lang="ru-RU" b="1" dirty="0" err="1">
                <a:solidFill>
                  <a:srgbClr val="202124"/>
                </a:solidFill>
                <a:latin typeface="Times New Roman" pitchFamily="18" charset="0"/>
                <a:cs typeface="Times New Roman" pitchFamily="18" charset="0"/>
              </a:rPr>
              <a:t>сұйықтық</a:t>
            </a:r>
            <a:r>
              <a:rPr lang="ru-RU" b="1" dirty="0">
                <a:solidFill>
                  <a:srgbClr val="202124"/>
                </a:solidFill>
                <a:latin typeface="Times New Roman" pitchFamily="18" charset="0"/>
                <a:cs typeface="Times New Roman" pitchFamily="18" charset="0"/>
              </a:rPr>
              <a:t> </a:t>
            </a:r>
            <a:r>
              <a:rPr lang="ru-RU" b="1" dirty="0" err="1" smtClean="0">
                <a:solidFill>
                  <a:srgbClr val="202124"/>
                </a:solidFill>
                <a:latin typeface="Times New Roman" pitchFamily="18" charset="0"/>
                <a:cs typeface="Times New Roman" pitchFamily="18" charset="0"/>
              </a:rPr>
              <a:t>тапшылығын</a:t>
            </a:r>
            <a:r>
              <a:rPr lang="ru-RU" b="1" dirty="0" smtClean="0">
                <a:solidFill>
                  <a:srgbClr val="202124"/>
                </a:solidFill>
                <a:latin typeface="Times New Roman" pitchFamily="18" charset="0"/>
                <a:cs typeface="Times New Roman" pitchFamily="18" charset="0"/>
              </a:rPr>
              <a:t> </a:t>
            </a:r>
            <a:r>
              <a:rPr lang="ru-RU" b="1" dirty="0">
                <a:solidFill>
                  <a:srgbClr val="202124"/>
                </a:solidFill>
                <a:latin typeface="Times New Roman" pitchFamily="18" charset="0"/>
                <a:cs typeface="Times New Roman" pitchFamily="18" charset="0"/>
              </a:rPr>
              <a:t>ДДҰ </a:t>
            </a:r>
            <a:r>
              <a:rPr lang="ru-RU" b="1" dirty="0" err="1">
                <a:solidFill>
                  <a:srgbClr val="202124"/>
                </a:solidFill>
                <a:latin typeface="Times New Roman" pitchFamily="18" charset="0"/>
                <a:cs typeface="Times New Roman" pitchFamily="18" charset="0"/>
              </a:rPr>
              <a:t>бойынша</a:t>
            </a:r>
            <a:r>
              <a:rPr lang="ru-RU" b="1" dirty="0">
                <a:solidFill>
                  <a:srgbClr val="202124"/>
                </a:solidFill>
                <a:latin typeface="Times New Roman" pitchFamily="18" charset="0"/>
                <a:cs typeface="Times New Roman" pitchFamily="18" charset="0"/>
              </a:rPr>
              <a:t> </a:t>
            </a:r>
            <a:r>
              <a:rPr lang="ru-RU" b="1" dirty="0" err="1">
                <a:solidFill>
                  <a:srgbClr val="202124"/>
                </a:solidFill>
                <a:latin typeface="Times New Roman" pitchFamily="18" charset="0"/>
                <a:cs typeface="Times New Roman" pitchFamily="18" charset="0"/>
              </a:rPr>
              <a:t>бағалау</a:t>
            </a:r>
            <a:r>
              <a:rPr lang="ru-RU" b="1" dirty="0">
                <a:solidFill>
                  <a:srgbClr val="202124"/>
                </a:solidFill>
                <a:latin typeface="-apple-system"/>
                <a:cs typeface="Arial" pitchFamily="34" charset="0"/>
              </a:rPr>
              <a:t>: </a:t>
            </a:r>
            <a:r>
              <a:rPr lang="ru-RU" dirty="0">
                <a:solidFill>
                  <a:srgbClr val="202124"/>
                </a:solidFill>
                <a:latin typeface="-apple-system"/>
                <a:cs typeface="Arial" pitchFamily="34" charset="0"/>
              </a:rPr>
              <a:t> </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03977220"/>
              </p:ext>
            </p:extLst>
          </p:nvPr>
        </p:nvGraphicFramePr>
        <p:xfrm>
          <a:off x="1030499" y="4806668"/>
          <a:ext cx="7499348" cy="1569855"/>
        </p:xfrm>
        <a:graphic>
          <a:graphicData uri="http://schemas.openxmlformats.org/drawingml/2006/table">
            <a:tbl>
              <a:tblPr/>
              <a:tblGrid>
                <a:gridCol w="1874837"/>
                <a:gridCol w="1874837"/>
                <a:gridCol w="1874837"/>
                <a:gridCol w="1874837"/>
              </a:tblGrid>
              <a:tr h="523285">
                <a:tc>
                  <a:txBody>
                    <a:bodyPr/>
                    <a:lstStyle/>
                    <a:p>
                      <a:r>
                        <a:rPr lang="ru-RU" sz="1400" b="1" dirty="0" err="1">
                          <a:effectLst/>
                          <a:latin typeface="Times New Roman" pitchFamily="18" charset="0"/>
                          <a:cs typeface="Times New Roman" pitchFamily="18" charset="0"/>
                        </a:rPr>
                        <a:t>Дереккөз</a:t>
                      </a:r>
                      <a:endParaRPr lang="ru-RU" sz="1400" dirty="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400" b="1">
                          <a:effectLst/>
                          <a:latin typeface="Times New Roman" pitchFamily="18" charset="0"/>
                          <a:cs typeface="Times New Roman" pitchFamily="18" charset="0"/>
                        </a:rPr>
                        <a:t>Жеңіл  %</a:t>
                      </a:r>
                      <a:endParaRPr lang="ru-RU" sz="140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400" b="1">
                          <a:effectLst/>
                          <a:latin typeface="Times New Roman" pitchFamily="18" charset="0"/>
                          <a:cs typeface="Times New Roman" pitchFamily="18" charset="0"/>
                        </a:rPr>
                        <a:t>Орташа дәрежелі %</a:t>
                      </a:r>
                      <a:endParaRPr lang="ru-RU" sz="140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400" b="1" dirty="0" err="1">
                          <a:effectLst/>
                          <a:latin typeface="Times New Roman" pitchFamily="18" charset="0"/>
                          <a:cs typeface="Times New Roman" pitchFamily="18" charset="0"/>
                        </a:rPr>
                        <a:t>Ауыр</a:t>
                      </a:r>
                      <a:r>
                        <a:rPr lang="ru-RU" sz="1400" b="1" dirty="0">
                          <a:effectLst/>
                          <a:latin typeface="Times New Roman" pitchFamily="18" charset="0"/>
                          <a:cs typeface="Times New Roman" pitchFamily="18" charset="0"/>
                        </a:rPr>
                        <a:t> %</a:t>
                      </a:r>
                      <a:endParaRPr lang="ru-RU" sz="1400" dirty="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r>
              <a:tr h="523285">
                <a:tc>
                  <a:txBody>
                    <a:bodyPr/>
                    <a:lstStyle/>
                    <a:p>
                      <a:r>
                        <a:rPr lang="en-US" sz="1400">
                          <a:effectLst/>
                          <a:latin typeface="Times New Roman" pitchFamily="18" charset="0"/>
                          <a:cs typeface="Times New Roman" pitchFamily="18" charset="0"/>
                        </a:rPr>
                        <a:t>Dell (1973)</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5</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5-10</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10 -15</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523285">
                <a:tc>
                  <a:txBody>
                    <a:bodyPr/>
                    <a:lstStyle/>
                    <a:p>
                      <a:r>
                        <a:rPr lang="en-US" sz="1400">
                          <a:effectLst/>
                          <a:latin typeface="Times New Roman" pitchFamily="18" charset="0"/>
                          <a:cs typeface="Times New Roman" pitchFamily="18" charset="0"/>
                        </a:rPr>
                        <a:t>Robson (1987)</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dirty="0">
                          <a:effectLst/>
                          <a:latin typeface="Times New Roman" pitchFamily="18" charset="0"/>
                          <a:cs typeface="Times New Roman" pitchFamily="18" charset="0"/>
                        </a:rPr>
                        <a:t>4-5</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6-9</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dirty="0">
                          <a:effectLst/>
                          <a:latin typeface="Times New Roman" pitchFamily="18" charset="0"/>
                          <a:cs typeface="Times New Roman" pitchFamily="18" charset="0"/>
                        </a:rPr>
                        <a:t>≥ 10</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rot="10800000" flipV="1">
            <a:off x="1327092" y="4029002"/>
            <a:ext cx="6619286"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02124"/>
                </a:solidFill>
                <a:effectLst/>
                <a:latin typeface="Times New Roman" pitchFamily="18" charset="0"/>
                <a:cs typeface="Times New Roman" pitchFamily="18" charset="0"/>
              </a:rPr>
              <a:t>Сусызданудың</a:t>
            </a:r>
            <a:r>
              <a:rPr kumimoji="0" lang="ru-RU" b="1" i="0" u="none" strike="noStrike" cap="none" normalizeH="0" baseline="0" dirty="0" smtClean="0">
                <a:ln>
                  <a:noFill/>
                </a:ln>
                <a:solidFill>
                  <a:srgbClr val="202124"/>
                </a:solidFill>
                <a:effectLst/>
                <a:latin typeface="Times New Roman" pitchFamily="18" charset="0"/>
                <a:cs typeface="Times New Roman" pitchFamily="18" charset="0"/>
              </a:rPr>
              <a:t>  бала </a:t>
            </a:r>
            <a:r>
              <a:rPr kumimoji="0" lang="ru-RU" b="1" i="0" u="none" strike="noStrike" cap="none" normalizeH="0" baseline="0" dirty="0" err="1" smtClean="0">
                <a:ln>
                  <a:noFill/>
                </a:ln>
                <a:solidFill>
                  <a:srgbClr val="202124"/>
                </a:solidFill>
                <a:effectLst/>
                <a:latin typeface="Times New Roman" pitchFamily="18" charset="0"/>
                <a:cs typeface="Times New Roman" pitchFamily="18" charset="0"/>
              </a:rPr>
              <a:t>денесінің</a:t>
            </a:r>
            <a:r>
              <a:rPr kumimoji="0" lang="ru-RU"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02124"/>
                </a:solidFill>
                <a:effectLst/>
                <a:latin typeface="Times New Roman" pitchFamily="18" charset="0"/>
                <a:cs typeface="Times New Roman" pitchFamily="18" charset="0"/>
              </a:rPr>
              <a:t>салмағынан</a:t>
            </a:r>
            <a:r>
              <a:rPr kumimoji="0" lang="ru-RU"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02124"/>
                </a:solidFill>
                <a:effectLst/>
                <a:latin typeface="Times New Roman" pitchFamily="18" charset="0"/>
                <a:cs typeface="Times New Roman" pitchFamily="18" charset="0"/>
              </a:rPr>
              <a:t>ауырғанға</a:t>
            </a:r>
            <a:r>
              <a:rPr kumimoji="0" lang="ru-RU"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02124"/>
                </a:solidFill>
                <a:effectLst/>
                <a:latin typeface="Times New Roman" pitchFamily="18" charset="0"/>
                <a:cs typeface="Times New Roman" pitchFamily="18" charset="0"/>
              </a:rPr>
              <a:t>дейінгі</a:t>
            </a:r>
            <a:r>
              <a:rPr kumimoji="0" lang="ru-RU" b="1"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02124"/>
                </a:solidFill>
                <a:effectLst/>
                <a:latin typeface="Times New Roman" pitchFamily="18" charset="0"/>
                <a:cs typeface="Times New Roman" pitchFamily="18" charset="0"/>
              </a:rPr>
              <a:t>үлесі</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647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18573222"/>
              </p:ext>
            </p:extLst>
          </p:nvPr>
        </p:nvGraphicFramePr>
        <p:xfrm>
          <a:off x="1140977" y="2602230"/>
          <a:ext cx="7793472" cy="2491740"/>
        </p:xfrm>
        <a:graphic>
          <a:graphicData uri="http://schemas.openxmlformats.org/drawingml/2006/table">
            <a:tbl>
              <a:tblPr/>
              <a:tblGrid>
                <a:gridCol w="1948368"/>
                <a:gridCol w="1948368"/>
                <a:gridCol w="1948368"/>
                <a:gridCol w="1948368"/>
              </a:tblGrid>
              <a:tr h="308610">
                <a:tc rowSpan="2">
                  <a:txBody>
                    <a:bodyPr/>
                    <a:lstStyle/>
                    <a:p>
                      <a:r>
                        <a:rPr lang="ru-RU" sz="1400" b="1" dirty="0" err="1">
                          <a:effectLst/>
                          <a:latin typeface="Times New Roman" pitchFamily="18" charset="0"/>
                          <a:cs typeface="Times New Roman" pitchFamily="18" charset="0"/>
                        </a:rPr>
                        <a:t>Белгі</a:t>
                      </a:r>
                      <a:endParaRPr lang="ru-RU" sz="1400" dirty="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gridSpan="3">
                  <a:txBody>
                    <a:bodyPr/>
                    <a:lstStyle/>
                    <a:p>
                      <a:r>
                        <a:rPr lang="ru-RU" sz="1400" b="1">
                          <a:effectLst/>
                          <a:latin typeface="Times New Roman" pitchFamily="18" charset="0"/>
                          <a:cs typeface="Times New Roman" pitchFamily="18" charset="0"/>
                        </a:rPr>
                        <a:t>Баллдар</a:t>
                      </a:r>
                      <a:endParaRPr lang="ru-RU" sz="1400">
                        <a:effectLst/>
                        <a:latin typeface="Times New Roman" pitchFamily="18" charset="0"/>
                        <a:cs typeface="Times New Roman"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08610">
                <a:tc vMerge="1">
                  <a:txBody>
                    <a:bodyPr/>
                    <a:lstStyle/>
                    <a:p>
                      <a:endParaRPr lang="ru-RU"/>
                    </a:p>
                  </a:txBody>
                  <a:tcPr/>
                </a:tc>
                <a:tc>
                  <a:txBody>
                    <a:bodyPr/>
                    <a:lstStyle/>
                    <a:p>
                      <a:r>
                        <a:rPr lang="ru-RU" sz="1400" b="1">
                          <a:effectLst/>
                          <a:latin typeface="Times New Roman" pitchFamily="18" charset="0"/>
                          <a:cs typeface="Times New Roman" pitchFamily="18" charset="0"/>
                        </a:rPr>
                        <a:t>0</a:t>
                      </a:r>
                      <a:endParaRPr lang="ru-RU" sz="140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b="1">
                          <a:effectLst/>
                          <a:latin typeface="Times New Roman" pitchFamily="18" charset="0"/>
                          <a:cs typeface="Times New Roman" pitchFamily="18" charset="0"/>
                        </a:rPr>
                        <a:t>                1</a:t>
                      </a:r>
                      <a:endParaRPr lang="ru-RU" sz="140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b="1">
                          <a:effectLst/>
                          <a:latin typeface="Times New Roman" pitchFamily="18" charset="0"/>
                          <a:cs typeface="Times New Roman" pitchFamily="18" charset="0"/>
                        </a:rPr>
                        <a:t>          2</a:t>
                      </a:r>
                      <a:endParaRPr lang="ru-RU" sz="140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735330">
                <a:tc>
                  <a:txBody>
                    <a:bodyPr/>
                    <a:lstStyle/>
                    <a:p>
                      <a:r>
                        <a:rPr lang="ru-RU" sz="1400" dirty="0" err="1">
                          <a:effectLst/>
                          <a:latin typeface="Times New Roman" pitchFamily="18" charset="0"/>
                          <a:cs typeface="Times New Roman" pitchFamily="18" charset="0"/>
                        </a:rPr>
                        <a:t>Сыртқы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келбеті</a:t>
                      </a:r>
                      <a:endParaRPr lang="ru-RU" sz="1400" dirty="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Қалыпты</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Шөлдеу, алаңдаулық, ашушаңдық</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Әлсіздік, ұйқысыздық</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308610">
                <a:tc>
                  <a:txBody>
                    <a:bodyPr/>
                    <a:lstStyle/>
                    <a:p>
                      <a:r>
                        <a:rPr lang="ru-RU" sz="1400">
                          <a:effectLst/>
                          <a:latin typeface="Times New Roman" pitchFamily="18" charset="0"/>
                          <a:cs typeface="Times New Roman" pitchFamily="18" charset="0"/>
                        </a:rPr>
                        <a:t>Көз алмалары</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Шүңіреймеген</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Аздап шүңірейген</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Шүңірейген</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308610">
                <a:tc>
                  <a:txBody>
                    <a:bodyPr/>
                    <a:lstStyle/>
                    <a:p>
                      <a:r>
                        <a:rPr lang="ru-RU" sz="1400">
                          <a:effectLst/>
                          <a:latin typeface="Times New Roman" pitchFamily="18" charset="0"/>
                          <a:cs typeface="Times New Roman" pitchFamily="18" charset="0"/>
                        </a:rPr>
                        <a:t>Шырышты қабықтар</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Ылғал</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Құрғақтау</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Құрғақ</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521970">
                <a:tc>
                  <a:txBody>
                    <a:bodyPr/>
                    <a:lstStyle/>
                    <a:p>
                      <a:r>
                        <a:rPr lang="ru-RU" sz="1400">
                          <a:effectLst/>
                          <a:latin typeface="Times New Roman" pitchFamily="18" charset="0"/>
                          <a:cs typeface="Times New Roman" pitchFamily="18" charset="0"/>
                        </a:rPr>
                        <a:t>Жастар</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Жас бөліну бірқалыпты</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a:effectLst/>
                          <a:latin typeface="Times New Roman" pitchFamily="18" charset="0"/>
                          <a:cs typeface="Times New Roman" pitchFamily="18" charset="0"/>
                        </a:rPr>
                        <a:t>Жас бөліну төмендеген</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400" dirty="0" err="1">
                          <a:effectLst/>
                          <a:latin typeface="Times New Roman" pitchFamily="18" charset="0"/>
                          <a:cs typeface="Times New Roman" pitchFamily="18" charset="0"/>
                        </a:rPr>
                        <a:t>Көзжастарының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жоқ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болуы</a:t>
                      </a:r>
                      <a:endParaRPr lang="ru-RU" sz="1400" dirty="0">
                        <a:effectLst/>
                        <a:latin typeface="Times New Roman" pitchFamily="18" charset="0"/>
                        <a:cs typeface="Times New Roman"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rot="10800000" flipV="1">
            <a:off x="1128156" y="740155"/>
            <a:ext cx="7319929"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ESPGHAN </a:t>
            </a:r>
            <a:r>
              <a:rPr lang="ru-RU" sz="1600" dirty="0" err="1" smtClean="0">
                <a:solidFill>
                  <a:srgbClr val="202124"/>
                </a:solidFill>
                <a:latin typeface="Times New Roman" pitchFamily="18" charset="0"/>
                <a:cs typeface="Times New Roman" pitchFamily="18" charset="0"/>
              </a:rPr>
              <a:t>су</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сызданудың</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клиникалық</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шкаласын</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Clinical</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Dehydration</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Scale</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 CDS)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қолдануды</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ұсынады</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онда</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0 балл – </a:t>
            </a:r>
            <a:r>
              <a:rPr lang="en-US" sz="1600" dirty="0" smtClean="0">
                <a:solidFill>
                  <a:srgbClr val="202124"/>
                </a:solidFill>
                <a:latin typeface="Times New Roman" pitchFamily="18" charset="0"/>
                <a:cs typeface="Times New Roman" pitchFamily="18" charset="0"/>
              </a:rPr>
              <a:t>c</a:t>
            </a:r>
            <a:r>
              <a:rPr lang="kk-KZ" sz="1600" dirty="0" smtClean="0">
                <a:solidFill>
                  <a:srgbClr val="202124"/>
                </a:solidFill>
                <a:latin typeface="Times New Roman" pitchFamily="18" charset="0"/>
                <a:cs typeface="Times New Roman" pitchFamily="18" charset="0"/>
              </a:rPr>
              <a:t>у</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сыздану</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жоқ</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1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ден</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4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баллға</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дейін</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жеңіл</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lang="ru-RU" sz="1600" dirty="0" err="1" smtClean="0">
                <a:solidFill>
                  <a:srgbClr val="202124"/>
                </a:solidFill>
                <a:latin typeface="Times New Roman" pitchFamily="18" charset="0"/>
                <a:cs typeface="Times New Roman" pitchFamily="18" charset="0"/>
              </a:rPr>
              <a:t>су</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сыздану</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5 – 8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баллға</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дейін</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lang="ru-RU" sz="1600" dirty="0" err="1" smtClean="0">
                <a:solidFill>
                  <a:srgbClr val="202124"/>
                </a:solidFill>
                <a:latin typeface="Times New Roman" pitchFamily="18" charset="0"/>
                <a:cs typeface="Times New Roman" pitchFamily="18" charset="0"/>
              </a:rPr>
              <a:t>су</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сыздану</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ауырлықтың</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ауыр</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дәрежесіне</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сәйкес</a:t>
            </a:r>
            <a:r>
              <a:rPr kumimoji="0" lang="ru-RU" sz="1600" b="0" i="0" u="none" strike="noStrike" cap="none" normalizeH="0" baseline="0" dirty="0" smtClean="0">
                <a:ln>
                  <a:noFill/>
                </a:ln>
                <a:solidFill>
                  <a:srgbClr val="202124"/>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202124"/>
                </a:solidFill>
                <a:effectLst/>
                <a:latin typeface="Times New Roman" pitchFamily="18" charset="0"/>
                <a:cs typeface="Times New Roman" pitchFamily="18" charset="0"/>
              </a:rPr>
              <a:t>келед</a:t>
            </a:r>
            <a:r>
              <a:rPr kumimoji="0" lang="en-US" sz="1600" b="0" i="0" u="none" strike="noStrike" cap="none" normalizeH="0" baseline="0" dirty="0" smtClean="0">
                <a:ln>
                  <a:noFill/>
                </a:ln>
                <a:solidFill>
                  <a:srgbClr val="202124"/>
                </a:solidFill>
                <a:effectLst/>
                <a:latin typeface="Times New Roman" pitchFamily="18" charset="0"/>
                <a:cs typeface="Times New Roman" pitchFamily="18" charset="0"/>
              </a:rPr>
              <a:t>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0761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90122695"/>
              </p:ext>
            </p:extLst>
          </p:nvPr>
        </p:nvGraphicFramePr>
        <p:xfrm>
          <a:off x="91440" y="192367"/>
          <a:ext cx="8888437" cy="5968368"/>
        </p:xfrm>
        <a:graphic>
          <a:graphicData uri="http://schemas.openxmlformats.org/drawingml/2006/table">
            <a:tbl>
              <a:tblPr/>
              <a:tblGrid>
                <a:gridCol w="1956191"/>
                <a:gridCol w="1922584"/>
                <a:gridCol w="2086708"/>
                <a:gridCol w="2922954"/>
              </a:tblGrid>
              <a:tr h="233597">
                <a:tc>
                  <a:txBody>
                    <a:bodyPr/>
                    <a:lstStyle/>
                    <a:p>
                      <a:r>
                        <a:rPr lang="ru-RU" sz="1200" b="1" dirty="0" smtClean="0">
                          <a:latin typeface="Times New Roman" pitchFamily="18" charset="0"/>
                          <a:cs typeface="Times New Roman" pitchFamily="18" charset="0"/>
                        </a:rPr>
                        <a:t> Диагноз</a:t>
                      </a:r>
                      <a:endParaRPr lang="ru-RU" sz="1200" dirty="0">
                        <a:latin typeface="Times New Roman" pitchFamily="18" charset="0"/>
                        <a:cs typeface="Times New Roman" pitchFamily="18" charset="0"/>
                      </a:endParaRPr>
                    </a:p>
                  </a:txBody>
                  <a:tcPr marL="9684" marR="9684" marT="9684" marB="9684"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200" b="1">
                          <a:latin typeface="Times New Roman" pitchFamily="18" charset="0"/>
                          <a:cs typeface="Times New Roman" pitchFamily="18" charset="0"/>
                        </a:rPr>
                        <a:t>Дифференциалды диагностика үшін негіздеме</a:t>
                      </a:r>
                      <a:endParaRPr lang="ru-RU" sz="1200">
                        <a:latin typeface="Times New Roman" pitchFamily="18" charset="0"/>
                        <a:cs typeface="Times New Roman" pitchFamily="18" charset="0"/>
                      </a:endParaRPr>
                    </a:p>
                  </a:txBody>
                  <a:tcPr marL="9684" marR="9684" marT="9684" marB="9684"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200" b="1" dirty="0" err="1">
                          <a:latin typeface="Times New Roman" pitchFamily="18" charset="0"/>
                          <a:cs typeface="Times New Roman" pitchFamily="18" charset="0"/>
                        </a:rPr>
                        <a:t>Зерттеп-қараулар</a:t>
                      </a:r>
                      <a:endParaRPr lang="ru-RU" sz="1200" dirty="0">
                        <a:latin typeface="Times New Roman" pitchFamily="18" charset="0"/>
                        <a:cs typeface="Times New Roman" pitchFamily="18" charset="0"/>
                      </a:endParaRPr>
                    </a:p>
                  </a:txBody>
                  <a:tcPr marL="9684" marR="9684" marT="9684" marB="9684" anchor="ctr">
                    <a:lnL>
                      <a:noFill/>
                    </a:lnL>
                    <a:lnR>
                      <a:noFill/>
                    </a:lnR>
                    <a:lnT>
                      <a:noFill/>
                    </a:lnT>
                    <a:lnB w="9525" cap="flat" cmpd="sng" algn="ctr">
                      <a:solidFill>
                        <a:srgbClr val="808080"/>
                      </a:solidFill>
                      <a:prstDash val="solid"/>
                      <a:round/>
                      <a:headEnd type="none" w="med" len="med"/>
                      <a:tailEnd type="none" w="med" len="med"/>
                    </a:lnB>
                  </a:tcPr>
                </a:tc>
                <a:tc>
                  <a:txBody>
                    <a:bodyPr/>
                    <a:lstStyle/>
                    <a:p>
                      <a:r>
                        <a:rPr lang="ru-RU" sz="1200" b="1">
                          <a:latin typeface="Times New Roman" pitchFamily="18" charset="0"/>
                          <a:cs typeface="Times New Roman" pitchFamily="18" charset="0"/>
                        </a:rPr>
                        <a:t>Диагнозды жоққа шығару өлшемшарттары</a:t>
                      </a:r>
                      <a:endParaRPr lang="ru-RU" sz="1200">
                        <a:latin typeface="Times New Roman" pitchFamily="18" charset="0"/>
                        <a:cs typeface="Times New Roman" pitchFamily="18" charset="0"/>
                      </a:endParaRPr>
                    </a:p>
                  </a:txBody>
                  <a:tcPr marL="9684" marR="9684" marT="9684" marB="9684" anchor="ctr">
                    <a:lnL>
                      <a:noFill/>
                    </a:lnL>
                    <a:lnR>
                      <a:noFill/>
                    </a:lnR>
                    <a:lnT>
                      <a:noFill/>
                    </a:lnT>
                    <a:lnB w="9525" cap="flat" cmpd="sng" algn="ctr">
                      <a:solidFill>
                        <a:srgbClr val="808080"/>
                      </a:solidFill>
                      <a:prstDash val="solid"/>
                      <a:round/>
                      <a:headEnd type="none" w="med" len="med"/>
                      <a:tailEnd type="none" w="med" len="med"/>
                    </a:lnB>
                  </a:tcPr>
                </a:tc>
              </a:tr>
              <a:tr h="496277">
                <a:tc>
                  <a:txBody>
                    <a:bodyPr/>
                    <a:lstStyle/>
                    <a:p>
                      <a:r>
                        <a:rPr lang="ru-RU" sz="1200" dirty="0">
                          <a:latin typeface="Times New Roman" pitchFamily="18" charset="0"/>
                          <a:cs typeface="Times New Roman" pitchFamily="18" charset="0"/>
                        </a:rPr>
                        <a:t>Сальмонеллез</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Безгек, құсу, сұйық нәжіс.</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Құсу массаларынан және нәжістен бактериологиялық сынама</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Жағымсыз иісті, жиі жасылшөп және батпақтық балдыр түсті сулы нәжіс. Созылмалы безгек, гепатоспленомегалия.</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443740">
                <a:tc>
                  <a:txBody>
                    <a:bodyPr/>
                    <a:lstStyle/>
                    <a:p>
                      <a:r>
                        <a:rPr lang="ru-RU" sz="1200" dirty="0" err="1">
                          <a:latin typeface="Times New Roman" pitchFamily="18" charset="0"/>
                          <a:cs typeface="Times New Roman" pitchFamily="18" charset="0"/>
                        </a:rPr>
                        <a:t>Энтеротоксинді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эшерихиоз</a:t>
                      </a:r>
                      <a:endParaRPr lang="ru-RU" sz="1200" dirty="0">
                        <a:latin typeface="Times New Roman" pitchFamily="18" charset="0"/>
                        <a:cs typeface="Times New Roman" pitchFamily="18" charset="0"/>
                      </a:endParaRP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dirty="0" err="1">
                          <a:latin typeface="Times New Roman" pitchFamily="18" charset="0"/>
                          <a:cs typeface="Times New Roman" pitchFamily="18" charset="0"/>
                        </a:rPr>
                        <a:t>Безгек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құсу, сұйық нәжіс.</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Құсу массаларынан және нәжістен бактериологиялық сынама</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Қанның жалпы анализінде шекті лейкоцитоз нейтрофилезбен. Энтеротоксинді эшерихиоздың бактериологиялық бөліну.</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969099">
                <a:tc>
                  <a:txBody>
                    <a:bodyPr/>
                    <a:lstStyle/>
                    <a:p>
                      <a:r>
                        <a:rPr lang="ru-RU" sz="1200">
                          <a:latin typeface="Times New Roman" pitchFamily="18" charset="0"/>
                          <a:cs typeface="Times New Roman" pitchFamily="18" charset="0"/>
                        </a:rPr>
                        <a:t>Холера</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dirty="0" err="1">
                          <a:latin typeface="Times New Roman" pitchFamily="18" charset="0"/>
                          <a:cs typeface="Times New Roman" pitchFamily="18" charset="0"/>
                        </a:rPr>
                        <a:t>Сулы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нәжіс.</a:t>
                      </a:r>
                      <a:endParaRPr lang="ru-RU" sz="1200" dirty="0">
                        <a:latin typeface="Times New Roman" pitchFamily="18" charset="0"/>
                        <a:cs typeface="Times New Roman" pitchFamily="18" charset="0"/>
                      </a:endParaRP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dirty="0" err="1">
                          <a:latin typeface="Times New Roman" pitchFamily="18" charset="0"/>
                          <a:cs typeface="Times New Roman" pitchFamily="18" charset="0"/>
                        </a:rPr>
                        <a:t>Құсу массаларынан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 нәжістен бактериологиялық сынама</a:t>
                      </a:r>
                      <a:endParaRPr lang="ru-RU" sz="1200" dirty="0">
                        <a:latin typeface="Times New Roman" pitchFamily="18" charset="0"/>
                        <a:cs typeface="Times New Roman" pitchFamily="18" charset="0"/>
                      </a:endParaRP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Қарынның ауруы тән емес. Нәжіс сулы, иіссіз күріш қайнатпасы түстес, кейде шикі балық иісіндей. Құсу диареядан кейін пайда болады. Эксикоздың жылдам дамуы. Интоксикация мардымсыз немесе болмайды, қалыпты дене массасы.</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916563">
                <a:tc>
                  <a:txBody>
                    <a:bodyPr/>
                    <a:lstStyle/>
                    <a:p>
                      <a:r>
                        <a:rPr lang="ru-RU" sz="1200" dirty="0" err="1">
                          <a:latin typeface="Times New Roman" pitchFamily="18" charset="0"/>
                          <a:cs typeface="Times New Roman" pitchFamily="18" charset="0"/>
                        </a:rPr>
                        <a:t>Ішек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иерсиниозы</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 </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Безгек, құсу, сұйық нәжіс.</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dirty="0" err="1">
                          <a:latin typeface="Times New Roman" pitchFamily="18" charset="0"/>
                          <a:cs typeface="Times New Roman" pitchFamily="18" charset="0"/>
                        </a:rPr>
                        <a:t>Құсу массаларынан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 нәжістен бактериологиялық сынама</a:t>
                      </a:r>
                      <a:endParaRPr lang="ru-RU" sz="1200" dirty="0">
                        <a:latin typeface="Times New Roman" pitchFamily="18" charset="0"/>
                        <a:cs typeface="Times New Roman" pitchFamily="18" charset="0"/>
                      </a:endParaRP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dirty="0" err="1">
                          <a:latin typeface="Times New Roman" pitchFamily="18" charset="0"/>
                          <a:cs typeface="Times New Roman" pitchFamily="18" charset="0"/>
                        </a:rPr>
                        <a:t>Созылмалы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безгек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Кіндіктің айналысының немесе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оң мықын айданының қарқынды ауыруы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Көлемді, сасық, жиі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шырыш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 қан қоспасымен нәжіс.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Қанның жалпы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анализінде</a:t>
                      </a:r>
                      <a:r>
                        <a:rPr lang="ru-RU" sz="1200" dirty="0">
                          <a:latin typeface="Times New Roman" pitchFamily="18" charset="0"/>
                          <a:cs typeface="Times New Roman" pitchFamily="18" charset="0"/>
                        </a:rPr>
                        <a:t> лейкоцитоз </a:t>
                      </a:r>
                      <a:r>
                        <a:rPr lang="ru-RU" sz="1200" dirty="0" err="1">
                          <a:latin typeface="Times New Roman" pitchFamily="18" charset="0"/>
                          <a:cs typeface="Times New Roman" pitchFamily="18" charset="0"/>
                        </a:rPr>
                        <a:t>нейтрофилезбен</a:t>
                      </a:r>
                      <a:r>
                        <a:rPr lang="ru-RU" sz="1200" dirty="0">
                          <a:latin typeface="Times New Roman" pitchFamily="18" charset="0"/>
                          <a:cs typeface="Times New Roman" pitchFamily="18" charset="0"/>
                        </a:rPr>
                        <a:t>.</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1862209">
                <a:tc>
                  <a:txBody>
                    <a:bodyPr/>
                    <a:lstStyle/>
                    <a:p>
                      <a:r>
                        <a:rPr lang="ru-RU" sz="1200">
                          <a:latin typeface="Times New Roman" pitchFamily="18" charset="0"/>
                          <a:cs typeface="Times New Roman" pitchFamily="18" charset="0"/>
                        </a:rPr>
                        <a:t>Шартты-патогендік флорадан туындаған ішек инфекциялары  (ШПФ)</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Безгек, құсу, сұйық нәжіс.</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a:latin typeface="Times New Roman" pitchFamily="18" charset="0"/>
                          <a:cs typeface="Times New Roman" pitchFamily="18" charset="0"/>
                        </a:rPr>
                        <a:t>Құсу массаларынан және нәжістен бактериологиялық сынама</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r>
                        <a:rPr lang="ru-RU" sz="1200" dirty="0" err="1">
                          <a:latin typeface="Times New Roman" pitchFamily="18" charset="0"/>
                          <a:cs typeface="Times New Roman" pitchFamily="18" charset="0"/>
                        </a:rPr>
                        <a:t>Бір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жастан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жоғары балаларда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ішек-қарын жолының зақымдануының негізгі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нұсқалары </a:t>
                      </a:r>
                      <a:r>
                        <a:rPr lang="ru-RU" sz="1200" dirty="0">
                          <a:latin typeface="Times New Roman" pitchFamily="18" charset="0"/>
                          <a:cs typeface="Times New Roman" pitchFamily="18" charset="0"/>
                        </a:rPr>
                        <a:t>гастроэнтерит </a:t>
                      </a:r>
                      <a:r>
                        <a:rPr lang="ru-RU" sz="1200" dirty="0" err="1">
                          <a:latin typeface="Times New Roman" pitchFamily="18" charset="0"/>
                          <a:cs typeface="Times New Roman" pitchFamily="18" charset="0"/>
                        </a:rPr>
                        <a:t>және </a:t>
                      </a:r>
                      <a:r>
                        <a:rPr lang="ru-RU" sz="1200" dirty="0">
                          <a:latin typeface="Times New Roman" pitchFamily="18" charset="0"/>
                          <a:cs typeface="Times New Roman" pitchFamily="18" charset="0"/>
                        </a:rPr>
                        <a:t>энтерит, </a:t>
                      </a:r>
                      <a:r>
                        <a:rPr lang="ru-RU" sz="1200" dirty="0" err="1">
                          <a:latin typeface="Times New Roman" pitchFamily="18" charset="0"/>
                          <a:cs typeface="Times New Roman" pitchFamily="18" charset="0"/>
                        </a:rPr>
                        <a:t>кейде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гастроэнтероколит</a:t>
                      </a:r>
                      <a:r>
                        <a:rPr lang="ru-RU" sz="1200" dirty="0">
                          <a:latin typeface="Times New Roman" pitchFamily="18" charset="0"/>
                          <a:cs typeface="Times New Roman" pitchFamily="18" charset="0"/>
                        </a:rPr>
                        <a:t>, энтероколит </a:t>
                      </a:r>
                      <a:r>
                        <a:rPr lang="ru-RU" sz="1200" dirty="0" err="1">
                          <a:latin typeface="Times New Roman" pitchFamily="18" charset="0"/>
                          <a:cs typeface="Times New Roman" pitchFamily="18" charset="0"/>
                        </a:rPr>
                        <a:t>болып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табылады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Бірінші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өмір жылдарындағы балаларда</a:t>
                      </a:r>
                      <a:r>
                        <a:rPr lang="ru-RU" sz="1200" dirty="0">
                          <a:latin typeface="Times New Roman" pitchFamily="18" charset="0"/>
                          <a:cs typeface="Times New Roman" pitchFamily="18" charset="0"/>
                        </a:rPr>
                        <a:t> клиника </a:t>
                      </a:r>
                      <a:r>
                        <a:rPr lang="ru-RU" sz="1200" dirty="0" err="1">
                          <a:latin typeface="Times New Roman" pitchFamily="18" charset="0"/>
                          <a:cs typeface="Times New Roman" pitchFamily="18" charset="0"/>
                        </a:rPr>
                        <a:t>инфекциялану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этиологиясы</a:t>
                      </a:r>
                      <a:r>
                        <a:rPr lang="ru-RU" sz="1200" dirty="0">
                          <a:latin typeface="Times New Roman" pitchFamily="18" charset="0"/>
                          <a:cs typeface="Times New Roman" pitchFamily="18" charset="0"/>
                        </a:rPr>
                        <a:t> мен </a:t>
                      </a:r>
                      <a:r>
                        <a:rPr lang="ru-RU" sz="1200" dirty="0" err="1">
                          <a:latin typeface="Times New Roman" pitchFamily="18" charset="0"/>
                          <a:cs typeface="Times New Roman" pitchFamily="18" charset="0"/>
                        </a:rPr>
                        <a:t>мерзіміне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байланысты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болады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Алғашқы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өмір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жылдарындағы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науқастарда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ішек</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формасы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жиі</a:t>
                      </a:r>
                      <a:r>
                        <a:rPr lang="ru-RU" sz="1200" dirty="0">
                          <a:latin typeface="Times New Roman" pitchFamily="18" charset="0"/>
                          <a:cs typeface="Times New Roman" pitchFamily="18" charset="0"/>
                        </a:rPr>
                        <a:t> І-ІІ </a:t>
                      </a:r>
                      <a:r>
                        <a:rPr lang="ru-RU" sz="1200" dirty="0" err="1">
                          <a:latin typeface="Times New Roman" pitchFamily="18" charset="0"/>
                          <a:cs typeface="Times New Roman" pitchFamily="18" charset="0"/>
                        </a:rPr>
                        <a:t>дәрежелі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токсикоздың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және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эксикоздың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дамуымен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қатар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жүреді</a:t>
                      </a:r>
                      <a:r>
                        <a:rPr lang="ru-RU" sz="1200" dirty="0">
                          <a:latin typeface="Times New Roman" pitchFamily="18" charset="0"/>
                          <a:cs typeface="Times New Roman" pitchFamily="18" charset="0"/>
                        </a:rPr>
                        <a:t>. </a:t>
                      </a:r>
                    </a:p>
                  </a:txBody>
                  <a:tcPr marL="9684" marR="9684" marT="9684" marB="9684"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202124"/>
                </a:solidFill>
                <a:effectLst/>
                <a:latin typeface="-apple-system"/>
                <a:cs typeface="Arial" pitchFamily="34" charset="0"/>
              </a:rPr>
              <a:t>Дифференциалды диагноз және қосымша зерттеулердің негіздемесі [1-5]:</a:t>
            </a:r>
            <a:r>
              <a:rPr kumimoji="0" lang="ru-RU" sz="600" b="0" i="0" u="none" strike="noStrike" cap="none" normalizeH="0" baseline="0" smtClean="0">
                <a:ln>
                  <a:noFill/>
                </a:ln>
                <a:solidFill>
                  <a:schemeClr val="tx1"/>
                </a:solidFill>
                <a:effectLst/>
                <a:latin typeface="Arial" pitchFamily="34" charset="0"/>
                <a:cs typeface="Arial" pitchFamily="34" charset="0"/>
              </a:rPr>
              <a:t/>
            </a:r>
            <a:br>
              <a:rPr kumimoji="0" lang="ru-RU" sz="6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1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3349</TotalTime>
  <Words>870</Words>
  <Application>Microsoft Office PowerPoint</Application>
  <PresentationFormat>Экран (4:3)</PresentationFormat>
  <Paragraphs>240</Paragraphs>
  <Slides>25</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7</vt:i4>
      </vt:variant>
      <vt:variant>
        <vt:lpstr>Заголовки слайдов</vt:lpstr>
      </vt:variant>
      <vt:variant>
        <vt:i4>25</vt:i4>
      </vt:variant>
    </vt:vector>
  </HeadingPairs>
  <TitlesOfParts>
    <vt:vector size="39" baseType="lpstr">
      <vt:lpstr>Arial</vt:lpstr>
      <vt:lpstr>-apple-system</vt:lpstr>
      <vt:lpstr>Corbel</vt:lpstr>
      <vt:lpstr>Times New Roman</vt:lpstr>
      <vt:lpstr>Noto Sans Symbols</vt:lpstr>
      <vt:lpstr>Gill Sans</vt:lpstr>
      <vt:lpstr>Verdana</vt:lpstr>
      <vt:lpstr>1_Солнцестояние</vt:lpstr>
      <vt:lpstr>Солнцестояние</vt:lpstr>
      <vt:lpstr>4_Солнцестояние</vt:lpstr>
      <vt:lpstr>2_Солнцестояние</vt:lpstr>
      <vt:lpstr>3_Солнцестояние</vt:lpstr>
      <vt:lpstr>5_Солнцестояние</vt:lpstr>
      <vt:lpstr>6_Солнцестояние</vt:lpstr>
      <vt:lpstr>Презентация PowerPoint</vt:lpstr>
      <vt:lpstr>                  Кіріспе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Бірінші тәулікте парентералды регидратацияны өткізу бағдарламасы қажетті сұйықтық мөлшерін есептеуге және регидратациялық ерітінділердің сапасын анықтауға негізделеді.   Қажет көлем келесі жолмен есептелінеді:  Жалпы көлем (мл)= ФҚ + ПЖ + Т,                        ФҚ – суға деген тәуліктік  физиологиялық қажеттілік;                             ПЖ – патологиялық жоғалтулар (лоқсумен, сұйық дәретпен, перспирациямен);                              Т – инфузиялық терапияға дейінгі балада бар сұйықтық тапшылығы. Бар сұйықтық тапшылығының орнын толтыру үшін қажет сұйықтық мөлшері дегидратацияның айқындылығына және дене салмағының тапшылығынан шыға келе шамаланып анықталады.  І дәрежелі эксикоз кезінде тапшылықтың орнын толтыру үшін тәулігіне  30-50 мл/кг қажет ІІ дәрежелі эксикоз кезінде – тәулігіне 60-90 мл/кг,  ІІІ дәрежелі эксикоз кезінде тәулігіне – 100-150 мл/кг. Бар тапшылықтың көлемі ақырындап түзетіледі, тек І дәрежелі дегидратация кезінде тапшылықтың орнын бір тәуліктің ішінде толтыруға мүмкін болады.Патологиялық жоғалтулардың нақтырақ есебі үшін  барлық сыртқы жоғалтулардың (лоқсу, сұйық дәрет) өлшеу мен салмағы өлшену  арқылы мұқият есепке алынуы қажет. Ағымдағы патологиялық жоғалулардың орнын толтыру жаппай айқындалған жоғалтулар кезінде әр 4-8 сағат сайын, бірқалыпты жоғалтулар кезінде әр 12 сағат сайын жүзеге асырылады.</vt:lpstr>
      <vt:lpstr>Инфузиялық терапияның бастапқы ерітіндісін таңдау гемодинамикалық бұзылушылықтардың дәрежесімен және дегидратация дәрежесімен анықталады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Қорытынды.</vt:lpstr>
      <vt:lpstr>Назарларыңызға рахмет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Тақырып:  Жедел ішек инфекциясының алдын алуы.</dc:title>
  <dc:creator>дко пост</dc:creator>
  <cp:lastModifiedBy>OSSMP-104</cp:lastModifiedBy>
  <cp:revision>62</cp:revision>
  <dcterms:modified xsi:type="dcterms:W3CDTF">2024-06-13T05:47:58Z</dcterms:modified>
</cp:coreProperties>
</file>