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1" r:id="rId3"/>
    <p:sldId id="257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6" r:id="rId19"/>
    <p:sldId id="275" r:id="rId20"/>
    <p:sldId id="277" r:id="rId21"/>
    <p:sldId id="279" r:id="rId22"/>
    <p:sldId id="280" r:id="rId23"/>
    <p:sldId id="278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F6842EE-BD40-4B54-9147-DB7AAE4CA658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275BAB2-B2FF-458F-BB72-BDB361A97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42EE-BD40-4B54-9147-DB7AAE4CA658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BAB2-B2FF-458F-BB72-BDB361A97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42EE-BD40-4B54-9147-DB7AAE4CA658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BAB2-B2FF-458F-BB72-BDB361A97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F6842EE-BD40-4B54-9147-DB7AAE4CA658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BAB2-B2FF-458F-BB72-BDB361A97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F6842EE-BD40-4B54-9147-DB7AAE4CA658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275BAB2-B2FF-458F-BB72-BDB361A9788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F6842EE-BD40-4B54-9147-DB7AAE4CA658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275BAB2-B2FF-458F-BB72-BDB361A97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F6842EE-BD40-4B54-9147-DB7AAE4CA658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275BAB2-B2FF-458F-BB72-BDB361A9788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42EE-BD40-4B54-9147-DB7AAE4CA658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5BAB2-B2FF-458F-BB72-BDB361A97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F6842EE-BD40-4B54-9147-DB7AAE4CA658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275BAB2-B2FF-458F-BB72-BDB361A978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F6842EE-BD40-4B54-9147-DB7AAE4CA658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275BAB2-B2FF-458F-BB72-BDB361A9788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F6842EE-BD40-4B54-9147-DB7AAE4CA658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275BAB2-B2FF-458F-BB72-BDB361A9788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F6842EE-BD40-4B54-9147-DB7AAE4CA658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275BAB2-B2FF-458F-BB72-BDB361A9788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476672"/>
            <a:ext cx="8062912" cy="233412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F0"/>
                </a:solidFill>
              </a:rPr>
              <a:t/>
            </a:r>
            <a:br>
              <a:rPr lang="ru-RU" b="1" dirty="0" smtClean="0">
                <a:solidFill>
                  <a:srgbClr val="00B0F0"/>
                </a:solidFill>
              </a:rPr>
            </a:br>
            <a:r>
              <a:rPr lang="ru-RU" b="1" dirty="0">
                <a:solidFill>
                  <a:srgbClr val="00B0F0"/>
                </a:solidFill>
              </a:rPr>
              <a:t/>
            </a:r>
            <a:br>
              <a:rPr lang="ru-RU" b="1" dirty="0">
                <a:solidFill>
                  <a:srgbClr val="00B0F0"/>
                </a:solidFill>
              </a:rPr>
            </a:br>
            <a:r>
              <a:rPr lang="ru-RU" b="1" dirty="0" smtClean="0">
                <a:solidFill>
                  <a:srgbClr val="00B0F0"/>
                </a:solidFill>
              </a:rPr>
              <a:t/>
            </a:r>
            <a:br>
              <a:rPr lang="ru-RU" b="1" dirty="0" smtClean="0">
                <a:solidFill>
                  <a:srgbClr val="00B0F0"/>
                </a:solidFill>
              </a:rPr>
            </a:br>
            <a:r>
              <a:rPr lang="ru-RU" b="1" dirty="0">
                <a:solidFill>
                  <a:srgbClr val="00B0F0"/>
                </a:solidFill>
              </a:rPr>
              <a:t/>
            </a:r>
            <a:br>
              <a:rPr lang="ru-RU" b="1" dirty="0">
                <a:solidFill>
                  <a:srgbClr val="00B0F0"/>
                </a:solidFill>
              </a:rPr>
            </a:br>
            <a:r>
              <a:rPr lang="kk-KZ" dirty="0"/>
              <a:t>Жүкті әйелдердегі артериялық гипертензия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3300" dirty="0"/>
              <a:t/>
            </a:r>
            <a:br>
              <a:rPr lang="ru-RU" sz="3300" dirty="0"/>
            </a:br>
            <a:endParaRPr lang="ru-RU" sz="3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062912" cy="4025602"/>
          </a:xfrm>
        </p:spPr>
        <p:txBody>
          <a:bodyPr>
            <a:normAutofit fontScale="92500" lnSpcReduction="20000"/>
          </a:bodyPr>
          <a:lstStyle/>
          <a:p>
            <a:r>
              <a:rPr lang="ru-RU" sz="2200" b="1" dirty="0" smtClean="0"/>
              <a:t>РЦРЗ </a:t>
            </a:r>
            <a:r>
              <a:rPr lang="kk-KZ" sz="2200" b="1" dirty="0"/>
              <a:t>(Қазақстан Республикасы Денсаулық сақтау министрлігінің Денсаулық сақтауды дамытудың республикалық орталығы) Нұсқа: Клиникалық хаттамалар ҚР ДСМ - 2017 ж</a:t>
            </a:r>
            <a:endParaRPr lang="ru-RU" sz="2200" b="1" dirty="0" smtClean="0">
              <a:solidFill>
                <a:schemeClr val="accent2"/>
              </a:solidFill>
            </a:endParaRPr>
          </a:p>
          <a:p>
            <a:endParaRPr lang="ru-RU" sz="1700" b="1" dirty="0">
              <a:solidFill>
                <a:schemeClr val="accent2"/>
              </a:solidFill>
            </a:endParaRPr>
          </a:p>
          <a:p>
            <a:r>
              <a:rPr lang="kk-KZ" sz="1800" b="1" dirty="0"/>
              <a:t>Қазақстан Республикасы Денсаулық сақтау министрлігінің Медициналық қызмет көрсету сапасы жөніндегі бірлескен комиссиясы бекіткен</a:t>
            </a: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>
                <a:solidFill>
                  <a:schemeClr val="tx1"/>
                </a:solidFill>
              </a:rPr>
              <a:t>«27» </a:t>
            </a:r>
            <a:r>
              <a:rPr lang="ru-RU" sz="1800" b="1" dirty="0" err="1">
                <a:solidFill>
                  <a:schemeClr val="tx1"/>
                </a:solidFill>
              </a:rPr>
              <a:t>желтоқсан</a:t>
            </a:r>
            <a:r>
              <a:rPr lang="ru-RU" sz="1800" b="1" dirty="0">
                <a:solidFill>
                  <a:schemeClr val="tx1"/>
                </a:solidFill>
              </a:rPr>
              <a:t> 2017 ж</a:t>
            </a:r>
            <a:r>
              <a:rPr lang="ru-RU" sz="1800" b="1" dirty="0"/>
              <a:t>  ХАТТАМА </a:t>
            </a:r>
            <a:r>
              <a:rPr lang="ru-RU" sz="1800" b="1" dirty="0">
                <a:solidFill>
                  <a:schemeClr val="tx1"/>
                </a:solidFill>
              </a:rPr>
              <a:t>№ 36</a:t>
            </a:r>
          </a:p>
          <a:p>
            <a:endParaRPr lang="kk-KZ" sz="1700" b="1" dirty="0" smtClean="0">
              <a:solidFill>
                <a:schemeClr val="accent2"/>
              </a:solidFill>
            </a:endParaRPr>
          </a:p>
          <a:p>
            <a:endParaRPr lang="kk-KZ" sz="1700" b="1" dirty="0">
              <a:solidFill>
                <a:schemeClr val="accent2"/>
              </a:solidFill>
            </a:endParaRPr>
          </a:p>
          <a:p>
            <a:endParaRPr lang="kk-KZ" sz="1700" b="1" dirty="0" smtClean="0">
              <a:solidFill>
                <a:schemeClr val="accent2"/>
              </a:solidFill>
            </a:endParaRPr>
          </a:p>
          <a:p>
            <a:endParaRPr lang="kk-KZ" sz="1700" b="1" dirty="0">
              <a:solidFill>
                <a:schemeClr val="accent2"/>
              </a:solidFill>
            </a:endParaRPr>
          </a:p>
          <a:p>
            <a:endParaRPr lang="kk-KZ" sz="1700" b="1" dirty="0" smtClean="0">
              <a:solidFill>
                <a:schemeClr val="accent2"/>
              </a:solidFill>
            </a:endParaRPr>
          </a:p>
          <a:p>
            <a:endParaRPr lang="ru-RU" sz="1700" b="1" dirty="0" smtClean="0">
              <a:solidFill>
                <a:schemeClr val="accent2"/>
              </a:solidFill>
            </a:endParaRPr>
          </a:p>
          <a:p>
            <a:endParaRPr lang="ru-RU" sz="1700" b="1" dirty="0">
              <a:solidFill>
                <a:schemeClr val="accent2"/>
              </a:solidFill>
            </a:endParaRPr>
          </a:p>
          <a:p>
            <a:r>
              <a:rPr lang="kk-KZ" sz="1600" b="1" dirty="0">
                <a:solidFill>
                  <a:srgbClr val="FF0000"/>
                </a:solidFill>
              </a:rPr>
              <a:t>Протокол пайдаланушылары</a:t>
            </a:r>
            <a:r>
              <a:rPr lang="kk-KZ" sz="1600" dirty="0"/>
              <a:t>: </a:t>
            </a:r>
            <a:r>
              <a:rPr lang="ru-RU" sz="1700" dirty="0"/>
              <a:t> </a:t>
            </a:r>
            <a:r>
              <a:rPr lang="kk-KZ" sz="1600" b="1" dirty="0"/>
              <a:t>акушер-гинекологтар, терапевтер, кардиологтар, анестезиолог-реаниматологтар, жалпы тәжірибелік дәрігерлер.</a:t>
            </a:r>
            <a:endParaRPr lang="ru-RU" sz="1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41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Анамнез және шағымдар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100" b="1" dirty="0" err="1" smtClean="0">
                <a:solidFill>
                  <a:schemeClr val="accent1"/>
                </a:solidFill>
              </a:rPr>
              <a:t>Созылмалы</a:t>
            </a:r>
            <a:r>
              <a:rPr lang="ru-RU" sz="4100" b="1" dirty="0" smtClean="0">
                <a:solidFill>
                  <a:schemeClr val="accent1"/>
                </a:solidFill>
              </a:rPr>
              <a:t> гипертензия</a:t>
            </a:r>
          </a:p>
          <a:p>
            <a:pPr marL="64008" indent="0">
              <a:buNone/>
            </a:pPr>
            <a:r>
              <a:rPr lang="kk-KZ" dirty="0"/>
              <a:t>Жүктіліктен тыс гипертензия және/немесе Бірлескен жағдайлар</a:t>
            </a:r>
            <a:r>
              <a:rPr lang="kk-KZ" dirty="0" smtClean="0"/>
              <a:t> </a:t>
            </a:r>
            <a:r>
              <a:rPr lang="kk-KZ" dirty="0"/>
              <a:t>болуы</a:t>
            </a:r>
            <a:r>
              <a:rPr lang="kk-KZ" dirty="0" smtClean="0"/>
              <a:t>*</a:t>
            </a:r>
            <a:r>
              <a:rPr lang="ru-RU" dirty="0"/>
              <a:t> </a:t>
            </a:r>
            <a:r>
              <a:rPr lang="kk-KZ" dirty="0">
                <a:solidFill>
                  <a:srgbClr val="FFFF00"/>
                </a:solidFill>
              </a:rPr>
              <a:t>( </a:t>
            </a:r>
            <a:r>
              <a:rPr lang="ru-RU" dirty="0" err="1" smtClean="0">
                <a:solidFill>
                  <a:srgbClr val="FFFF00"/>
                </a:solidFill>
              </a:rPr>
              <a:t>Коморбидные</a:t>
            </a:r>
            <a:r>
              <a:rPr lang="ru-RU" dirty="0" smtClean="0">
                <a:solidFill>
                  <a:srgbClr val="FFFF00"/>
                </a:solidFill>
              </a:rPr>
              <a:t> состояния</a:t>
            </a:r>
            <a:r>
              <a:rPr lang="kk-KZ" dirty="0">
                <a:solidFill>
                  <a:srgbClr val="FFFF00"/>
                </a:solidFill>
              </a:rPr>
              <a:t>)</a:t>
            </a:r>
            <a:endParaRPr lang="kk-KZ" dirty="0" smtClean="0">
              <a:solidFill>
                <a:srgbClr val="FFFF00"/>
              </a:solidFill>
            </a:endParaRPr>
          </a:p>
          <a:p>
            <a:r>
              <a:rPr lang="kk-KZ" dirty="0"/>
              <a:t>Бірлескен жағдайлар: </a:t>
            </a:r>
            <a:r>
              <a:rPr lang="kk-KZ" dirty="0">
                <a:solidFill>
                  <a:srgbClr val="FFFF00"/>
                </a:solidFill>
              </a:rPr>
              <a:t>жүрек-қан тамырлары қаупінің жоғарылауымен байланысты болғандықтан, жүктіліктен тыс қан қысымын қатаң бақылауды қажет ететін жағдайлар. Оларға мыналар жатады</a:t>
            </a:r>
            <a:r>
              <a:rPr lang="kk-KZ" dirty="0" smtClean="0">
                <a:solidFill>
                  <a:srgbClr val="FFFF00"/>
                </a:solidFill>
              </a:rPr>
              <a:t>:</a:t>
            </a:r>
          </a:p>
          <a:p>
            <a:r>
              <a:rPr lang="kk-KZ" dirty="0" smtClean="0">
                <a:solidFill>
                  <a:srgbClr val="00B0F0"/>
                </a:solidFill>
              </a:rPr>
              <a:t>Созылмалы </a:t>
            </a:r>
            <a:r>
              <a:rPr lang="kk-KZ" dirty="0">
                <a:solidFill>
                  <a:srgbClr val="00B0F0"/>
                </a:solidFill>
              </a:rPr>
              <a:t>бүйрек ауруы (гломерулонефрит, рефлюкс пиелонефрит, поликистоз); </a:t>
            </a:r>
            <a:endParaRPr lang="kk-KZ" dirty="0" smtClean="0">
              <a:solidFill>
                <a:srgbClr val="00B0F0"/>
              </a:solidFill>
            </a:endParaRPr>
          </a:p>
          <a:p>
            <a:r>
              <a:rPr lang="kk-KZ" dirty="0"/>
              <a:t>Б</a:t>
            </a:r>
            <a:r>
              <a:rPr lang="kk-KZ" dirty="0" smtClean="0"/>
              <a:t>үйрек </a:t>
            </a:r>
            <a:r>
              <a:rPr lang="kk-KZ" dirty="0"/>
              <a:t>артериясының стенозы; </a:t>
            </a:r>
            <a:endParaRPr lang="kk-KZ" dirty="0" smtClean="0"/>
          </a:p>
          <a:p>
            <a:r>
              <a:rPr lang="kk-KZ" dirty="0">
                <a:solidFill>
                  <a:srgbClr val="00B0F0"/>
                </a:solidFill>
              </a:rPr>
              <a:t>Б</a:t>
            </a:r>
            <a:r>
              <a:rPr lang="kk-KZ" dirty="0" smtClean="0">
                <a:solidFill>
                  <a:srgbClr val="00B0F0"/>
                </a:solidFill>
              </a:rPr>
              <a:t>үйрек </a:t>
            </a:r>
            <a:r>
              <a:rPr lang="kk-KZ" dirty="0">
                <a:solidFill>
                  <a:srgbClr val="00B0F0"/>
                </a:solidFill>
              </a:rPr>
              <a:t>зақымдануы бар жүйелік аурулар (қант диабеті, жүйелі қызыл жегі); </a:t>
            </a:r>
            <a:endParaRPr lang="kk-KZ" dirty="0" smtClean="0">
              <a:solidFill>
                <a:srgbClr val="00B0F0"/>
              </a:solidFill>
            </a:endParaRPr>
          </a:p>
          <a:p>
            <a:r>
              <a:rPr lang="kk-KZ" dirty="0" smtClean="0"/>
              <a:t>Эндокриндік </a:t>
            </a:r>
            <a:r>
              <a:rPr lang="kk-KZ" dirty="0"/>
              <a:t>аурулар (фетохромоцитома, Иценко-Кушинг </a:t>
            </a:r>
            <a:r>
              <a:rPr lang="kk-KZ" dirty="0" smtClean="0"/>
              <a:t>синдромы, Гиперальдестеронизм</a:t>
            </a:r>
            <a:r>
              <a:rPr lang="kk-KZ" dirty="0"/>
              <a:t>); аорта коарктациясы.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686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72000"/>
          </a:xfrm>
        </p:spPr>
        <p:txBody>
          <a:bodyPr/>
          <a:lstStyle/>
          <a:p>
            <a:r>
              <a:rPr lang="kk-KZ" b="1" dirty="0">
                <a:solidFill>
                  <a:schemeClr val="accent1"/>
                </a:solidFill>
              </a:rPr>
              <a:t>Гестациялық </a:t>
            </a:r>
            <a:r>
              <a:rPr lang="kk-KZ" b="1" dirty="0" smtClean="0">
                <a:solidFill>
                  <a:schemeClr val="accent1"/>
                </a:solidFill>
              </a:rPr>
              <a:t>гипертензия</a:t>
            </a:r>
          </a:p>
          <a:p>
            <a:pPr marL="64008" indent="0">
              <a:buNone/>
            </a:pPr>
            <a:r>
              <a:rPr lang="kk-KZ" dirty="0"/>
              <a:t>Тәуекел </a:t>
            </a:r>
            <a:r>
              <a:rPr lang="kk-KZ" dirty="0" smtClean="0"/>
              <a:t>факторларының  болуы      </a:t>
            </a:r>
            <a:r>
              <a:rPr lang="ru-RU" sz="2000" dirty="0" smtClean="0">
                <a:solidFill>
                  <a:srgbClr val="00B0F0"/>
                </a:solidFill>
              </a:rPr>
              <a:t>(</a:t>
            </a:r>
            <a:r>
              <a:rPr lang="ru-RU" sz="2000" dirty="0">
                <a:solidFill>
                  <a:srgbClr val="00B0F0"/>
                </a:solidFill>
              </a:rPr>
              <a:t>Факторы риска)</a:t>
            </a:r>
            <a:r>
              <a:rPr lang="kk-KZ" sz="2000" dirty="0" smtClean="0"/>
              <a:t>: </a:t>
            </a:r>
          </a:p>
          <a:p>
            <a:r>
              <a:rPr lang="kk-KZ" dirty="0"/>
              <a:t>Ж</a:t>
            </a:r>
            <a:r>
              <a:rPr lang="kk-KZ" dirty="0" smtClean="0"/>
              <a:t>асы </a:t>
            </a:r>
            <a:r>
              <a:rPr lang="kk-KZ" dirty="0"/>
              <a:t>40 және одан жоғары; </a:t>
            </a:r>
            <a:endParaRPr lang="kk-KZ" dirty="0" smtClean="0"/>
          </a:p>
          <a:p>
            <a:r>
              <a:rPr lang="kk-KZ" dirty="0" smtClean="0"/>
              <a:t>Бұрынғы </a:t>
            </a:r>
            <a:r>
              <a:rPr lang="kk-KZ" dirty="0"/>
              <a:t>жүктілікте гипертонияның болуы</a:t>
            </a:r>
            <a:r>
              <a:rPr lang="kk-KZ" dirty="0" smtClean="0"/>
              <a:t>;</a:t>
            </a:r>
          </a:p>
          <a:p>
            <a:r>
              <a:rPr lang="kk-KZ" dirty="0" smtClean="0"/>
              <a:t> </a:t>
            </a:r>
            <a:r>
              <a:rPr lang="kk-KZ" dirty="0"/>
              <a:t>Көп жүктілік бұрыннан бар </a:t>
            </a:r>
            <a:r>
              <a:rPr lang="kk-KZ" dirty="0" smtClean="0"/>
              <a:t>жүрек қантамырлар  </a:t>
            </a:r>
            <a:r>
              <a:rPr lang="kk-KZ" dirty="0"/>
              <a:t>ауруы; </a:t>
            </a:r>
            <a:endParaRPr lang="kk-KZ" dirty="0" smtClean="0"/>
          </a:p>
          <a:p>
            <a:r>
              <a:rPr lang="kk-KZ" dirty="0" smtClean="0"/>
              <a:t>Бұрыннан </a:t>
            </a:r>
            <a:r>
              <a:rPr lang="kk-KZ" dirty="0"/>
              <a:t>бар бүйрек ауруы.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928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5720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>
                <a:solidFill>
                  <a:schemeClr val="accent1"/>
                </a:solidFill>
              </a:rPr>
              <a:t>Преэклампсия</a:t>
            </a:r>
            <a:r>
              <a:rPr lang="ru-RU" b="1" dirty="0" smtClean="0">
                <a:solidFill>
                  <a:schemeClr val="accent1"/>
                </a:solidFill>
              </a:rPr>
              <a:t>/эклампсия</a:t>
            </a:r>
          </a:p>
          <a:p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Ауыр </a:t>
            </a:r>
            <a:r>
              <a:rPr lang="kk-KZ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гипертензия + протеинурия.</a:t>
            </a: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Кез-келген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ауырлық дәрежелі гипертензия + протеинурия + келесі  симптомдардың біреуі:</a:t>
            </a:r>
          </a:p>
          <a:p>
            <a:r>
              <a:rPr lang="kk-KZ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бас ауру;</a:t>
            </a: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– көрудің нашарлауы;</a:t>
            </a:r>
          </a:p>
          <a:p>
            <a:r>
              <a:rPr lang="kk-KZ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эпигастрий аймағының ауру сезімі және/немесе лоқсу, құсу;</a:t>
            </a: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– тырысуға дайындық;</a:t>
            </a:r>
          </a:p>
          <a:p>
            <a:r>
              <a:rPr lang="kk-KZ" sz="3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жайылған ісіктер</a:t>
            </a:r>
            <a:r>
              <a:rPr lang="kk-KZ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– құрысу-тырысу;</a:t>
            </a:r>
            <a:endParaRPr lang="kk-KZ" sz="3200" dirty="0"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362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752528"/>
          </a:xfrm>
        </p:spPr>
        <p:txBody>
          <a:bodyPr>
            <a:normAutofit/>
          </a:bodyPr>
          <a:lstStyle/>
          <a:p>
            <a:endParaRPr lang="kk-KZ" dirty="0" smtClean="0"/>
          </a:p>
          <a:p>
            <a:r>
              <a:rPr lang="kk-KZ" dirty="0">
                <a:solidFill>
                  <a:schemeClr val="accent2"/>
                </a:solidFill>
              </a:rPr>
              <a:t>Созылмалы гипертензия фонындағы </a:t>
            </a:r>
          </a:p>
          <a:p>
            <a:pPr marL="64008" indent="0">
              <a:buNone/>
            </a:pPr>
            <a:r>
              <a:rPr lang="kk-KZ" dirty="0">
                <a:solidFill>
                  <a:srgbClr val="00B0F0"/>
                </a:solidFill>
              </a:rPr>
              <a:t>     преэклампсия – эклампсия </a:t>
            </a:r>
          </a:p>
          <a:p>
            <a:pPr marL="64008" indent="0">
              <a:buNone/>
            </a:pPr>
            <a:endParaRPr lang="kk-KZ" dirty="0" smtClean="0"/>
          </a:p>
          <a:p>
            <a:r>
              <a:rPr lang="kk-KZ" dirty="0" smtClean="0">
                <a:solidFill>
                  <a:srgbClr val="FFFF00"/>
                </a:solidFill>
              </a:rPr>
              <a:t>Жүктіліктен </a:t>
            </a:r>
            <a:r>
              <a:rPr lang="kk-KZ" dirty="0">
                <a:solidFill>
                  <a:srgbClr val="FFFF00"/>
                </a:solidFill>
              </a:rPr>
              <a:t>тыс гипертензия және/немесе </a:t>
            </a:r>
            <a:r>
              <a:rPr lang="kk-KZ" dirty="0" smtClean="0">
                <a:solidFill>
                  <a:srgbClr val="FFFF00"/>
                </a:solidFill>
              </a:rPr>
              <a:t>бірлескен </a:t>
            </a:r>
            <a:r>
              <a:rPr lang="kk-KZ" dirty="0">
                <a:solidFill>
                  <a:srgbClr val="FFFF00"/>
                </a:solidFill>
              </a:rPr>
              <a:t>жағдайлардың болуы*, </a:t>
            </a:r>
            <a:endParaRPr lang="kk-KZ" dirty="0" smtClean="0">
              <a:solidFill>
                <a:srgbClr val="FFFF00"/>
              </a:solidFill>
            </a:endParaRPr>
          </a:p>
          <a:p>
            <a:r>
              <a:rPr lang="kk-KZ" dirty="0" smtClean="0"/>
              <a:t>20 </a:t>
            </a:r>
            <a:r>
              <a:rPr lang="kk-KZ" dirty="0"/>
              <a:t>аптадан кейін көптеген мүшелер жеткіліксіздігі белгілерінің пайда болуы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963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Визуальді</a:t>
            </a:r>
            <a:r>
              <a:rPr lang="ru-RU" dirty="0" smtClean="0"/>
              <a:t> </a:t>
            </a:r>
            <a:r>
              <a:rPr lang="ru-RU" dirty="0"/>
              <a:t>диагностика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k-KZ" dirty="0">
                <a:solidFill>
                  <a:srgbClr val="00B0F0"/>
                </a:solidFill>
              </a:rPr>
              <a:t>жүктілік кезіндегі гипертензия систолалық қан қысымының ≥ 140 мм рт.ст. </a:t>
            </a:r>
            <a:r>
              <a:rPr lang="kk-KZ" dirty="0" smtClean="0">
                <a:solidFill>
                  <a:srgbClr val="00B0F0"/>
                </a:solidFill>
              </a:rPr>
              <a:t>немесе </a:t>
            </a:r>
            <a:r>
              <a:rPr lang="kk-KZ" dirty="0">
                <a:solidFill>
                  <a:srgbClr val="00B0F0"/>
                </a:solidFill>
              </a:rPr>
              <a:t>диастолалық қан қысымы ≥ 90 мм.сын.бағ., екі рет, 15 минут аралықпен, отырған қалпында бір қолмен өлшенеді. </a:t>
            </a:r>
            <a:endParaRPr lang="kk-KZ" dirty="0" smtClean="0">
              <a:solidFill>
                <a:srgbClr val="00B0F0"/>
              </a:solidFill>
            </a:endParaRPr>
          </a:p>
          <a:p>
            <a:r>
              <a:rPr lang="kk-KZ" dirty="0"/>
              <a:t>гипертония диагнозы медициналық мекемедегі қан қысымын өлшеуге негізделуі керек</a:t>
            </a:r>
            <a:r>
              <a:rPr lang="kk-KZ" dirty="0" smtClean="0"/>
              <a:t>.</a:t>
            </a:r>
          </a:p>
          <a:p>
            <a:r>
              <a:rPr lang="kk-KZ" dirty="0" smtClean="0">
                <a:solidFill>
                  <a:srgbClr val="00B0F0"/>
                </a:solidFill>
              </a:rPr>
              <a:t>Солзылмалы гипертензия </a:t>
            </a:r>
            <a:r>
              <a:rPr lang="kk-KZ" dirty="0">
                <a:solidFill>
                  <a:srgbClr val="00B0F0"/>
                </a:solidFill>
              </a:rPr>
              <a:t>фонындағы ПЭ үшін АҚ 20 аптаға дейін оңай бақыланатын әйелдерге тән АГ прогрессиясы</a:t>
            </a:r>
            <a:r>
              <a:rPr lang="kk-KZ" dirty="0" smtClean="0">
                <a:solidFill>
                  <a:srgbClr val="00B0F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7380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effectLst/>
              </a:rPr>
              <a:t>Преэклампсия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dirty="0">
                <a:solidFill>
                  <a:srgbClr val="00B0F0"/>
                </a:solidFill>
              </a:rPr>
              <a:t>1. Гипертония жүктіліктің 20 аптасынан кейін пайда болады </a:t>
            </a:r>
            <a:endParaRPr lang="kk-KZ" dirty="0" smtClean="0">
              <a:solidFill>
                <a:srgbClr val="00B0F0"/>
              </a:solidFill>
            </a:endParaRPr>
          </a:p>
          <a:p>
            <a:r>
              <a:rPr lang="kk-KZ" dirty="0" smtClean="0"/>
              <a:t>2</a:t>
            </a:r>
            <a:r>
              <a:rPr lang="kk-KZ" dirty="0"/>
              <a:t>. Зәрдің басқа түзілген элементтерінің өзгеріссіз протеинурия – ПЭ </a:t>
            </a:r>
            <a:endParaRPr lang="kk-KZ" dirty="0" smtClean="0"/>
          </a:p>
          <a:p>
            <a:r>
              <a:rPr lang="kk-KZ" dirty="0" smtClean="0">
                <a:solidFill>
                  <a:srgbClr val="00B0F0"/>
                </a:solidFill>
              </a:rPr>
              <a:t>3</a:t>
            </a:r>
            <a:r>
              <a:rPr lang="kk-KZ" dirty="0">
                <a:solidFill>
                  <a:srgbClr val="00B0F0"/>
                </a:solidFill>
              </a:rPr>
              <a:t>. Тромбоциттердің 100 </a:t>
            </a:r>
            <a:r>
              <a:rPr lang="kk-KZ" dirty="0" smtClean="0">
                <a:solidFill>
                  <a:srgbClr val="00B0F0"/>
                </a:solidFill>
              </a:rPr>
              <a:t>г/л-ден </a:t>
            </a:r>
            <a:r>
              <a:rPr lang="kk-KZ" dirty="0">
                <a:solidFill>
                  <a:srgbClr val="00B0F0"/>
                </a:solidFill>
              </a:rPr>
              <a:t>төмен төмендеуі, трансаминазалардың 2 еседен астам жоғарылауы </a:t>
            </a:r>
            <a:endParaRPr lang="kk-KZ" dirty="0" smtClean="0">
              <a:solidFill>
                <a:srgbClr val="00B0F0"/>
              </a:solidFill>
            </a:endParaRPr>
          </a:p>
          <a:p>
            <a:r>
              <a:rPr lang="kk-KZ" dirty="0" smtClean="0"/>
              <a:t>4</a:t>
            </a:r>
            <a:r>
              <a:rPr lang="kk-KZ" dirty="0"/>
              <a:t>. Олигогидрамниоз, преэклампсияға тән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8672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>
            <a:normAutofit fontScale="90000"/>
          </a:bodyPr>
          <a:lstStyle/>
          <a:p>
            <a:r>
              <a:rPr lang="kk-KZ" dirty="0"/>
              <a:t>Басқа гипертониялық жағдайлар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784976" cy="5256584"/>
          </a:xfrm>
        </p:spPr>
        <p:txBody>
          <a:bodyPr>
            <a:normAutofit fontScale="85000" lnSpcReduction="20000"/>
          </a:bodyPr>
          <a:lstStyle/>
          <a:p>
            <a:r>
              <a:rPr lang="kk-KZ" dirty="0">
                <a:solidFill>
                  <a:srgbClr val="FFFF00"/>
                </a:solidFill>
              </a:rPr>
              <a:t>1. Гипертония жүктілікке дейін немесе </a:t>
            </a:r>
            <a:r>
              <a:rPr lang="kk-KZ" dirty="0" smtClean="0">
                <a:solidFill>
                  <a:srgbClr val="FFFF00"/>
                </a:solidFill>
              </a:rPr>
              <a:t>басқада </a:t>
            </a:r>
            <a:r>
              <a:rPr lang="kk-KZ" dirty="0">
                <a:solidFill>
                  <a:srgbClr val="FFFF00"/>
                </a:solidFill>
              </a:rPr>
              <a:t>ілеспелі аурулар </a:t>
            </a:r>
            <a:r>
              <a:rPr lang="kk-KZ" dirty="0" smtClean="0">
                <a:solidFill>
                  <a:srgbClr val="FFFF00"/>
                </a:solidFill>
              </a:rPr>
              <a:t>болуы </a:t>
            </a:r>
          </a:p>
          <a:p>
            <a:r>
              <a:rPr lang="kk-KZ" dirty="0" smtClean="0">
                <a:solidFill>
                  <a:srgbClr val="00B0F0"/>
                </a:solidFill>
              </a:rPr>
              <a:t>2</a:t>
            </a:r>
            <a:r>
              <a:rPr lang="kk-KZ" dirty="0">
                <a:solidFill>
                  <a:srgbClr val="00B0F0"/>
                </a:solidFill>
              </a:rPr>
              <a:t>. Гемоглобинурия: гемолитикалық анемия. Эритроциттер: </a:t>
            </a:r>
            <a:r>
              <a:rPr lang="kk-KZ" dirty="0" smtClean="0">
                <a:solidFill>
                  <a:srgbClr val="00B0F0"/>
                </a:solidFill>
              </a:rPr>
              <a:t>бүйрек </a:t>
            </a:r>
            <a:r>
              <a:rPr lang="kk-KZ" dirty="0">
                <a:solidFill>
                  <a:srgbClr val="00B0F0"/>
                </a:solidFill>
              </a:rPr>
              <a:t>паренхимасының некрозы </a:t>
            </a:r>
            <a:r>
              <a:rPr lang="kk-KZ" dirty="0" smtClean="0">
                <a:solidFill>
                  <a:srgbClr val="00B0F0"/>
                </a:solidFill>
              </a:rPr>
              <a:t>Эритроциттер және/немесе </a:t>
            </a:r>
            <a:r>
              <a:rPr lang="kk-KZ" dirty="0">
                <a:solidFill>
                  <a:srgbClr val="00B0F0"/>
                </a:solidFill>
              </a:rPr>
              <a:t>басқа да түзілген элементтер бүйрек жеткіліксіздігімен және тромбоцитопениялық пурпурамен, гемолитикалық зәр синдромымен бірге бүйректің басқа ауруларына тән. Бактериурия: зәр шығару жолдарының инфекциясы, симптомсыз бактериурия. </a:t>
            </a:r>
            <a:endParaRPr lang="kk-KZ" dirty="0" smtClean="0">
              <a:solidFill>
                <a:srgbClr val="00B0F0"/>
              </a:solidFill>
            </a:endParaRPr>
          </a:p>
          <a:p>
            <a:r>
              <a:rPr lang="kk-KZ" dirty="0" smtClean="0">
                <a:solidFill>
                  <a:srgbClr val="FFFF00"/>
                </a:solidFill>
              </a:rPr>
              <a:t>3</a:t>
            </a:r>
            <a:r>
              <a:rPr lang="kk-KZ" dirty="0">
                <a:solidFill>
                  <a:srgbClr val="FFFF00"/>
                </a:solidFill>
              </a:rPr>
              <a:t>. ↑ жедел майлы гепатозбен, ↑ гемолитикалық анемиямен, бауырдың басқа ауруларымен, генетикалық аурулармен. </a:t>
            </a:r>
            <a:endParaRPr lang="kk-KZ" dirty="0" smtClean="0">
              <a:solidFill>
                <a:srgbClr val="FFFF00"/>
              </a:solidFill>
            </a:endParaRPr>
          </a:p>
          <a:p>
            <a:r>
              <a:rPr lang="kk-KZ" dirty="0" smtClean="0">
                <a:solidFill>
                  <a:srgbClr val="00B0F0"/>
                </a:solidFill>
              </a:rPr>
              <a:t>4</a:t>
            </a:r>
            <a:r>
              <a:rPr lang="kk-KZ" dirty="0">
                <a:solidFill>
                  <a:srgbClr val="00B0F0"/>
                </a:solidFill>
              </a:rPr>
              <a:t>. Ұрықтың жағдайы – Көбінесе қанағаттанарлық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1097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Медикаментозды емі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r>
              <a:rPr lang="kk-KZ" dirty="0">
                <a:solidFill>
                  <a:srgbClr val="00B0F0"/>
                </a:solidFill>
              </a:rPr>
              <a:t>Негізгі дәрілік заттардың тізімі (пайдалану ықтималдығы 100%)</a:t>
            </a:r>
            <a:endParaRPr lang="ru-RU" b="1" dirty="0" smtClean="0">
              <a:solidFill>
                <a:srgbClr val="00B0F0"/>
              </a:solidFill>
            </a:endParaRPr>
          </a:p>
          <a:p>
            <a:endParaRPr lang="ru-RU" b="1" dirty="0"/>
          </a:p>
          <a:p>
            <a:r>
              <a:rPr lang="ru-RU" b="1" dirty="0" smtClean="0">
                <a:solidFill>
                  <a:srgbClr val="FFFF00"/>
                </a:solidFill>
              </a:rPr>
              <a:t>Альфа-</a:t>
            </a:r>
            <a:r>
              <a:rPr lang="ru-RU" b="1" dirty="0" err="1" smtClean="0">
                <a:solidFill>
                  <a:srgbClr val="FFFF00"/>
                </a:solidFill>
              </a:rPr>
              <a:t>адреномиметик</a:t>
            </a:r>
            <a:r>
              <a:rPr lang="ru-RU" b="1" dirty="0" smtClean="0">
                <a:solidFill>
                  <a:srgbClr val="FFFF00"/>
                </a:solidFill>
              </a:rPr>
              <a:t>: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err="1" smtClean="0">
                <a:solidFill>
                  <a:srgbClr val="FFFF00"/>
                </a:solidFill>
              </a:rPr>
              <a:t>Метилдопа</a:t>
            </a:r>
            <a:r>
              <a:rPr lang="ru-RU" dirty="0" smtClean="0">
                <a:solidFill>
                  <a:srgbClr val="FFFF00"/>
                </a:solidFill>
              </a:rPr>
              <a:t>  </a:t>
            </a:r>
            <a:r>
              <a:rPr lang="ru-RU" dirty="0" err="1" smtClean="0">
                <a:solidFill>
                  <a:srgbClr val="FFFF00"/>
                </a:solidFill>
              </a:rPr>
              <a:t>Допегит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el-GR" b="1" dirty="0"/>
              <a:t>α, β-</a:t>
            </a:r>
            <a:r>
              <a:rPr lang="ru-RU" b="1" dirty="0" err="1" smtClean="0"/>
              <a:t>адреноблокатор</a:t>
            </a:r>
            <a:r>
              <a:rPr lang="ru-RU" b="1" dirty="0" smtClean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Лабетолол</a:t>
            </a:r>
            <a:r>
              <a:rPr lang="ru-RU" dirty="0" smtClean="0"/>
              <a:t>*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Селективті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b="1" dirty="0">
                <a:solidFill>
                  <a:srgbClr val="FFFF00"/>
                </a:solidFill>
              </a:rPr>
              <a:t>β1-</a:t>
            </a: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b="1" dirty="0" err="1">
                <a:solidFill>
                  <a:srgbClr val="FFFF00"/>
                </a:solidFill>
              </a:rPr>
              <a:t>адреноблоктор</a:t>
            </a:r>
            <a:r>
              <a:rPr lang="ru-RU" b="1" dirty="0">
                <a:solidFill>
                  <a:srgbClr val="FFFF00"/>
                </a:solidFill>
              </a:rPr>
              <a:t> (β-АБ):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err="1">
                <a:solidFill>
                  <a:srgbClr val="FFFF00"/>
                </a:solidFill>
              </a:rPr>
              <a:t>Метопролол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ru-RU" b="1" dirty="0"/>
              <a:t>Антагонисты кальция: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Нифедипин</a:t>
            </a:r>
            <a:endParaRPr lang="ru-RU" dirty="0" smtClean="0"/>
          </a:p>
          <a:p>
            <a:r>
              <a:rPr lang="ru-RU" b="1" dirty="0">
                <a:solidFill>
                  <a:srgbClr val="FFFF00"/>
                </a:solidFill>
              </a:rPr>
              <a:t>Ацетилсалициловая кислота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820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399032"/>
          </a:xfrm>
        </p:spPr>
        <p:txBody>
          <a:bodyPr>
            <a:normAutofit/>
          </a:bodyPr>
          <a:lstStyle/>
          <a:p>
            <a:r>
              <a:rPr lang="ru-RU" sz="3000" b="1" dirty="0" err="1" smtClean="0">
                <a:effectLst/>
              </a:rPr>
              <a:t>Ауыр</a:t>
            </a:r>
            <a:r>
              <a:rPr lang="ru-RU" sz="3000" b="1" dirty="0" smtClean="0">
                <a:effectLst/>
              </a:rPr>
              <a:t> </a:t>
            </a:r>
            <a:r>
              <a:rPr lang="ru-RU" sz="3000" b="1" dirty="0" err="1" smtClean="0">
                <a:effectLst/>
              </a:rPr>
              <a:t>преэклампсия</a:t>
            </a:r>
            <a:r>
              <a:rPr lang="ru-RU" sz="3000" b="1" dirty="0" smtClean="0">
                <a:effectLst/>
              </a:rPr>
              <a:t>/</a:t>
            </a:r>
            <a:r>
              <a:rPr lang="ru-RU" sz="3000" b="1" dirty="0" err="1" smtClean="0">
                <a:effectLst/>
              </a:rPr>
              <a:t>эклампсияны</a:t>
            </a:r>
            <a:r>
              <a:rPr lang="ru-RU" sz="3000" b="1" dirty="0" smtClean="0">
                <a:effectLst/>
              </a:rPr>
              <a:t>  е</a:t>
            </a:r>
            <a:r>
              <a:rPr lang="kk-KZ" sz="3000" b="1" dirty="0" smtClean="0"/>
              <a:t>мдеуге </a:t>
            </a:r>
            <a:r>
              <a:rPr lang="kk-KZ" sz="3000" b="1" dirty="0"/>
              <a:t>арналған </a:t>
            </a:r>
            <a:r>
              <a:rPr lang="kk-KZ" sz="3000" b="1" dirty="0" smtClean="0"/>
              <a:t>дәрілік заттар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B0F0"/>
                </a:solidFill>
              </a:rPr>
              <a:t>Вазодилатирующее</a:t>
            </a:r>
            <a:r>
              <a:rPr lang="ru-RU" b="1" dirty="0">
                <a:solidFill>
                  <a:srgbClr val="00B0F0"/>
                </a:solidFill>
              </a:rPr>
              <a:t> средство:</a:t>
            </a:r>
            <a:r>
              <a:rPr lang="ru-RU" dirty="0">
                <a:solidFill>
                  <a:srgbClr val="00B0F0"/>
                </a:solidFill>
              </a:rPr>
              <a:t/>
            </a:r>
            <a:br>
              <a:rPr lang="ru-RU" dirty="0">
                <a:solidFill>
                  <a:srgbClr val="00B0F0"/>
                </a:solidFill>
              </a:rPr>
            </a:br>
            <a:r>
              <a:rPr lang="ru-RU" dirty="0">
                <a:solidFill>
                  <a:srgbClr val="00B0F0"/>
                </a:solidFill>
              </a:rPr>
              <a:t>Магния </a:t>
            </a:r>
            <a:r>
              <a:rPr lang="ru-RU" dirty="0" smtClean="0">
                <a:solidFill>
                  <a:srgbClr val="00B0F0"/>
                </a:solidFill>
              </a:rPr>
              <a:t>сульфат-ампула </a:t>
            </a:r>
            <a:r>
              <a:rPr lang="ru-RU" dirty="0">
                <a:solidFill>
                  <a:srgbClr val="00B0F0"/>
                </a:solidFill>
              </a:rPr>
              <a:t>25% -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>
                <a:solidFill>
                  <a:srgbClr val="00B0F0"/>
                </a:solidFill>
              </a:rPr>
              <a:t>20 </a:t>
            </a:r>
            <a:r>
              <a:rPr lang="ru-RU" dirty="0" smtClean="0">
                <a:solidFill>
                  <a:srgbClr val="00B0F0"/>
                </a:solidFill>
              </a:rPr>
              <a:t>мл</a:t>
            </a:r>
          </a:p>
          <a:p>
            <a:r>
              <a:rPr lang="ru-RU" dirty="0"/>
              <a:t>Ацетилсалициловая </a:t>
            </a:r>
            <a:r>
              <a:rPr lang="ru-RU" dirty="0" smtClean="0"/>
              <a:t>кислота</a:t>
            </a:r>
            <a:r>
              <a:rPr lang="ru-RU" dirty="0"/>
              <a:t> </a:t>
            </a:r>
            <a:endParaRPr lang="ru-RU" dirty="0" smtClean="0"/>
          </a:p>
          <a:p>
            <a:pPr marL="64008" indent="0">
              <a:buNone/>
            </a:pPr>
            <a:r>
              <a:rPr lang="ru-RU" dirty="0"/>
              <a:t> </a:t>
            </a:r>
            <a:r>
              <a:rPr lang="ru-RU" dirty="0" smtClean="0"/>
              <a:t>   50</a:t>
            </a:r>
            <a:r>
              <a:rPr lang="ru-RU" dirty="0"/>
              <a:t>, 75, 100 </a:t>
            </a:r>
            <a:r>
              <a:rPr lang="ru-RU" dirty="0" smtClean="0"/>
              <a:t>мг/</a:t>
            </a:r>
            <a:r>
              <a:rPr lang="ru-RU" dirty="0" err="1" smtClean="0"/>
              <a:t>тәу</a:t>
            </a:r>
            <a:endParaRPr lang="ru-RU" dirty="0" smtClean="0">
              <a:solidFill>
                <a:srgbClr val="00B0F0"/>
              </a:solidFill>
            </a:endParaRP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211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194160"/>
          </a:xfrm>
        </p:spPr>
        <p:txBody>
          <a:bodyPr/>
          <a:lstStyle/>
          <a:p>
            <a:pPr marL="64008" indent="0">
              <a:buNone/>
            </a:pPr>
            <a:endParaRPr lang="kk-KZ" dirty="0" smtClean="0">
              <a:solidFill>
                <a:srgbClr val="00B0F0"/>
              </a:solidFill>
            </a:endParaRPr>
          </a:p>
          <a:p>
            <a:pPr marL="64008" indent="0">
              <a:buNone/>
            </a:pPr>
            <a:r>
              <a:rPr lang="kk-KZ" dirty="0" smtClean="0">
                <a:solidFill>
                  <a:srgbClr val="00B0F0"/>
                </a:solidFill>
              </a:rPr>
              <a:t>Қосымша </a:t>
            </a:r>
            <a:r>
              <a:rPr lang="kk-KZ" dirty="0">
                <a:solidFill>
                  <a:srgbClr val="00B0F0"/>
                </a:solidFill>
              </a:rPr>
              <a:t>дәрілік заттардың тізімі (пайдалану ықтималдығы 100%-дан аз</a:t>
            </a:r>
            <a:r>
              <a:rPr lang="kk-KZ" dirty="0" smtClean="0">
                <a:solidFill>
                  <a:srgbClr val="00B0F0"/>
                </a:solidFill>
              </a:rPr>
              <a:t>).</a:t>
            </a:r>
          </a:p>
          <a:p>
            <a:r>
              <a:rPr lang="el-GR" b="1" dirty="0"/>
              <a:t>α, β </a:t>
            </a:r>
            <a:r>
              <a:rPr lang="ru-RU" b="1" dirty="0" err="1"/>
              <a:t>адреноблокаторы</a:t>
            </a:r>
            <a:r>
              <a:rPr lang="ru-RU" b="1" dirty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Карведилол</a:t>
            </a:r>
            <a:r>
              <a:rPr lang="ru-RU" dirty="0" smtClean="0"/>
              <a:t> </a:t>
            </a:r>
            <a:r>
              <a:rPr lang="ru-RU" dirty="0" err="1" smtClean="0"/>
              <a:t>Пиндолол</a:t>
            </a:r>
            <a:r>
              <a:rPr lang="ru-RU" dirty="0" smtClean="0"/>
              <a:t> </a:t>
            </a:r>
            <a:r>
              <a:rPr lang="ru-RU" dirty="0" err="1" smtClean="0"/>
              <a:t>Пропранолол</a:t>
            </a:r>
            <a:endParaRPr lang="ru-RU" dirty="0" smtClean="0"/>
          </a:p>
          <a:p>
            <a:r>
              <a:rPr lang="el-GR" b="1" dirty="0">
                <a:solidFill>
                  <a:srgbClr val="FFFF00"/>
                </a:solidFill>
              </a:rPr>
              <a:t>β </a:t>
            </a:r>
            <a:r>
              <a:rPr lang="ru-RU" b="1" dirty="0" err="1">
                <a:solidFill>
                  <a:srgbClr val="FFFF00"/>
                </a:solidFill>
              </a:rPr>
              <a:t>адреноблокатор</a:t>
            </a:r>
            <a:r>
              <a:rPr lang="ru-RU" b="1" dirty="0">
                <a:solidFill>
                  <a:srgbClr val="FFFF00"/>
                </a:solidFill>
              </a:rPr>
              <a:t>: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err="1" smtClean="0">
                <a:solidFill>
                  <a:srgbClr val="FFFF00"/>
                </a:solidFill>
              </a:rPr>
              <a:t>Небиволол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ru-RU" b="1" dirty="0"/>
              <a:t>Диуретики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·       </a:t>
            </a:r>
            <a:r>
              <a:rPr lang="ru-RU" dirty="0" err="1"/>
              <a:t>гидрохлортиазид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·       фуросемид;</a:t>
            </a:r>
            <a:br>
              <a:rPr lang="ru-RU" dirty="0"/>
            </a:br>
            <a:r>
              <a:rPr lang="ru-RU" dirty="0"/>
              <a:t>·       </a:t>
            </a:r>
            <a:r>
              <a:rPr lang="ru-RU" dirty="0" err="1"/>
              <a:t>спиронолактон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081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620688"/>
            <a:ext cx="8062912" cy="5753794"/>
          </a:xfrm>
          <a:prstGeom prst="rect">
            <a:avLst/>
          </a:prstGeom>
        </p:spPr>
        <p:txBody>
          <a:bodyPr vert="horz" anchor="t">
            <a:normAutofit fontScale="92500" lnSpcReduction="10000"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ru-RU" sz="2200" dirty="0" smtClean="0"/>
              <a:t>РЦРЗ </a:t>
            </a:r>
            <a:r>
              <a:rPr lang="kk-KZ" sz="2200" dirty="0" smtClean="0"/>
              <a:t>(Қазақстан Республикасы Денсаулық сақтау министрлігінің Денсаулық сақтауды дамытудың республикалық орталығы) Нұсқа: Клиникалық хаттамалар ҚР ДСМ - 2017 ж</a:t>
            </a:r>
          </a:p>
          <a:p>
            <a:endParaRPr lang="kk-KZ" sz="2200" b="1" dirty="0" smtClean="0">
              <a:solidFill>
                <a:schemeClr val="accent2"/>
              </a:solidFill>
            </a:endParaRPr>
          </a:p>
          <a:p>
            <a:pPr marL="64008" indent="0">
              <a:buNone/>
            </a:pPr>
            <a:endParaRPr lang="kk-KZ" sz="2200" b="1" dirty="0" smtClean="0">
              <a:solidFill>
                <a:srgbClr val="FFFF00"/>
              </a:solidFill>
            </a:endParaRPr>
          </a:p>
          <a:p>
            <a:pPr marL="64008" indent="0">
              <a:buNone/>
            </a:pPr>
            <a:endParaRPr lang="ru-RU" sz="2200" b="1" dirty="0" smtClean="0">
              <a:solidFill>
                <a:schemeClr val="accent2"/>
              </a:solidFill>
            </a:endParaRPr>
          </a:p>
          <a:p>
            <a:endParaRPr lang="ru-RU" sz="1700" b="1" dirty="0" smtClean="0">
              <a:solidFill>
                <a:srgbClr val="FFFF00"/>
              </a:solidFill>
            </a:endParaRPr>
          </a:p>
          <a:p>
            <a:pPr marL="64008" indent="0">
              <a:buNone/>
            </a:pPr>
            <a:r>
              <a:rPr lang="kk-KZ" sz="1800" b="1" dirty="0" smtClean="0">
                <a:solidFill>
                  <a:srgbClr val="FFFF00"/>
                </a:solidFill>
              </a:rPr>
              <a:t>Қазақстан Республикасы Денсаулық сақтау министрлігінің Медициналық қызмет көрсету сапасы жөніндегі бірлескен комиссиясы бекіткен</a:t>
            </a:r>
            <a:r>
              <a:rPr lang="ru-RU" sz="1800" b="1" dirty="0" smtClean="0">
                <a:solidFill>
                  <a:srgbClr val="FFFF00"/>
                </a:solidFill>
              </a:rPr>
              <a:t/>
            </a:r>
            <a:br>
              <a:rPr lang="ru-RU" sz="1800" b="1" dirty="0" smtClean="0">
                <a:solidFill>
                  <a:srgbClr val="FFFF00"/>
                </a:solidFill>
              </a:rPr>
            </a:br>
            <a:r>
              <a:rPr lang="ru-RU" sz="1800" b="1" dirty="0" smtClean="0">
                <a:solidFill>
                  <a:srgbClr val="FFFF00"/>
                </a:solidFill>
              </a:rPr>
              <a:t>«27» </a:t>
            </a:r>
            <a:r>
              <a:rPr lang="ru-RU" sz="1800" b="1" dirty="0" err="1" smtClean="0">
                <a:solidFill>
                  <a:srgbClr val="FFFF00"/>
                </a:solidFill>
              </a:rPr>
              <a:t>желтоқсан</a:t>
            </a:r>
            <a:r>
              <a:rPr lang="ru-RU" sz="1800" b="1" dirty="0" smtClean="0">
                <a:solidFill>
                  <a:srgbClr val="FFFF00"/>
                </a:solidFill>
              </a:rPr>
              <a:t> 2017 ж  ХАТТАМА № 36</a:t>
            </a:r>
          </a:p>
          <a:p>
            <a:endParaRPr lang="kk-KZ" sz="1700" b="1" dirty="0" smtClean="0">
              <a:solidFill>
                <a:schemeClr val="accent2"/>
              </a:solidFill>
            </a:endParaRPr>
          </a:p>
          <a:p>
            <a:endParaRPr lang="kk-KZ" sz="1700" b="1" dirty="0" smtClean="0">
              <a:solidFill>
                <a:schemeClr val="accent2"/>
              </a:solidFill>
            </a:endParaRPr>
          </a:p>
          <a:p>
            <a:pPr marL="64008" indent="0">
              <a:buNone/>
            </a:pPr>
            <a:endParaRPr lang="kk-KZ" sz="1700" b="1" dirty="0" smtClean="0">
              <a:solidFill>
                <a:schemeClr val="accent2"/>
              </a:solidFill>
            </a:endParaRPr>
          </a:p>
          <a:p>
            <a:endParaRPr lang="kk-KZ" sz="1700" b="1" dirty="0" smtClean="0">
              <a:solidFill>
                <a:schemeClr val="accent2"/>
              </a:solidFill>
            </a:endParaRPr>
          </a:p>
          <a:p>
            <a:endParaRPr lang="ru-RU" sz="1700" b="1" dirty="0" smtClean="0">
              <a:solidFill>
                <a:schemeClr val="accent2"/>
              </a:solidFill>
            </a:endParaRPr>
          </a:p>
          <a:p>
            <a:endParaRPr lang="ru-RU" sz="1700" b="1" dirty="0" smtClean="0">
              <a:solidFill>
                <a:schemeClr val="accent2"/>
              </a:solidFill>
            </a:endParaRPr>
          </a:p>
          <a:p>
            <a:pPr marL="64008" indent="0">
              <a:buNone/>
            </a:pPr>
            <a:r>
              <a:rPr lang="kk-KZ" sz="1600" b="1" dirty="0" smtClean="0">
                <a:solidFill>
                  <a:srgbClr val="FF0000"/>
                </a:solidFill>
              </a:rPr>
              <a:t>Протокол пайдаланушылары</a:t>
            </a:r>
            <a:r>
              <a:rPr lang="kk-KZ" sz="1600" dirty="0" smtClean="0"/>
              <a:t>: </a:t>
            </a:r>
            <a:r>
              <a:rPr lang="ru-RU" sz="1700" dirty="0" smtClean="0"/>
              <a:t> </a:t>
            </a:r>
            <a:r>
              <a:rPr lang="kk-KZ" sz="1600" b="1" dirty="0" smtClean="0"/>
              <a:t>акушер-гинекологтар, терапевтер, кардиологтар, анестезиолог-реаниматологтар, жалпы тәжірибелік дәрігерлер.</a:t>
            </a:r>
            <a:endParaRPr lang="ru-RU" sz="1700" b="1" dirty="0"/>
          </a:p>
        </p:txBody>
      </p:sp>
    </p:spTree>
    <p:extLst>
      <p:ext uri="{BB962C8B-B14F-4D97-AF65-F5344CB8AC3E}">
        <p14:creationId xmlns:p14="http://schemas.microsoft.com/office/powerpoint/2010/main" val="2288501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Селективный бета1-адреноблокатор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Бисопролол</a:t>
            </a:r>
            <a:endParaRPr lang="ru-RU" dirty="0" smtClean="0"/>
          </a:p>
          <a:p>
            <a:endParaRPr lang="ru-RU" dirty="0"/>
          </a:p>
          <a:p>
            <a:r>
              <a:rPr lang="ru-RU" b="1" dirty="0" smtClean="0">
                <a:solidFill>
                  <a:srgbClr val="FFFF00"/>
                </a:solidFill>
              </a:rPr>
              <a:t>Блокатор </a:t>
            </a:r>
            <a:r>
              <a:rPr lang="ru-RU" b="1" dirty="0">
                <a:solidFill>
                  <a:srgbClr val="FFFF00"/>
                </a:solidFill>
              </a:rPr>
              <a:t>кальциевых каналов(класс IV):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Верапамил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r>
              <a:rPr lang="ru-RU" b="1" dirty="0"/>
              <a:t>Периферические вазодилататоры: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Нитроглицерин </a:t>
            </a:r>
            <a:endParaRPr lang="ru-RU" dirty="0" smtClean="0"/>
          </a:p>
          <a:p>
            <a:endParaRPr lang="ru-RU" dirty="0" smtClean="0"/>
          </a:p>
          <a:p>
            <a:r>
              <a:rPr lang="ru-RU" b="1" dirty="0">
                <a:solidFill>
                  <a:srgbClr val="FFFF00"/>
                </a:solidFill>
              </a:rPr>
              <a:t>Ингибиторы АПФ </a:t>
            </a:r>
            <a:r>
              <a:rPr lang="ru-RU" b="1" dirty="0" smtClean="0">
                <a:solidFill>
                  <a:srgbClr val="FFFF00"/>
                </a:solidFill>
              </a:rPr>
              <a:t>действия</a:t>
            </a:r>
          </a:p>
          <a:p>
            <a:pPr marL="64008" indent="0">
              <a:buNone/>
            </a:pPr>
            <a:r>
              <a:rPr lang="kk-KZ" b="1" dirty="0" smtClean="0">
                <a:solidFill>
                  <a:srgbClr val="FFFF00"/>
                </a:solidFill>
              </a:rPr>
              <a:t> </a:t>
            </a:r>
            <a:r>
              <a:rPr lang="ru-RU" dirty="0">
                <a:solidFill>
                  <a:srgbClr val="FFFF00"/>
                </a:solidFill>
              </a:rPr>
              <a:t>        </a:t>
            </a:r>
            <a:r>
              <a:rPr lang="ru-RU" dirty="0" err="1" smtClean="0">
                <a:solidFill>
                  <a:srgbClr val="FFFF00"/>
                </a:solidFill>
              </a:rPr>
              <a:t>Каптоприл</a:t>
            </a:r>
            <a:r>
              <a:rPr lang="ru-RU" dirty="0" smtClean="0">
                <a:solidFill>
                  <a:srgbClr val="FFFF00"/>
                </a:solidFill>
              </a:rPr>
              <a:t>;</a:t>
            </a:r>
            <a:r>
              <a:rPr lang="ru-RU" dirty="0">
                <a:solidFill>
                  <a:srgbClr val="FFFF00"/>
                </a:solidFill>
              </a:rPr>
              <a:t>   </a:t>
            </a:r>
            <a:r>
              <a:rPr lang="ru-RU" dirty="0" err="1" smtClean="0">
                <a:solidFill>
                  <a:srgbClr val="FFFF00"/>
                </a:solidFill>
              </a:rPr>
              <a:t>Эналаприл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568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399032"/>
          </a:xfrm>
        </p:spPr>
        <p:txBody>
          <a:bodyPr/>
          <a:lstStyle/>
          <a:p>
            <a:r>
              <a:rPr lang="kk-KZ" dirty="0" smtClean="0"/>
              <a:t>ЭКЛАМПСИЯ ШҰҒЫЛ </a:t>
            </a:r>
            <a:r>
              <a:rPr lang="kk-KZ" dirty="0"/>
              <a:t>КӨМЕК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70000" lnSpcReduction="20000"/>
          </a:bodyPr>
          <a:lstStyle/>
          <a:p>
            <a:r>
              <a:rPr lang="kk-KZ" dirty="0">
                <a:solidFill>
                  <a:srgbClr val="00B0F0"/>
                </a:solidFill>
              </a:rPr>
              <a:t>1. Әйелді </a:t>
            </a:r>
            <a:r>
              <a:rPr lang="kk-KZ" dirty="0" smtClean="0">
                <a:solidFill>
                  <a:srgbClr val="00B0F0"/>
                </a:solidFill>
              </a:rPr>
              <a:t>зақым алудан </a:t>
            </a:r>
            <a:r>
              <a:rPr lang="kk-KZ" dirty="0">
                <a:solidFill>
                  <a:srgbClr val="00B0F0"/>
                </a:solidFill>
              </a:rPr>
              <a:t>қорғаңыз, бірақ оны белсенді түрде шектемеңіз. Асқазанның, құсудың және қанның аспирациялану қаупін азайту үшін әйелді сол жағына жатқызыңыз. Анестезиолог, анестезиолог, акушер-гинеколог, акушерка, медбике, лаборант шақырыңыз. Бұл ретте ауыз </a:t>
            </a:r>
            <a:r>
              <a:rPr lang="kk-KZ" dirty="0" smtClean="0">
                <a:solidFill>
                  <a:srgbClr val="00B0F0"/>
                </a:solidFill>
              </a:rPr>
              <a:t>қуысын тазарты сорып </a:t>
            </a:r>
            <a:r>
              <a:rPr lang="kk-KZ" dirty="0">
                <a:solidFill>
                  <a:srgbClr val="00B0F0"/>
                </a:solidFill>
              </a:rPr>
              <a:t>алу қажет. Оттегін минутына 8-10 литр жылдамдықпен </a:t>
            </a:r>
            <a:r>
              <a:rPr lang="kk-KZ" dirty="0" smtClean="0">
                <a:solidFill>
                  <a:srgbClr val="00B0F0"/>
                </a:solidFill>
              </a:rPr>
              <a:t>қосыңыз.</a:t>
            </a:r>
          </a:p>
          <a:p>
            <a:r>
              <a:rPr lang="kk-KZ" dirty="0" smtClean="0">
                <a:solidFill>
                  <a:srgbClr val="FFFF00"/>
                </a:solidFill>
              </a:rPr>
              <a:t>2. Перифериялық </a:t>
            </a:r>
            <a:r>
              <a:rPr lang="kk-KZ" dirty="0">
                <a:solidFill>
                  <a:srgbClr val="FFFF00"/>
                </a:solidFill>
              </a:rPr>
              <a:t>тамырды катетеризациялаңыз (№14-16G) және 25% - 20,0 мл магний сульфатының бастапқы дозасын </a:t>
            </a:r>
            <a:r>
              <a:rPr lang="kk-KZ" dirty="0">
                <a:solidFill>
                  <a:srgbClr val="FF0000"/>
                </a:solidFill>
              </a:rPr>
              <a:t>10-20 минут ішінде тамыр ішіне енгізіңіз</a:t>
            </a:r>
            <a:r>
              <a:rPr lang="kk-KZ" dirty="0">
                <a:solidFill>
                  <a:srgbClr val="FFFF00"/>
                </a:solidFill>
              </a:rPr>
              <a:t>. Жүйені 320 мл </a:t>
            </a:r>
            <a:r>
              <a:rPr lang="kk-KZ" dirty="0" smtClean="0">
                <a:solidFill>
                  <a:srgbClr val="FFFF00"/>
                </a:solidFill>
              </a:rPr>
              <a:t>физиологиялық </a:t>
            </a:r>
            <a:r>
              <a:rPr lang="kk-KZ" dirty="0">
                <a:solidFill>
                  <a:srgbClr val="FFFF00"/>
                </a:solidFill>
              </a:rPr>
              <a:t>ерітіндідегі магний сульфатының техникалық дозасымен қосыңыз. ерітінді - 80 мл 25% магний сульфатының ерітіндісі, 11 тамшы/мин енгізу жылдамдығын ескере отырып, көктамыр ішіне енгізіледі. - қан қысымы мен жүрек соғу жиілігін мұқият бақылай отырып, 1 г құрғақ зат/сағ. Препаратты енгізу жылдамдығын қандағы магний деңгейін бақылау кезінде 2 г құрғақ затқа дейін арттыруға болады.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5496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 fontScale="85000" lnSpcReduction="20000"/>
          </a:bodyPr>
          <a:lstStyle/>
          <a:p>
            <a:r>
              <a:rPr lang="kk-KZ" dirty="0">
                <a:solidFill>
                  <a:srgbClr val="00B0F0"/>
                </a:solidFill>
              </a:rPr>
              <a:t>3. Эклампсияның қайталанатын ұстамасы кезінде 2 г магний сульфатының құрғақ затының (8 мл 25% ерітіндісі) </a:t>
            </a:r>
            <a:r>
              <a:rPr lang="kk-KZ" dirty="0">
                <a:solidFill>
                  <a:srgbClr val="FF0000"/>
                </a:solidFill>
              </a:rPr>
              <a:t>жүктеме дозасын 3-5 минут ішінде баяу </a:t>
            </a:r>
            <a:r>
              <a:rPr lang="kk-KZ" dirty="0" smtClean="0">
                <a:solidFill>
                  <a:srgbClr val="FF0000"/>
                </a:solidFill>
              </a:rPr>
              <a:t>тамыр ішіне </a:t>
            </a:r>
            <a:r>
              <a:rPr lang="kk-KZ" dirty="0">
                <a:solidFill>
                  <a:srgbClr val="FF0000"/>
                </a:solidFill>
              </a:rPr>
              <a:t>енгізіңіз</a:t>
            </a:r>
            <a:r>
              <a:rPr lang="kk-KZ" dirty="0" smtClean="0">
                <a:solidFill>
                  <a:srgbClr val="FF0000"/>
                </a:solidFill>
              </a:rPr>
              <a:t>.</a:t>
            </a:r>
          </a:p>
          <a:p>
            <a:r>
              <a:rPr lang="kk-KZ" dirty="0">
                <a:solidFill>
                  <a:srgbClr val="FFFF00"/>
                </a:solidFill>
              </a:rPr>
              <a:t>4. Тұрақты </a:t>
            </a:r>
            <a:r>
              <a:rPr lang="kk-KZ" dirty="0" smtClean="0">
                <a:solidFill>
                  <a:srgbClr val="FFFF00"/>
                </a:solidFill>
              </a:rPr>
              <a:t>гипертензия жағдайында </a:t>
            </a:r>
            <a:r>
              <a:rPr lang="kk-KZ" dirty="0">
                <a:solidFill>
                  <a:srgbClr val="FFFF00"/>
                </a:solidFill>
              </a:rPr>
              <a:t>антигипертензивті </a:t>
            </a:r>
            <a:r>
              <a:rPr lang="kk-KZ" dirty="0" smtClean="0">
                <a:solidFill>
                  <a:srgbClr val="FFFF00"/>
                </a:solidFill>
              </a:rPr>
              <a:t>терапия жасаңыз.</a:t>
            </a:r>
          </a:p>
          <a:p>
            <a:r>
              <a:rPr lang="kk-KZ" dirty="0">
                <a:solidFill>
                  <a:srgbClr val="00B0F0"/>
                </a:solidFill>
              </a:rPr>
              <a:t>5. Қуықты катетерлеу. Науқасты реанимация бөліміне жеткізу керек</a:t>
            </a:r>
            <a:r>
              <a:rPr lang="kk-KZ" dirty="0" smtClean="0">
                <a:solidFill>
                  <a:srgbClr val="00B0F0"/>
                </a:solidFill>
              </a:rPr>
              <a:t>.</a:t>
            </a:r>
          </a:p>
          <a:p>
            <a:r>
              <a:rPr lang="kk-KZ" dirty="0">
                <a:solidFill>
                  <a:srgbClr val="FFFF00"/>
                </a:solidFill>
              </a:rPr>
              <a:t>6. Экламптикалық күйде, кома, адекватты сана қалпына келмесе, механикалық желдетуге көшіру</a:t>
            </a:r>
            <a:r>
              <a:rPr lang="kk-KZ" dirty="0" smtClean="0">
                <a:solidFill>
                  <a:srgbClr val="FFFF00"/>
                </a:solidFill>
              </a:rPr>
              <a:t>.</a:t>
            </a:r>
          </a:p>
          <a:p>
            <a:r>
              <a:rPr lang="kk-KZ" dirty="0">
                <a:solidFill>
                  <a:srgbClr val="00B0F0"/>
                </a:solidFill>
              </a:rPr>
              <a:t>7. Науқас 2-3 сағат ішінде тұрақтанған кезде босану туралы сұрақ қойыңыз. Магний сульфатын тамыр ішіне үздіксіз енгізу ұзақтығы 12 - 24 сағат (сағатына 1-2 г).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7318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Госпитализация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4008" indent="0">
              <a:buNone/>
            </a:pPr>
            <a:r>
              <a:rPr lang="kk-KZ" dirty="0">
                <a:solidFill>
                  <a:srgbClr val="00B0F0"/>
                </a:solidFill>
              </a:rPr>
              <a:t>Жоспарлы госпитализацияға көрсеткіштер: </a:t>
            </a:r>
            <a:endParaRPr lang="kk-KZ" dirty="0" smtClean="0">
              <a:solidFill>
                <a:srgbClr val="00B0F0"/>
              </a:solidFill>
            </a:endParaRPr>
          </a:p>
          <a:p>
            <a:r>
              <a:rPr lang="kk-KZ" dirty="0" smtClean="0">
                <a:solidFill>
                  <a:srgbClr val="FFFF00"/>
                </a:solidFill>
              </a:rPr>
              <a:t>белгісіз </a:t>
            </a:r>
            <a:r>
              <a:rPr lang="kk-KZ" dirty="0">
                <a:solidFill>
                  <a:srgbClr val="FFFF00"/>
                </a:solidFill>
              </a:rPr>
              <a:t>шыққан гипертензияның дифференциалды диагностикасы үшін; </a:t>
            </a:r>
            <a:endParaRPr lang="kk-KZ" dirty="0" smtClean="0">
              <a:solidFill>
                <a:srgbClr val="FFFF00"/>
              </a:solidFill>
            </a:endParaRPr>
          </a:p>
          <a:p>
            <a:r>
              <a:rPr lang="kk-KZ" dirty="0" smtClean="0">
                <a:solidFill>
                  <a:srgbClr val="FFFF00"/>
                </a:solidFill>
              </a:rPr>
              <a:t>преэклампсияның </a:t>
            </a:r>
            <a:r>
              <a:rPr lang="kk-KZ" dirty="0">
                <a:solidFill>
                  <a:srgbClr val="FFFF00"/>
                </a:solidFill>
              </a:rPr>
              <a:t>жеңіл түрі (күндізгі стационарға жатқызу мүмкін</a:t>
            </a:r>
            <a:r>
              <a:rPr lang="kk-KZ" dirty="0" smtClean="0">
                <a:solidFill>
                  <a:srgbClr val="FFFF00"/>
                </a:solidFill>
              </a:rPr>
              <a:t>).</a:t>
            </a:r>
          </a:p>
          <a:p>
            <a:pPr marL="64008" indent="0">
              <a:buNone/>
            </a:pPr>
            <a:r>
              <a:rPr lang="kk-KZ" dirty="0">
                <a:solidFill>
                  <a:srgbClr val="00B0F0"/>
                </a:solidFill>
              </a:rPr>
              <a:t>Шұғыл госпитализацияға көрсеткіштер: </a:t>
            </a:r>
            <a:endParaRPr lang="kk-KZ" dirty="0" smtClean="0">
              <a:solidFill>
                <a:srgbClr val="00B0F0"/>
              </a:solidFill>
            </a:endParaRPr>
          </a:p>
          <a:p>
            <a:r>
              <a:rPr lang="kk-KZ" dirty="0" smtClean="0">
                <a:solidFill>
                  <a:srgbClr val="FFFF00"/>
                </a:solidFill>
              </a:rPr>
              <a:t>преэклампсияның </a:t>
            </a:r>
            <a:r>
              <a:rPr lang="kk-KZ" dirty="0">
                <a:solidFill>
                  <a:srgbClr val="FFFF00"/>
                </a:solidFill>
              </a:rPr>
              <a:t>клиникалық және/немесе зертханалық белгілері. </a:t>
            </a:r>
            <a:endParaRPr lang="kk-KZ" dirty="0" smtClean="0">
              <a:solidFill>
                <a:srgbClr val="FFFF00"/>
              </a:solidFill>
            </a:endParaRPr>
          </a:p>
          <a:p>
            <a:r>
              <a:rPr lang="kk-KZ" dirty="0" smtClean="0">
                <a:solidFill>
                  <a:srgbClr val="FFFF00"/>
                </a:solidFill>
              </a:rPr>
              <a:t>Гипертонияның </a:t>
            </a:r>
            <a:r>
              <a:rPr lang="kk-KZ" dirty="0">
                <a:solidFill>
                  <a:srgbClr val="FFFF00"/>
                </a:solidFill>
              </a:rPr>
              <a:t>ауыр түрі.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8815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996952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sz="4400" b="1" dirty="0" err="1"/>
              <a:t>Назарлары</a:t>
            </a:r>
            <a:r>
              <a:rPr lang="kk-KZ" sz="4400" b="1" dirty="0"/>
              <a:t>ңызға рахмет!</a:t>
            </a:r>
            <a:r>
              <a:rPr lang="ru-RU" sz="4400" b="1" dirty="0"/>
              <a:t/>
            </a:r>
            <a:br>
              <a:rPr lang="ru-RU" sz="4400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167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Категории МКБ:</a:t>
            </a:r>
            <a:r>
              <a:rPr lang="ru-RU" dirty="0"/>
              <a:t> </a:t>
            </a:r>
            <a:endParaRPr lang="ru-RU" dirty="0" smtClean="0"/>
          </a:p>
          <a:p>
            <a:r>
              <a:rPr lang="kk-KZ" dirty="0">
                <a:solidFill>
                  <a:srgbClr val="00B0F0"/>
                </a:solidFill>
              </a:rPr>
              <a:t>Белгілі протеинуриясыз жүктіліктен туындаған гипертензия (O13</a:t>
            </a:r>
            <a:r>
              <a:rPr lang="kk-KZ" dirty="0" smtClean="0">
                <a:solidFill>
                  <a:srgbClr val="00B0F0"/>
                </a:solidFill>
              </a:rPr>
              <a:t>),</a:t>
            </a:r>
          </a:p>
          <a:p>
            <a:r>
              <a:rPr lang="kk-KZ" dirty="0"/>
              <a:t>Жүктіліктен туындаған ісіну және гипертензиясыз протеинурия (O12</a:t>
            </a:r>
            <a:r>
              <a:rPr lang="kk-KZ" dirty="0" smtClean="0"/>
              <a:t>),</a:t>
            </a:r>
          </a:p>
          <a:p>
            <a:r>
              <a:rPr lang="kk-KZ" dirty="0" smtClean="0">
                <a:solidFill>
                  <a:srgbClr val="00B0F0"/>
                </a:solidFill>
              </a:rPr>
              <a:t>Аналық </a:t>
            </a:r>
            <a:r>
              <a:rPr lang="kk-KZ" dirty="0">
                <a:solidFill>
                  <a:srgbClr val="00B0F0"/>
                </a:solidFill>
              </a:rPr>
              <a:t>гипертензия, анықталмаған (O16</a:t>
            </a:r>
            <a:r>
              <a:rPr lang="kk-KZ" dirty="0" smtClean="0">
                <a:solidFill>
                  <a:srgbClr val="00B0F0"/>
                </a:solidFill>
              </a:rPr>
              <a:t>)</a:t>
            </a:r>
          </a:p>
          <a:p>
            <a:r>
              <a:rPr lang="kk-KZ" dirty="0"/>
              <a:t>Протеинуриямен байланысты бұрыннан бар гипертензия (O11</a:t>
            </a:r>
            <a:r>
              <a:rPr lang="kk-KZ" dirty="0" smtClean="0"/>
              <a:t>),</a:t>
            </a:r>
          </a:p>
          <a:p>
            <a:r>
              <a:rPr lang="kk-KZ" dirty="0" smtClean="0">
                <a:solidFill>
                  <a:srgbClr val="00B0F0"/>
                </a:solidFill>
              </a:rPr>
              <a:t>Жүктілік</a:t>
            </a:r>
            <a:r>
              <a:rPr lang="kk-KZ" dirty="0">
                <a:solidFill>
                  <a:srgbClr val="00B0F0"/>
                </a:solidFill>
              </a:rPr>
              <a:t>, босану және босану кезеңін қиындататын бұрыннан бар гипертония (O10</a:t>
            </a:r>
            <a:r>
              <a:rPr lang="kk-KZ" dirty="0" smtClean="0">
                <a:solidFill>
                  <a:srgbClr val="00B0F0"/>
                </a:solidFill>
              </a:rPr>
              <a:t>)</a:t>
            </a:r>
          </a:p>
          <a:p>
            <a:r>
              <a:rPr lang="ru-RU" dirty="0" err="1" smtClean="0"/>
              <a:t>Ауыр</a:t>
            </a:r>
            <a:r>
              <a:rPr lang="ru-RU" dirty="0" smtClean="0"/>
              <a:t> </a:t>
            </a:r>
            <a:r>
              <a:rPr lang="ru-RU" dirty="0" err="1"/>
              <a:t>преэклампсия</a:t>
            </a:r>
            <a:r>
              <a:rPr lang="ru-RU" dirty="0"/>
              <a:t> (O14.1), </a:t>
            </a:r>
            <a:endParaRPr lang="ru-RU" dirty="0" smtClean="0"/>
          </a:p>
          <a:p>
            <a:r>
              <a:rPr lang="ru-RU" dirty="0" smtClean="0">
                <a:solidFill>
                  <a:srgbClr val="00B0F0"/>
                </a:solidFill>
              </a:rPr>
              <a:t>Эклампсия </a:t>
            </a:r>
            <a:r>
              <a:rPr lang="ru-RU" dirty="0">
                <a:solidFill>
                  <a:srgbClr val="00B0F0"/>
                </a:solidFill>
              </a:rPr>
              <a:t>(O15)</a:t>
            </a:r>
          </a:p>
        </p:txBody>
      </p:sp>
    </p:spTree>
    <p:extLst>
      <p:ext uri="{BB962C8B-B14F-4D97-AF65-F5344CB8AC3E}">
        <p14:creationId xmlns:p14="http://schemas.microsoft.com/office/powerpoint/2010/main" val="1614818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3601872"/>
          </a:xfrm>
        </p:spPr>
        <p:txBody>
          <a:bodyPr>
            <a:normAutofit/>
          </a:bodyPr>
          <a:lstStyle/>
          <a:p>
            <a:r>
              <a:rPr lang="kk-KZ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Жүктілік кезіндегі артериялық гипертензия – </a:t>
            </a:r>
            <a:r>
              <a:rPr lang="kk-K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жүктілік кезіндегі </a:t>
            </a:r>
            <a:r>
              <a:rPr lang="kk-KZ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систолалық қан қысымы &gt; 140 мм рт.ст. және/немесе диастолалық қан қысымы &gt; 90 мм сын. бағ.</a:t>
            </a:r>
            <a:endParaRPr lang="ru-RU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533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929258"/>
          </a:xfrm>
        </p:spPr>
        <p:txBody>
          <a:bodyPr/>
          <a:lstStyle/>
          <a:p>
            <a:pPr algn="ctr"/>
            <a:r>
              <a:rPr lang="kk-KZ" dirty="0" smtClean="0"/>
              <a:t>Жіктелуі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24544" y="1484784"/>
            <a:ext cx="9577064" cy="4970024"/>
          </a:xfrm>
        </p:spPr>
        <p:txBody>
          <a:bodyPr>
            <a:normAutofit fontScale="92500" lnSpcReduction="10000"/>
          </a:bodyPr>
          <a:lstStyle/>
          <a:p>
            <a:r>
              <a:rPr lang="kk-KZ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Қан қысымының жоғарылау </a:t>
            </a:r>
            <a:r>
              <a:rPr lang="kk-KZ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дәрежесіне қарай жіктелуі</a:t>
            </a:r>
            <a:r>
              <a:rPr lang="kk-KZ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·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FFFF00"/>
                </a:solidFill>
              </a:rPr>
              <a:t>орташа</a:t>
            </a:r>
            <a:r>
              <a:rPr lang="ru-RU" dirty="0">
                <a:solidFill>
                  <a:srgbClr val="FFFF00"/>
                </a:solidFill>
              </a:rPr>
              <a:t> - </a:t>
            </a:r>
            <a:r>
              <a:rPr lang="ru-RU" dirty="0" err="1">
                <a:solidFill>
                  <a:srgbClr val="FFFF00"/>
                </a:solidFill>
              </a:rPr>
              <a:t>қан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қысымы</a:t>
            </a:r>
            <a:r>
              <a:rPr lang="ru-RU" dirty="0">
                <a:solidFill>
                  <a:srgbClr val="FFFF00"/>
                </a:solidFill>
              </a:rPr>
              <a:t> 140-159 / 90-109 мм </a:t>
            </a:r>
            <a:r>
              <a:rPr lang="en-US" dirty="0">
                <a:solidFill>
                  <a:srgbClr val="FFFF00"/>
                </a:solidFill>
              </a:rPr>
              <a:t>Hg </a:t>
            </a:r>
            <a:r>
              <a:rPr lang="ru-RU" dirty="0" err="1">
                <a:solidFill>
                  <a:srgbClr val="FFFF00"/>
                </a:solidFill>
              </a:rPr>
              <a:t>деңгейінде</a:t>
            </a:r>
            <a:r>
              <a:rPr lang="ru-RU" dirty="0">
                <a:solidFill>
                  <a:srgbClr val="FFFF0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00B0F0"/>
                </a:solidFill>
              </a:rPr>
              <a:t>· </a:t>
            </a:r>
            <a:r>
              <a:rPr lang="kk-KZ" dirty="0">
                <a:solidFill>
                  <a:srgbClr val="00B0F0"/>
                </a:solidFill>
              </a:rPr>
              <a:t> ауыр – бір қолда бір-бірінен 15 минут аралықпен 2 рет өлшеу кезінде АҚҚ деңгейі ≥ 160 мм сын. бағ және/немесе ДҚ ≥ 110 мм сын. бағ.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00B0F0"/>
                </a:solidFill>
              </a:rPr>
              <a:t>·</a:t>
            </a:r>
            <a:r>
              <a:rPr lang="ru-RU" dirty="0">
                <a:solidFill>
                  <a:schemeClr val="accent2"/>
                </a:solidFill>
              </a:rPr>
              <a:t> </a:t>
            </a:r>
            <a:r>
              <a:rPr lang="kk-KZ" dirty="0">
                <a:solidFill>
                  <a:schemeClr val="accent2"/>
                </a:solidFill>
              </a:rPr>
              <a:t>Тұрақты гипертензияны жүктілік ≥ 20 аптасында қан қысымын бақылау үшін 3 гипертензияға қарсы дәрі қабылдау қажеттілігі ретінде анықтау керек.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76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27384"/>
            <a:ext cx="9144000" cy="6885384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Клиникалық</a:t>
            </a:r>
            <a:r>
              <a:rPr lang="ru-RU" b="1" dirty="0" smtClean="0"/>
              <a:t> </a:t>
            </a:r>
            <a:r>
              <a:rPr lang="ru-RU" b="1" dirty="0" err="1" smtClean="0"/>
              <a:t>жіктелуі</a:t>
            </a:r>
            <a:r>
              <a:rPr lang="ru-RU" b="1" dirty="0" smtClean="0"/>
              <a:t> </a:t>
            </a:r>
            <a:r>
              <a:rPr lang="ru-RU" b="1" dirty="0"/>
              <a:t>(ASOG, ISSHP, SOGC</a:t>
            </a:r>
            <a:r>
              <a:rPr lang="ru-RU" b="1" dirty="0" smtClean="0"/>
              <a:t>):</a:t>
            </a:r>
          </a:p>
          <a:p>
            <a:pPr marL="64008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            </a:t>
            </a:r>
            <a:r>
              <a:rPr lang="ru-RU" dirty="0" smtClean="0">
                <a:solidFill>
                  <a:srgbClr val="FFFF00"/>
                </a:solidFill>
              </a:rPr>
              <a:t>С</a:t>
            </a:r>
            <a:r>
              <a:rPr lang="kk-KZ" dirty="0" smtClean="0">
                <a:solidFill>
                  <a:srgbClr val="FFFF00"/>
                </a:solidFill>
              </a:rPr>
              <a:t>озылмалы </a:t>
            </a:r>
            <a:r>
              <a:rPr lang="kk-KZ" dirty="0">
                <a:solidFill>
                  <a:srgbClr val="FFFF00"/>
                </a:solidFill>
              </a:rPr>
              <a:t>(</a:t>
            </a:r>
            <a:r>
              <a:rPr lang="kk-KZ" sz="2000" dirty="0">
                <a:solidFill>
                  <a:srgbClr val="FF0000"/>
                </a:solidFill>
              </a:rPr>
              <a:t>бұрынғы</a:t>
            </a:r>
            <a:r>
              <a:rPr lang="kk-KZ" dirty="0">
                <a:solidFill>
                  <a:srgbClr val="FFFF00"/>
                </a:solidFill>
              </a:rPr>
              <a:t>) гипертония – </a:t>
            </a:r>
            <a:r>
              <a:rPr lang="kk-KZ" dirty="0">
                <a:solidFill>
                  <a:schemeClr val="accent1"/>
                </a:solidFill>
              </a:rPr>
              <a:t>жүктілікке дейін немесе жүктіліктің 20 аптасына дейін диагноз қойылған гипертония</a:t>
            </a:r>
            <a:r>
              <a:rPr lang="kk-KZ" dirty="0" smtClean="0">
                <a:solidFill>
                  <a:schemeClr val="accent1"/>
                </a:solidFill>
              </a:rPr>
              <a:t>.</a:t>
            </a:r>
          </a:p>
          <a:p>
            <a:pPr marL="64008" indent="0">
              <a:buNone/>
            </a:pPr>
            <a:endParaRPr lang="kk-KZ" dirty="0" smtClean="0">
              <a:solidFill>
                <a:schemeClr val="accent1"/>
              </a:solidFill>
            </a:endParaRPr>
          </a:p>
          <a:p>
            <a:pPr marL="64008" indent="0">
              <a:buNone/>
            </a:pPr>
            <a:r>
              <a:rPr lang="kk-KZ" dirty="0" smtClean="0"/>
              <a:t>                        </a:t>
            </a:r>
            <a:r>
              <a:rPr lang="kk-KZ" dirty="0" smtClean="0">
                <a:solidFill>
                  <a:srgbClr val="FFFF00"/>
                </a:solidFill>
              </a:rPr>
              <a:t>Гестациялық </a:t>
            </a:r>
            <a:r>
              <a:rPr lang="kk-KZ" dirty="0">
                <a:solidFill>
                  <a:srgbClr val="FFFF00"/>
                </a:solidFill>
              </a:rPr>
              <a:t>гипертензия – </a:t>
            </a:r>
            <a:r>
              <a:rPr lang="kk-KZ" dirty="0">
                <a:solidFill>
                  <a:srgbClr val="00B0F0"/>
                </a:solidFill>
              </a:rPr>
              <a:t>жүктілік кезінде бірінші рет қан қысымының көтерілуі, жүктіліктің 20 аптасынан кейін тіркеледі және протеинуриямен бірге жүрмейді;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712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741368"/>
          </a:xfrm>
        </p:spPr>
        <p:txBody>
          <a:bodyPr>
            <a:normAutofit fontScale="62500" lnSpcReduction="20000"/>
          </a:bodyPr>
          <a:lstStyle/>
          <a:p>
            <a:pPr marL="64008" indent="0">
              <a:buNone/>
            </a:pPr>
            <a:r>
              <a:rPr lang="kk-KZ" sz="3500" dirty="0" smtClean="0">
                <a:solidFill>
                  <a:schemeClr val="accent1"/>
                </a:solidFill>
              </a:rPr>
              <a:t>Преэклампсия -</a:t>
            </a:r>
            <a:r>
              <a:rPr lang="kk-KZ" sz="3500" dirty="0" smtClean="0"/>
              <a:t> </a:t>
            </a:r>
            <a:r>
              <a:rPr lang="kk-KZ" sz="3500" dirty="0">
                <a:solidFill>
                  <a:srgbClr val="FFFF00"/>
                </a:solidFill>
              </a:rPr>
              <a:t>жүктіліктің 20 аптасынан кейін пайда болатын жүктілікке тән синдром, гипертония және протеинурия (тәуліктік несепте 300 мг-нан астам ақуыз) болуымен анықталады. Преэклампсия белгілері және кем дегенде бір қосымша критерий болған кезде ауыр преэклампсия диагнозы қойылады</a:t>
            </a:r>
            <a:r>
              <a:rPr lang="kk-KZ" sz="3500" dirty="0" smtClean="0">
                <a:solidFill>
                  <a:srgbClr val="FFFF00"/>
                </a:solidFill>
              </a:rPr>
              <a:t>;</a:t>
            </a:r>
          </a:p>
          <a:p>
            <a:pPr marL="64008" indent="0">
              <a:buNone/>
            </a:pPr>
            <a:endParaRPr lang="kk-KZ" dirty="0" smtClean="0">
              <a:solidFill>
                <a:srgbClr val="FFFF00"/>
              </a:solidFill>
            </a:endParaRPr>
          </a:p>
          <a:p>
            <a:r>
              <a:rPr lang="kk-KZ" dirty="0" smtClean="0">
                <a:solidFill>
                  <a:srgbClr val="00B0F0"/>
                </a:solidFill>
              </a:rPr>
              <a:t>Систолалық </a:t>
            </a:r>
            <a:r>
              <a:rPr lang="kk-KZ" dirty="0">
                <a:solidFill>
                  <a:srgbClr val="00B0F0"/>
                </a:solidFill>
              </a:rPr>
              <a:t>АҚ, 6 сағат ішінде екі рет өлшенген, ≥160 мм.сын.бағ; </a:t>
            </a:r>
            <a:endParaRPr lang="kk-KZ" dirty="0" smtClean="0">
              <a:solidFill>
                <a:srgbClr val="00B0F0"/>
              </a:solidFill>
            </a:endParaRPr>
          </a:p>
          <a:p>
            <a:r>
              <a:rPr lang="kk-KZ" dirty="0" smtClean="0"/>
              <a:t>Диастолалық </a:t>
            </a:r>
            <a:r>
              <a:rPr lang="kk-KZ" dirty="0"/>
              <a:t>АҚ, 6 сағат ішінде екі рет өлшенген, ≥110 мм.сын.бағ. немесе диастолалық АҚ, кем дегенде 1 рет өлшенген, ≥120 мм.сын.бағ</a:t>
            </a:r>
            <a:r>
              <a:rPr lang="kk-KZ" dirty="0" smtClean="0"/>
              <a:t>.;</a:t>
            </a:r>
          </a:p>
          <a:p>
            <a:r>
              <a:rPr lang="kk-KZ" dirty="0" smtClean="0"/>
              <a:t> </a:t>
            </a:r>
            <a:r>
              <a:rPr lang="kk-KZ" dirty="0" smtClean="0">
                <a:solidFill>
                  <a:srgbClr val="00B0F0"/>
                </a:solidFill>
              </a:rPr>
              <a:t>Жоғары </a:t>
            </a:r>
            <a:r>
              <a:rPr lang="kk-KZ" dirty="0">
                <a:solidFill>
                  <a:srgbClr val="00B0F0"/>
                </a:solidFill>
              </a:rPr>
              <a:t>протеинурия (5 г/24 сағ немесе ≥3+); бас ауруы, бұлыңғыр көру; </a:t>
            </a:r>
            <a:endParaRPr lang="kk-KZ" dirty="0" smtClean="0">
              <a:solidFill>
                <a:srgbClr val="00B0F0"/>
              </a:solidFill>
            </a:endParaRPr>
          </a:p>
          <a:p>
            <a:r>
              <a:rPr lang="kk-KZ" dirty="0"/>
              <a:t>Т</a:t>
            </a:r>
            <a:r>
              <a:rPr lang="kk-KZ" dirty="0" smtClean="0"/>
              <a:t>өс </a:t>
            </a:r>
            <a:r>
              <a:rPr lang="kk-KZ" dirty="0"/>
              <a:t>сүйегінің астында немесе оң жақ </a:t>
            </a:r>
            <a:r>
              <a:rPr lang="kk-KZ" dirty="0" smtClean="0"/>
              <a:t>қабырға </a:t>
            </a:r>
            <a:r>
              <a:rPr lang="kk-KZ" dirty="0"/>
              <a:t>астында ауырсыну</a:t>
            </a:r>
            <a:r>
              <a:rPr lang="kk-KZ" dirty="0" smtClean="0"/>
              <a:t>;</a:t>
            </a:r>
          </a:p>
          <a:p>
            <a:r>
              <a:rPr lang="kk-KZ" dirty="0" smtClean="0">
                <a:solidFill>
                  <a:srgbClr val="00B0F0"/>
                </a:solidFill>
              </a:rPr>
              <a:t>Қандағы </a:t>
            </a:r>
            <a:r>
              <a:rPr lang="kk-KZ" dirty="0">
                <a:solidFill>
                  <a:srgbClr val="00B0F0"/>
                </a:solidFill>
              </a:rPr>
              <a:t>ферменттердің концентрациясының жоғарылауы </a:t>
            </a:r>
            <a:r>
              <a:rPr lang="en-US" dirty="0">
                <a:solidFill>
                  <a:srgbClr val="00B0F0"/>
                </a:solidFill>
              </a:rPr>
              <a:t>(A</a:t>
            </a:r>
            <a:r>
              <a:rPr lang="ru-RU" dirty="0">
                <a:solidFill>
                  <a:srgbClr val="00B0F0"/>
                </a:solidFill>
              </a:rPr>
              <a:t>САТ, </a:t>
            </a:r>
            <a:r>
              <a:rPr lang="en-US" dirty="0">
                <a:solidFill>
                  <a:srgbClr val="00B0F0"/>
                </a:solidFill>
              </a:rPr>
              <a:t>A</a:t>
            </a:r>
            <a:r>
              <a:rPr lang="ru-RU" dirty="0">
                <a:solidFill>
                  <a:srgbClr val="00B0F0"/>
                </a:solidFill>
              </a:rPr>
              <a:t>ЛА</a:t>
            </a:r>
            <a:r>
              <a:rPr lang="en-US" dirty="0">
                <a:solidFill>
                  <a:srgbClr val="00B0F0"/>
                </a:solidFill>
              </a:rPr>
              <a:t>T, </a:t>
            </a:r>
            <a:r>
              <a:rPr lang="ru-RU" dirty="0">
                <a:solidFill>
                  <a:srgbClr val="00B0F0"/>
                </a:solidFill>
              </a:rPr>
              <a:t>ЛДГ)</a:t>
            </a:r>
            <a:r>
              <a:rPr lang="kk-KZ" dirty="0" smtClean="0">
                <a:solidFill>
                  <a:srgbClr val="00B0F0"/>
                </a:solidFill>
              </a:rPr>
              <a:t>; </a:t>
            </a:r>
          </a:p>
          <a:p>
            <a:r>
              <a:rPr lang="kk-KZ" dirty="0" smtClean="0"/>
              <a:t>HELLP </a:t>
            </a:r>
            <a:r>
              <a:rPr lang="kk-KZ" dirty="0"/>
              <a:t>синдромы; </a:t>
            </a:r>
            <a:endParaRPr lang="kk-KZ" dirty="0" smtClean="0"/>
          </a:p>
          <a:p>
            <a:r>
              <a:rPr lang="kk-KZ" dirty="0" smtClean="0">
                <a:solidFill>
                  <a:srgbClr val="00B0F0"/>
                </a:solidFill>
              </a:rPr>
              <a:t>Олигурия </a:t>
            </a:r>
            <a:r>
              <a:rPr lang="kk-KZ" dirty="0">
                <a:solidFill>
                  <a:srgbClr val="00B0F0"/>
                </a:solidFill>
              </a:rPr>
              <a:t>(4 сағатта &lt;100 мл немесе 24 сағатта &lt;500 мл); </a:t>
            </a:r>
            <a:endParaRPr lang="kk-KZ" dirty="0" smtClean="0">
              <a:solidFill>
                <a:srgbClr val="00B0F0"/>
              </a:solidFill>
            </a:endParaRPr>
          </a:p>
          <a:p>
            <a:r>
              <a:rPr lang="kk-KZ" dirty="0"/>
              <a:t>Ө</a:t>
            </a:r>
            <a:r>
              <a:rPr lang="kk-KZ" dirty="0" smtClean="0"/>
              <a:t>кпе </a:t>
            </a:r>
            <a:r>
              <a:rPr lang="kk-KZ" dirty="0"/>
              <a:t>ісінуі; </a:t>
            </a:r>
            <a:endParaRPr lang="kk-KZ" dirty="0" smtClean="0"/>
          </a:p>
          <a:p>
            <a:r>
              <a:rPr lang="kk-KZ" dirty="0">
                <a:solidFill>
                  <a:srgbClr val="00B0F0"/>
                </a:solidFill>
              </a:rPr>
              <a:t>Ұ</a:t>
            </a:r>
            <a:r>
              <a:rPr lang="kk-KZ" dirty="0" smtClean="0">
                <a:solidFill>
                  <a:srgbClr val="00B0F0"/>
                </a:solidFill>
              </a:rPr>
              <a:t>рықтың </a:t>
            </a:r>
            <a:r>
              <a:rPr lang="kk-KZ" dirty="0">
                <a:solidFill>
                  <a:srgbClr val="00B0F0"/>
                </a:solidFill>
              </a:rPr>
              <a:t>жеткіліксіз өсуі; </a:t>
            </a:r>
            <a:endParaRPr lang="kk-KZ" dirty="0" smtClean="0">
              <a:solidFill>
                <a:srgbClr val="00B0F0"/>
              </a:solidFill>
            </a:endParaRPr>
          </a:p>
          <a:p>
            <a:r>
              <a:rPr lang="kk-KZ" dirty="0" smtClean="0"/>
              <a:t>Ауыр </a:t>
            </a:r>
            <a:r>
              <a:rPr lang="kk-KZ" dirty="0"/>
              <a:t>гипертензия белгілері болған кезде беттің, қолдың немесе аяқтың кенеттен ісінуі; </a:t>
            </a:r>
            <a:endParaRPr lang="kk-KZ" dirty="0" smtClean="0"/>
          </a:p>
          <a:p>
            <a:r>
              <a:rPr lang="kk-KZ" dirty="0">
                <a:solidFill>
                  <a:srgbClr val="00B0F0"/>
                </a:solidFill>
              </a:rPr>
              <a:t>П</a:t>
            </a:r>
            <a:r>
              <a:rPr lang="kk-KZ" dirty="0" smtClean="0">
                <a:solidFill>
                  <a:srgbClr val="00B0F0"/>
                </a:solidFill>
              </a:rPr>
              <a:t>лацентаның </a:t>
            </a:r>
            <a:r>
              <a:rPr lang="kk-KZ" dirty="0">
                <a:solidFill>
                  <a:srgbClr val="00B0F0"/>
                </a:solidFill>
              </a:rPr>
              <a:t>бөлінуі; </a:t>
            </a:r>
            <a:endParaRPr lang="kk-KZ" dirty="0" smtClean="0">
              <a:solidFill>
                <a:srgbClr val="00B0F0"/>
              </a:solidFill>
            </a:endParaRPr>
          </a:p>
          <a:p>
            <a:r>
              <a:rPr lang="kk-KZ" dirty="0" smtClean="0"/>
              <a:t> ДВС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195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/>
          </a:bodyPr>
          <a:lstStyle/>
          <a:p>
            <a:r>
              <a:rPr lang="kk-KZ" dirty="0">
                <a:solidFill>
                  <a:srgbClr val="00B0F0"/>
                </a:solidFill>
              </a:rPr>
              <a:t>Эклампсия</a:t>
            </a:r>
            <a:r>
              <a:rPr lang="kk-KZ" dirty="0"/>
              <a:t> </a:t>
            </a:r>
            <a:r>
              <a:rPr lang="kk-KZ" dirty="0" smtClean="0"/>
              <a:t>- басқа </a:t>
            </a:r>
            <a:r>
              <a:rPr lang="kk-KZ" dirty="0"/>
              <a:t>себептермен түсіндіруге болмайтын </a:t>
            </a:r>
            <a:r>
              <a:rPr lang="kk-KZ" dirty="0">
                <a:solidFill>
                  <a:schemeClr val="accent2"/>
                </a:solidFill>
              </a:rPr>
              <a:t>құрысулар </a:t>
            </a:r>
            <a:r>
              <a:rPr lang="kk-KZ" dirty="0"/>
              <a:t>жағдайында </a:t>
            </a:r>
            <a:r>
              <a:rPr lang="kk-KZ" dirty="0" smtClean="0"/>
              <a:t>қойылатын диагноз.</a:t>
            </a:r>
          </a:p>
          <a:p>
            <a:pPr marL="64008" indent="0">
              <a:buNone/>
            </a:pPr>
            <a:endParaRPr lang="kk-KZ" dirty="0" smtClean="0"/>
          </a:p>
          <a:p>
            <a:r>
              <a:rPr lang="kk-KZ" dirty="0"/>
              <a:t>С</a:t>
            </a:r>
            <a:r>
              <a:rPr lang="kk-KZ" dirty="0" smtClean="0"/>
              <a:t>озылмалы </a:t>
            </a:r>
            <a:r>
              <a:rPr lang="kk-KZ" dirty="0"/>
              <a:t>гипертензия </a:t>
            </a:r>
            <a:r>
              <a:rPr lang="kk-KZ" dirty="0" smtClean="0"/>
              <a:t>фонындағы </a:t>
            </a:r>
          </a:p>
          <a:p>
            <a:pPr marL="64008" indent="0">
              <a:buNone/>
            </a:pPr>
            <a:r>
              <a:rPr lang="kk-KZ" dirty="0" smtClean="0">
                <a:solidFill>
                  <a:srgbClr val="00B0F0"/>
                </a:solidFill>
              </a:rPr>
              <a:t>     преэклампсия </a:t>
            </a:r>
            <a:r>
              <a:rPr lang="kk-KZ" dirty="0">
                <a:solidFill>
                  <a:srgbClr val="00B0F0"/>
                </a:solidFill>
              </a:rPr>
              <a:t>– эклампсия </a:t>
            </a:r>
            <a:endParaRPr lang="kk-KZ" dirty="0" smtClean="0">
              <a:solidFill>
                <a:srgbClr val="00B0F0"/>
              </a:solidFill>
            </a:endParaRPr>
          </a:p>
          <a:p>
            <a:pPr marL="64008" indent="0">
              <a:buNone/>
            </a:pPr>
            <a:endParaRPr lang="kk-KZ" dirty="0" smtClean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kk-KZ" dirty="0" smtClean="0">
                <a:solidFill>
                  <a:srgbClr val="00B0F0"/>
                </a:solidFill>
              </a:rPr>
              <a:t>Басқа </a:t>
            </a:r>
            <a:r>
              <a:rPr lang="kk-KZ" dirty="0">
                <a:solidFill>
                  <a:srgbClr val="00B0F0"/>
                </a:solidFill>
              </a:rPr>
              <a:t>гипертониялық </a:t>
            </a:r>
            <a:r>
              <a:rPr lang="kk-KZ" dirty="0" smtClean="0">
                <a:solidFill>
                  <a:srgbClr val="00B0F0"/>
                </a:solidFill>
              </a:rPr>
              <a:t>жағдайлар -</a:t>
            </a:r>
          </a:p>
          <a:p>
            <a:pPr marL="64008" indent="0">
              <a:buNone/>
            </a:pPr>
            <a:r>
              <a:rPr lang="kk-KZ" dirty="0" smtClean="0">
                <a:solidFill>
                  <a:srgbClr val="00B0F0"/>
                </a:solidFill>
              </a:rPr>
              <a:t> </a:t>
            </a:r>
            <a:r>
              <a:rPr lang="kk-KZ" dirty="0"/>
              <a:t>Ақ халат гипертензиясы медициналық жағдайда жоғарылаған қан қысымын білдіреді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69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28" y="0"/>
            <a:ext cx="9160527" cy="6858000"/>
          </a:xfrm>
        </p:spPr>
      </p:pic>
    </p:spTree>
    <p:extLst>
      <p:ext uri="{BB962C8B-B14F-4D97-AF65-F5344CB8AC3E}">
        <p14:creationId xmlns:p14="http://schemas.microsoft.com/office/powerpoint/2010/main" val="121164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265</TotalTime>
  <Words>971</Words>
  <Application>Microsoft Office PowerPoint</Application>
  <PresentationFormat>Экран (4:3)</PresentationFormat>
  <Paragraphs>147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Century Gothic</vt:lpstr>
      <vt:lpstr>Times New Roman</vt:lpstr>
      <vt:lpstr>Verdana</vt:lpstr>
      <vt:lpstr>Wingdings</vt:lpstr>
      <vt:lpstr>Wingdings 2</vt:lpstr>
      <vt:lpstr>Яркая</vt:lpstr>
      <vt:lpstr>    Жүкті әйелдердегі артериялық гипертензия  </vt:lpstr>
      <vt:lpstr>Презентация PowerPoint</vt:lpstr>
      <vt:lpstr>Презентация PowerPoint</vt:lpstr>
      <vt:lpstr>Презентация PowerPoint</vt:lpstr>
      <vt:lpstr>Жіктелуі</vt:lpstr>
      <vt:lpstr>Презентация PowerPoint</vt:lpstr>
      <vt:lpstr>Презентация PowerPoint</vt:lpstr>
      <vt:lpstr>Презентация PowerPoint</vt:lpstr>
      <vt:lpstr>Презентация PowerPoint</vt:lpstr>
      <vt:lpstr>Анамнез және шағымдар</vt:lpstr>
      <vt:lpstr>Презентация PowerPoint</vt:lpstr>
      <vt:lpstr>Презентация PowerPoint</vt:lpstr>
      <vt:lpstr>Презентация PowerPoint</vt:lpstr>
      <vt:lpstr>Визуальді диагностика</vt:lpstr>
      <vt:lpstr>Преэклампсия</vt:lpstr>
      <vt:lpstr>Басқа гипертониялық жағдайлар</vt:lpstr>
      <vt:lpstr>Медикаментозды емі</vt:lpstr>
      <vt:lpstr>Ауыр преэклампсия/эклампсияны  емдеуге арналған дәрілік заттар</vt:lpstr>
      <vt:lpstr>Презентация PowerPoint</vt:lpstr>
      <vt:lpstr>Презентация PowerPoint</vt:lpstr>
      <vt:lpstr>ЭКЛАМПСИЯ ШҰҒЫЛ КӨМЕК</vt:lpstr>
      <vt:lpstr>Презентация PowerPoint</vt:lpstr>
      <vt:lpstr>Госпитализация</vt:lpstr>
      <vt:lpstr>Назарларыңызға рахмет!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Артериальная гипертензия у беременных РЦРЗ (Республиканский центр развития здравоохранения МЗ РК) Версия: Клинические протоколы МЗ РК - 2017</dc:title>
  <dc:creator>103 ПК</dc:creator>
  <cp:lastModifiedBy>Tasbuget</cp:lastModifiedBy>
  <cp:revision>46</cp:revision>
  <dcterms:created xsi:type="dcterms:W3CDTF">2022-09-20T09:30:08Z</dcterms:created>
  <dcterms:modified xsi:type="dcterms:W3CDTF">2022-09-22T03:43:28Z</dcterms:modified>
</cp:coreProperties>
</file>