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7" r:id="rId3"/>
    <p:sldId id="270" r:id="rId4"/>
    <p:sldId id="279" r:id="rId5"/>
    <p:sldId id="260" r:id="rId6"/>
    <p:sldId id="262" r:id="rId7"/>
    <p:sldId id="261" r:id="rId8"/>
    <p:sldId id="263" r:id="rId9"/>
    <p:sldId id="282" r:id="rId10"/>
    <p:sldId id="278" r:id="rId11"/>
    <p:sldId id="280" r:id="rId12"/>
    <p:sldId id="281" r:id="rId13"/>
    <p:sldId id="273" r:id="rId14"/>
    <p:sldId id="275" r:id="rId15"/>
    <p:sldId id="276" r:id="rId16"/>
    <p:sldId id="277" r:id="rId17"/>
    <p:sldId id="269"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p:cViewPr>
        <p:scale>
          <a:sx n="118" d="100"/>
          <a:sy n="118" d="100"/>
        </p:scale>
        <p:origin x="-30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332278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0E6370-DBE9-4151-B355-A9841A2A37BE}"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10407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1321499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2700697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42053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1209770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745034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2192273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320849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236385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0E6370-DBE9-4151-B355-A9841A2A37BE}"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406796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80E6370-DBE9-4151-B355-A9841A2A37BE}"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416095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80E6370-DBE9-4151-B355-A9841A2A37BE}" type="datetimeFigureOut">
              <a:rPr lang="ru-RU" smtClean="0"/>
              <a:t>19.09.2023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337317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0E6370-DBE9-4151-B355-A9841A2A37BE}" type="datetimeFigureOut">
              <a:rPr lang="ru-RU" smtClean="0"/>
              <a:t>19.09.2023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152835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E6370-DBE9-4151-B355-A9841A2A37BE}" type="datetimeFigureOut">
              <a:rPr lang="ru-RU" smtClean="0"/>
              <a:t>19.09.2023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402239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0E6370-DBE9-4151-B355-A9841A2A37BE}"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335166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0E6370-DBE9-4151-B355-A9841A2A37BE}"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6D1E5B-076A-4C33-B2A2-3DFDA24B6954}" type="slidenum">
              <a:rPr lang="ru-RU" smtClean="0"/>
              <a:t>‹#›</a:t>
            </a:fld>
            <a:endParaRPr lang="ru-RU"/>
          </a:p>
        </p:txBody>
      </p:sp>
    </p:spTree>
    <p:extLst>
      <p:ext uri="{BB962C8B-B14F-4D97-AF65-F5344CB8AC3E}">
        <p14:creationId xmlns:p14="http://schemas.microsoft.com/office/powerpoint/2010/main" val="411589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0E6370-DBE9-4151-B355-A9841A2A37BE}" type="datetimeFigureOut">
              <a:rPr lang="ru-RU" smtClean="0"/>
              <a:t>19.09.2023</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6D1E5B-076A-4C33-B2A2-3DFDA24B6954}" type="slidenum">
              <a:rPr lang="ru-RU" smtClean="0"/>
              <a:t>‹#›</a:t>
            </a:fld>
            <a:endParaRPr lang="ru-RU"/>
          </a:p>
        </p:txBody>
      </p:sp>
    </p:spTree>
    <p:extLst>
      <p:ext uri="{BB962C8B-B14F-4D97-AF65-F5344CB8AC3E}">
        <p14:creationId xmlns:p14="http://schemas.microsoft.com/office/powerpoint/2010/main" val="320331053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ediccity.ru/directions/34" TargetMode="External"/><Relationship Id="rId2" Type="http://schemas.openxmlformats.org/officeDocument/2006/relationships/hyperlink" Target="https://www.mediccity.ru/directions/45" TargetMode="External"/><Relationship Id="rId1" Type="http://schemas.openxmlformats.org/officeDocument/2006/relationships/slideLayout" Target="../slideLayouts/slideLayout2.xml"/><Relationship Id="rId4" Type="http://schemas.openxmlformats.org/officeDocument/2006/relationships/hyperlink" Target="https://www.mediccity.ru/directions/479"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kk-KZ" sz="3600" b="1" dirty="0" smtClean="0">
                <a:latin typeface="Times New Roman" panose="02020603050405020304" pitchFamily="18" charset="0"/>
                <a:cs typeface="Times New Roman" panose="02020603050405020304" pitchFamily="18" charset="0"/>
              </a:rPr>
              <a:t>Облыстық </a:t>
            </a:r>
            <a:r>
              <a:rPr lang="kk-KZ" sz="3600" b="1" dirty="0">
                <a:latin typeface="Times New Roman" panose="02020603050405020304" pitchFamily="18" charset="0"/>
                <a:cs typeface="Times New Roman" panose="02020603050405020304" pitchFamily="18" charset="0"/>
              </a:rPr>
              <a:t>м</a:t>
            </a:r>
            <a:r>
              <a:rPr lang="kk-KZ" sz="3600" b="1" dirty="0" smtClean="0">
                <a:latin typeface="Times New Roman" panose="02020603050405020304" pitchFamily="18" charset="0"/>
                <a:cs typeface="Times New Roman" panose="02020603050405020304" pitchFamily="18" charset="0"/>
              </a:rPr>
              <a:t>едициналық </a:t>
            </a:r>
            <a:br>
              <a:rPr lang="kk-KZ" sz="3600" b="1" dirty="0" smtClean="0">
                <a:latin typeface="Times New Roman" panose="02020603050405020304" pitchFamily="18" charset="0"/>
                <a:cs typeface="Times New Roman" panose="02020603050405020304" pitchFamily="18" charset="0"/>
              </a:rPr>
            </a:br>
            <a:r>
              <a:rPr lang="kk-KZ" sz="3600" b="1" dirty="0" smtClean="0">
                <a:latin typeface="Times New Roman" panose="02020603050405020304" pitchFamily="18" charset="0"/>
                <a:cs typeface="Times New Roman" panose="02020603050405020304" pitchFamily="18" charset="0"/>
              </a:rPr>
              <a:t>жедел </a:t>
            </a:r>
            <a:r>
              <a:rPr lang="kk-KZ" sz="3600" b="1" dirty="0" smtClean="0">
                <a:latin typeface="Times New Roman" panose="02020603050405020304" pitchFamily="18" charset="0"/>
                <a:cs typeface="Times New Roman" panose="02020603050405020304" pitchFamily="18" charset="0"/>
              </a:rPr>
              <a:t>жәрдем стансасы</a:t>
            </a:r>
            <a:endParaRPr lang="ru-RU" sz="3600" b="1"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p:txBody>
          <a:bodyPr/>
          <a:lstStyle/>
          <a:p>
            <a:pPr algn="ctr"/>
            <a:r>
              <a:rPr lang="kk-KZ" b="1" dirty="0" smtClean="0">
                <a:latin typeface="Times New Roman" panose="02020603050405020304" pitchFamily="18" charset="0"/>
                <a:cs typeface="Times New Roman" panose="02020603050405020304" pitchFamily="18" charset="0"/>
              </a:rPr>
              <a:t>Артериальды гипертензия. Клиникасы. Жіктелуі. </a:t>
            </a:r>
            <a:r>
              <a:rPr lang="kk-KZ" b="1" dirty="0">
                <a:latin typeface="Times New Roman" panose="02020603050405020304" pitchFamily="18" charset="0"/>
                <a:cs typeface="Times New Roman" panose="02020603050405020304" pitchFamily="18" charset="0"/>
              </a:rPr>
              <a:t>Дифференциальды диагностика. </a:t>
            </a:r>
            <a:r>
              <a:rPr lang="kk-KZ" b="1" dirty="0" smtClean="0">
                <a:latin typeface="Times New Roman" panose="02020603050405020304" pitchFamily="18" charset="0"/>
                <a:cs typeface="Times New Roman" panose="02020603050405020304" pitchFamily="18" charset="0"/>
              </a:rPr>
              <a:t>Жедел жәрдем кезіндегі алғашқы медициналық көмек. </a:t>
            </a:r>
          </a:p>
          <a:p>
            <a:endParaRPr lang="kk-KZ" b="1" dirty="0" smtClean="0">
              <a:latin typeface="Times New Roman" panose="02020603050405020304" pitchFamily="18" charset="0"/>
              <a:cs typeface="Times New Roman" panose="02020603050405020304" pitchFamily="18" charset="0"/>
            </a:endParaRPr>
          </a:p>
          <a:p>
            <a:endParaRPr lang="kk-KZ" b="1" dirty="0">
              <a:latin typeface="Times New Roman" panose="02020603050405020304" pitchFamily="18" charset="0"/>
              <a:cs typeface="Times New Roman" panose="02020603050405020304" pitchFamily="18" charset="0"/>
            </a:endParaRPr>
          </a:p>
          <a:p>
            <a:pPr marL="0" indent="0">
              <a:buNone/>
            </a:pPr>
            <a:endParaRPr lang="ru-RU" b="1" dirty="0">
              <a:latin typeface="Times New Roman" panose="02020603050405020304" pitchFamily="18" charset="0"/>
              <a:cs typeface="Times New Roman" panose="02020603050405020304" pitchFamily="18" charset="0"/>
            </a:endParaRPr>
          </a:p>
        </p:txBody>
      </p:sp>
      <p:pic>
        <p:nvPicPr>
          <p:cNvPr id="6" name="Рисунок 5"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416645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a:latin typeface="Times New Roman" panose="02020603050405020304" pitchFamily="18" charset="0"/>
                <a:cs typeface="Times New Roman" panose="02020603050405020304" pitchFamily="18" charset="0"/>
              </a:rPr>
              <a:t>Д</a:t>
            </a:r>
            <a:r>
              <a:rPr lang="kk-KZ" sz="3600" dirty="0" smtClean="0">
                <a:latin typeface="Times New Roman" panose="02020603050405020304" pitchFamily="18" charset="0"/>
                <a:cs typeface="Times New Roman" panose="02020603050405020304" pitchFamily="18" charset="0"/>
              </a:rPr>
              <a:t>ифференциальды диагностика</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598610" y="1855178"/>
            <a:ext cx="10018713" cy="4624754"/>
          </a:xfrm>
        </p:spPr>
        <p:txBody>
          <a:bodyPr>
            <a:noAutofit/>
          </a:bodyPr>
          <a:lstStyle/>
          <a:p>
            <a:r>
              <a:rPr lang="ru-RU" sz="1800" dirty="0" err="1" smtClean="0">
                <a:latin typeface="Times New Roman" panose="02020603050405020304" pitchFamily="18" charset="0"/>
                <a:cs typeface="Times New Roman" panose="02020603050405020304" pitchFamily="18" charset="0"/>
              </a:rPr>
              <a:t>Бүйрек</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паренхимасының</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бұзылысы</a:t>
            </a:r>
            <a:r>
              <a:rPr lang="ru-RU" sz="1800" dirty="0" smtClean="0">
                <a:latin typeface="Times New Roman" panose="02020603050405020304" pitchFamily="18" charset="0"/>
                <a:cs typeface="Times New Roman" panose="02020603050405020304" pitchFamily="18" charset="0"/>
              </a:rPr>
              <a:t> </a:t>
            </a:r>
          </a:p>
          <a:p>
            <a:r>
              <a:rPr lang="ru-RU" sz="1800" dirty="0" err="1" smtClean="0">
                <a:latin typeface="Times New Roman" panose="02020603050405020304" pitchFamily="18" charset="0"/>
                <a:cs typeface="Times New Roman" panose="02020603050405020304" pitchFamily="18" charset="0"/>
              </a:rPr>
              <a:t>Бүйрек</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артериясының</a:t>
            </a:r>
            <a:r>
              <a:rPr lang="ru-RU" sz="1800" dirty="0" smtClean="0">
                <a:latin typeface="Times New Roman" panose="02020603050405020304" pitchFamily="18" charset="0"/>
                <a:cs typeface="Times New Roman" panose="02020603050405020304" pitchFamily="18" charset="0"/>
              </a:rPr>
              <a:t> атеросклероз </a:t>
            </a:r>
          </a:p>
          <a:p>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Біріншілік</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альдостеронизм</a:t>
            </a:r>
            <a:endParaRPr lang="ru-RU" sz="1800" dirty="0" smtClean="0">
              <a:latin typeface="Times New Roman" panose="02020603050405020304" pitchFamily="18" charset="0"/>
              <a:cs typeface="Times New Roman" panose="02020603050405020304" pitchFamily="18" charset="0"/>
            </a:endParaRPr>
          </a:p>
          <a:p>
            <a:r>
              <a:rPr lang="kk-KZ" sz="1800" dirty="0" smtClean="0">
                <a:latin typeface="Times New Roman" panose="02020603050405020304" pitchFamily="18" charset="0"/>
                <a:cs typeface="Times New Roman" panose="02020603050405020304" pitchFamily="18" charset="0"/>
              </a:rPr>
              <a:t>Феохромоцитома</a:t>
            </a:r>
          </a:p>
          <a:p>
            <a:r>
              <a:rPr lang="kk-KZ" sz="1800" dirty="0" smtClean="0">
                <a:latin typeface="Times New Roman" panose="02020603050405020304" pitchFamily="18" charset="0"/>
                <a:cs typeface="Times New Roman" panose="02020603050405020304" pitchFamily="18" charset="0"/>
              </a:rPr>
              <a:t>Кушинг синдромы</a:t>
            </a:r>
          </a:p>
          <a:p>
            <a:r>
              <a:rPr lang="kk-KZ" sz="1800" dirty="0" smtClean="0">
                <a:latin typeface="Times New Roman" panose="02020603050405020304" pitchFamily="18" charset="0"/>
                <a:cs typeface="Times New Roman" panose="02020603050405020304" pitchFamily="18" charset="0"/>
              </a:rPr>
              <a:t>Қалқанша без аурулары</a:t>
            </a:r>
            <a:r>
              <a:rPr lang="ru-RU" sz="1800" dirty="0" smtClean="0">
                <a:latin typeface="Times New Roman" panose="02020603050405020304" pitchFamily="18" charset="0"/>
                <a:cs typeface="Times New Roman" panose="02020603050405020304" pitchFamily="18" charset="0"/>
              </a:rPr>
              <a:t>(</a:t>
            </a:r>
            <a:r>
              <a:rPr lang="ru-RU" sz="1800" dirty="0" err="1" smtClean="0">
                <a:latin typeface="Times New Roman" panose="02020603050405020304" pitchFamily="18" charset="0"/>
                <a:cs typeface="Times New Roman" panose="02020603050405020304" pitchFamily="18" charset="0"/>
              </a:rPr>
              <a:t>гипер</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или гипотиреоз)</a:t>
            </a:r>
          </a:p>
          <a:p>
            <a:r>
              <a:rPr lang="ru-RU" sz="1800" dirty="0" err="1">
                <a:latin typeface="Times New Roman" panose="02020603050405020304" pitchFamily="18" charset="0"/>
                <a:cs typeface="Times New Roman" panose="02020603050405020304" pitchFamily="18" charset="0"/>
              </a:rPr>
              <a:t>Коарктация</a:t>
            </a:r>
            <a:r>
              <a:rPr lang="ru-RU" sz="1800" dirty="0">
                <a:latin typeface="Times New Roman" panose="02020603050405020304" pitchFamily="18" charset="0"/>
                <a:cs typeface="Times New Roman" panose="02020603050405020304" pitchFamily="18" charset="0"/>
              </a:rPr>
              <a:t> аорты</a:t>
            </a:r>
          </a:p>
        </p:txBody>
      </p:sp>
    </p:spTree>
    <p:extLst>
      <p:ext uri="{BB962C8B-B14F-4D97-AF65-F5344CB8AC3E}">
        <p14:creationId xmlns:p14="http://schemas.microsoft.com/office/powerpoint/2010/main" val="2992811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624254"/>
          </a:xfrm>
        </p:spPr>
        <p:txBody>
          <a:bodyPr>
            <a:normAutofit fontScale="90000"/>
          </a:bodyPr>
          <a:lstStyle/>
          <a:p>
            <a:r>
              <a:rPr lang="kk-KZ" dirty="0" smtClean="0">
                <a:latin typeface="Times New Roman" panose="02020603050405020304" pitchFamily="18" charset="0"/>
                <a:cs typeface="Times New Roman" panose="02020603050405020304" pitchFamily="18" charset="0"/>
              </a:rPr>
              <a:t>Асқынуы: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Autofit/>
          </a:bodyPr>
          <a:lstStyle/>
          <a:p>
            <a:r>
              <a:rPr lang="ru-RU" sz="2800" dirty="0" err="1" smtClean="0">
                <a:latin typeface="Times New Roman" panose="02020603050405020304" pitchFamily="18" charset="0"/>
                <a:cs typeface="Times New Roman" panose="02020603050405020304" pitchFamily="18" charset="0"/>
              </a:rPr>
              <a:t>Гипертониялық</a:t>
            </a:r>
            <a:r>
              <a:rPr lang="ru-RU" sz="2800" dirty="0" smtClean="0">
                <a:latin typeface="Times New Roman" panose="02020603050405020304" pitchFamily="18" charset="0"/>
                <a:cs typeface="Times New Roman" panose="02020603050405020304" pitchFamily="18" charset="0"/>
              </a:rPr>
              <a:t> криз</a:t>
            </a:r>
            <a:r>
              <a:rPr lang="ru-RU" sz="2800" dirty="0">
                <a:latin typeface="Times New Roman" panose="02020603050405020304" pitchFamily="18" charset="0"/>
                <a:cs typeface="Times New Roman" panose="02020603050405020304" pitchFamily="18" charset="0"/>
              </a:rPr>
              <a:t>;</a:t>
            </a:r>
          </a:p>
          <a:p>
            <a:r>
              <a:rPr lang="ru-RU" sz="2800" dirty="0" smtClean="0">
                <a:latin typeface="Times New Roman" panose="02020603050405020304" pitchFamily="18" charset="0"/>
                <a:cs typeface="Times New Roman" panose="02020603050405020304" pitchFamily="18" charset="0"/>
              </a:rPr>
              <a:t> Миокард </a:t>
            </a:r>
            <a:r>
              <a:rPr lang="ru-RU" sz="2800" dirty="0" err="1" smtClean="0">
                <a:latin typeface="Times New Roman" panose="02020603050405020304" pitchFamily="18" charset="0"/>
                <a:cs typeface="Times New Roman" panose="02020603050405020304" pitchFamily="18" charset="0"/>
              </a:rPr>
              <a:t>инфарктісі</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err="1" smtClean="0">
                <a:latin typeface="Times New Roman" panose="02020603050405020304" pitchFamily="18" charset="0"/>
                <a:cs typeface="Times New Roman" panose="02020603050405020304" pitchFamily="18" charset="0"/>
              </a:rPr>
              <a:t>Жедел</a:t>
            </a:r>
            <a:r>
              <a:rPr lang="ru-RU" sz="2800" dirty="0" smtClean="0">
                <a:latin typeface="Times New Roman" panose="02020603050405020304" pitchFamily="18" charset="0"/>
                <a:cs typeface="Times New Roman" panose="02020603050405020304" pitchFamily="18" charset="0"/>
              </a:rPr>
              <a:t> бас ми </a:t>
            </a:r>
            <a:r>
              <a:rPr lang="ru-RU" sz="2800" dirty="0" err="1" smtClean="0">
                <a:latin typeface="Times New Roman" panose="02020603050405020304" pitchFamily="18" charset="0"/>
                <a:cs typeface="Times New Roman" panose="02020603050405020304" pitchFamily="18" charset="0"/>
              </a:rPr>
              <a:t>қанайналым</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бұзылысы</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Стенокардия</a:t>
            </a:r>
            <a:r>
              <a:rPr lang="ru-RU" sz="2800" dirty="0">
                <a:latin typeface="Times New Roman" panose="02020603050405020304" pitchFamily="18" charset="0"/>
                <a:cs typeface="Times New Roman" panose="02020603050405020304" pitchFamily="18" charset="0"/>
              </a:rPr>
              <a:t>;</a:t>
            </a:r>
          </a:p>
          <a:p>
            <a:r>
              <a:rPr lang="kk-KZ" sz="2800" dirty="0" smtClean="0">
                <a:latin typeface="Times New Roman" panose="02020603050405020304" pitchFamily="18" charset="0"/>
                <a:cs typeface="Times New Roman" panose="02020603050405020304" pitchFamily="18" charset="0"/>
              </a:rPr>
              <a:t>Жүрек жетіспеушілігі</a:t>
            </a:r>
            <a:endParaRPr lang="ru-RU" sz="2800" dirty="0">
              <a:latin typeface="Times New Roman" panose="02020603050405020304" pitchFamily="18" charset="0"/>
              <a:cs typeface="Times New Roman" panose="02020603050405020304" pitchFamily="18" charset="0"/>
            </a:endParaRPr>
          </a:p>
          <a:p>
            <a:r>
              <a:rPr lang="ru-RU" sz="2800" dirty="0" err="1" smtClean="0">
                <a:latin typeface="Times New Roman" panose="02020603050405020304" pitchFamily="18" charset="0"/>
                <a:cs typeface="Times New Roman" panose="02020603050405020304" pitchFamily="18" charset="0"/>
              </a:rPr>
              <a:t>Ишемиялық</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жүрек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ауруы</a:t>
            </a:r>
            <a:endParaRPr lang="ru-RU" sz="2800" dirty="0">
              <a:latin typeface="Times New Roman" panose="02020603050405020304" pitchFamily="18" charset="0"/>
              <a:cs typeface="Times New Roman" panose="02020603050405020304" pitchFamily="18" charset="0"/>
            </a:endParaRPr>
          </a:p>
          <a:p>
            <a:r>
              <a:rPr lang="ru-RU" sz="2800" dirty="0" err="1" smtClean="0">
                <a:latin typeface="Times New Roman" panose="02020603050405020304" pitchFamily="18" charset="0"/>
                <a:cs typeface="Times New Roman" panose="02020603050405020304" pitchFamily="18" charset="0"/>
              </a:rPr>
              <a:t>Созылмалы</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бүйрек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жетіспеушілігі</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err="1" smtClean="0">
                <a:latin typeface="Times New Roman" panose="02020603050405020304" pitchFamily="18" charset="0"/>
                <a:cs typeface="Times New Roman" panose="02020603050405020304" pitchFamily="18" charset="0"/>
              </a:rPr>
              <a:t>Ретинопатия</a:t>
            </a:r>
            <a:r>
              <a:rPr lang="ru-RU" sz="2800" dirty="0">
                <a:latin typeface="Times New Roman" panose="02020603050405020304" pitchFamily="18" charset="0"/>
                <a:cs typeface="Times New Roman" panose="02020603050405020304" pitchFamily="18" charset="0"/>
              </a:rPr>
              <a:t>;</a:t>
            </a:r>
          </a:p>
          <a:p>
            <a:r>
              <a:rPr lang="ru-RU" sz="2800" dirty="0" smtClean="0">
                <a:latin typeface="Times New Roman" panose="02020603050405020304" pitchFamily="18" charset="0"/>
                <a:cs typeface="Times New Roman" panose="02020603050405020304" pitchFamily="18" charset="0"/>
              </a:rPr>
              <a:t>Атеросклероз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667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Емдік шаралар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84310" y="1987063"/>
            <a:ext cx="10018713" cy="3804138"/>
          </a:xfrm>
        </p:spPr>
        <p:txBody>
          <a:bodyPr/>
          <a:lstStyle/>
          <a:p>
            <a:r>
              <a:rPr lang="ru-RU" u="sng" dirty="0">
                <a:latin typeface="Times New Roman" panose="02020603050405020304" pitchFamily="18" charset="0"/>
                <a:cs typeface="Times New Roman" panose="02020603050405020304" pitchFamily="18" charset="0"/>
              </a:rPr>
              <a:t>АПФ </a:t>
            </a:r>
            <a:r>
              <a:rPr lang="ru-RU" u="sng" dirty="0" err="1" smtClean="0">
                <a:latin typeface="Times New Roman" panose="02020603050405020304" pitchFamily="18" charset="0"/>
                <a:cs typeface="Times New Roman" panose="02020603050405020304" pitchFamily="18" charset="0"/>
              </a:rPr>
              <a:t>ингибиторлары</a:t>
            </a:r>
            <a:endParaRPr lang="ru-RU" u="sng" dirty="0" smtClean="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 β-</a:t>
            </a:r>
            <a:r>
              <a:rPr lang="ru-RU" dirty="0" err="1">
                <a:latin typeface="Times New Roman" panose="02020603050405020304" pitchFamily="18" charset="0"/>
                <a:cs typeface="Times New Roman" panose="02020603050405020304" pitchFamily="18" charset="0"/>
              </a:rPr>
              <a:t>адреноблокаторлар</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Диуретиктер</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Кальций </a:t>
            </a:r>
            <a:r>
              <a:rPr lang="ru-RU" dirty="0" err="1" smtClean="0">
                <a:latin typeface="Times New Roman" panose="02020603050405020304" pitchFamily="18" charset="0"/>
                <a:cs typeface="Times New Roman" panose="02020603050405020304" pitchFamily="18" charset="0"/>
              </a:rPr>
              <a:t>антогонистер</a:t>
            </a:r>
            <a:endParaRPr lang="ru-RU" dirty="0" smtClean="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Ангиотензина</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II </a:t>
            </a:r>
            <a:r>
              <a:rPr lang="ru-RU" dirty="0" err="1">
                <a:latin typeface="Times New Roman" panose="02020603050405020304" pitchFamily="18" charset="0"/>
                <a:cs typeface="Times New Roman" panose="02020603050405020304" pitchFamily="18" charset="0"/>
              </a:rPr>
              <a:t>рецепторларының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антагонистері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5833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2" y="237392"/>
            <a:ext cx="10018713" cy="668215"/>
          </a:xfrm>
        </p:spPr>
        <p:txBody>
          <a:bodyPr>
            <a:normAutofit fontScale="90000"/>
          </a:bodyPr>
          <a:lstStyle/>
          <a:p>
            <a:r>
              <a:rPr lang="kk-KZ" dirty="0" smtClean="0">
                <a:latin typeface="Times New Roman" panose="02020603050405020304" pitchFamily="18" charset="0"/>
                <a:cs typeface="Times New Roman" panose="02020603050405020304" pitchFamily="18" charset="0"/>
              </a:rPr>
              <a:t>Ілмектік Диуретік: ФУРОСЕМИД</a:t>
            </a:r>
            <a:endParaRPr lang="ru-RU"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1"/>
          </p:nvPr>
        </p:nvSpPr>
        <p:spPr>
          <a:xfrm>
            <a:off x="140678" y="1011115"/>
            <a:ext cx="5368252" cy="5486400"/>
          </a:xfrm>
        </p:spPr>
        <p:txBody>
          <a:bodyPr>
            <a:noAutofit/>
          </a:bodyPr>
          <a:lstStyle/>
          <a:p>
            <a:r>
              <a:rPr lang="ru-RU" sz="1600" dirty="0" err="1">
                <a:latin typeface="Times New Roman" panose="02020603050405020304" pitchFamily="18" charset="0"/>
                <a:cs typeface="Times New Roman" panose="02020603050405020304" pitchFamily="18" charset="0"/>
              </a:rPr>
              <a:t>созылмалы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жеткіліксіздігінде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жедел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жеткіліксіздігінде</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r>
              <a:rPr lang="ru-RU" sz="1600" dirty="0" err="1">
                <a:latin typeface="Times New Roman" panose="02020603050405020304" pitchFamily="18" charset="0"/>
                <a:cs typeface="Times New Roman" panose="02020603050405020304" pitchFamily="18" charset="0"/>
              </a:rPr>
              <a:t>созылмалы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бүйрек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жеткіліксіздігінде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нефротикалық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синдромдағы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нефротикалық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синдромда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бірінші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ауруды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емдеу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тұрады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ісіну</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синдромында</a:t>
            </a:r>
            <a:endParaRPr lang="ru-RU" sz="1600" dirty="0">
              <a:latin typeface="Times New Roman" panose="02020603050405020304" pitchFamily="18" charset="0"/>
              <a:cs typeface="Times New Roman" panose="02020603050405020304" pitchFamily="18" charset="0"/>
            </a:endParaRPr>
          </a:p>
          <a:p>
            <a:r>
              <a:rPr lang="ru-RU" sz="1600" dirty="0" err="1">
                <a:latin typeface="Times New Roman" panose="02020603050405020304" pitchFamily="18" charset="0"/>
                <a:cs typeface="Times New Roman" panose="02020603050405020304" pitchFamily="18" charset="0"/>
              </a:rPr>
              <a:t>бауыр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ауруындағы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ісіну</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синдромында</a:t>
            </a:r>
            <a:endParaRPr lang="ru-RU" sz="1600" dirty="0">
              <a:latin typeface="Times New Roman" panose="02020603050405020304" pitchFamily="18" charset="0"/>
              <a:cs typeface="Times New Roman" panose="02020603050405020304" pitchFamily="18" charset="0"/>
            </a:endParaRPr>
          </a:p>
          <a:p>
            <a:r>
              <a:rPr lang="ru-RU" sz="1600" dirty="0" err="1">
                <a:latin typeface="Times New Roman" panose="02020603050405020304" pitchFamily="18" charset="0"/>
                <a:cs typeface="Times New Roman" panose="02020603050405020304" pitchFamily="18" charset="0"/>
              </a:rPr>
              <a:t>мидың</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ісінуінде</a:t>
            </a:r>
            <a:endParaRPr lang="ru-RU" sz="1600" dirty="0">
              <a:latin typeface="Times New Roman" panose="02020603050405020304" pitchFamily="18" charset="0"/>
              <a:cs typeface="Times New Roman" panose="02020603050405020304" pitchFamily="18" charset="0"/>
            </a:endParaRPr>
          </a:p>
          <a:p>
            <a:r>
              <a:rPr lang="ru-RU" sz="1600" dirty="0" err="1">
                <a:latin typeface="Times New Roman" panose="02020603050405020304" pitchFamily="18" charset="0"/>
                <a:cs typeface="Times New Roman" panose="02020603050405020304" pitchFamily="18" charset="0"/>
              </a:rPr>
              <a:t>гипертониялық</a:t>
            </a:r>
            <a:r>
              <a:rPr lang="ru-RU" sz="1600" dirty="0">
                <a:latin typeface="Times New Roman" panose="02020603050405020304" pitchFamily="18" charset="0"/>
                <a:cs typeface="Times New Roman" panose="02020603050405020304" pitchFamily="18" charset="0"/>
              </a:rPr>
              <a:t> криз, </a:t>
            </a:r>
            <a:r>
              <a:rPr lang="ru-RU" sz="1600" dirty="0" err="1">
                <a:latin typeface="Times New Roman" panose="02020603050405020304" pitchFamily="18" charset="0"/>
                <a:cs typeface="Times New Roman" panose="02020603050405020304" pitchFamily="18" charset="0"/>
              </a:rPr>
              <a:t>артериялық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гипертензияның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ауыр</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түрінде</a:t>
            </a:r>
            <a:endParaRPr lang="ru-RU" sz="16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sz="half" idx="2"/>
          </p:nvPr>
        </p:nvSpPr>
        <p:spPr>
          <a:xfrm>
            <a:off x="5934808" y="1011115"/>
            <a:ext cx="5802923" cy="5758962"/>
          </a:xfrm>
        </p:spPr>
        <p:txBody>
          <a:bodyPr>
            <a:normAutofit fontScale="70000" lnSpcReduction="20000"/>
          </a:bodyPr>
          <a:lstStyle/>
          <a:p>
            <a:r>
              <a:rPr lang="ru-RU" sz="2200" dirty="0" err="1">
                <a:latin typeface="Times New Roman" panose="02020603050405020304" pitchFamily="18" charset="0"/>
                <a:cs typeface="Times New Roman" panose="02020603050405020304" pitchFamily="18" charset="0"/>
              </a:rPr>
              <a:t>Қолдануға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болмайтын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жағдайлар</a:t>
            </a:r>
            <a:endParaRPr lang="ru-RU" sz="2200" dirty="0">
              <a:latin typeface="Times New Roman" panose="02020603050405020304" pitchFamily="18" charset="0"/>
              <a:cs typeface="Times New Roman" panose="02020603050405020304" pitchFamily="18" charset="0"/>
            </a:endParaRPr>
          </a:p>
          <a:p>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жедел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гломерулонефрит</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ануриямен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шумақтық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сүзілістің</a:t>
            </a:r>
            <a:r>
              <a:rPr lang="ru-RU" sz="2200" dirty="0">
                <a:latin typeface="Times New Roman" panose="02020603050405020304" pitchFamily="18" charset="0"/>
                <a:cs typeface="Times New Roman" panose="02020603050405020304" pitchFamily="18" charset="0"/>
              </a:rPr>
              <a:t> 3 - 5 мл/мин </a:t>
            </a:r>
            <a:r>
              <a:rPr lang="ru-RU" sz="2200" dirty="0" err="1">
                <a:latin typeface="Times New Roman" panose="02020603050405020304" pitchFamily="18" charset="0"/>
                <a:cs typeface="Times New Roman" panose="02020603050405020304" pitchFamily="18" charset="0"/>
              </a:rPr>
              <a:t>төмен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мөлшері</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жедел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бүйрек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жеткіліксіздігі</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ауыр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бауыр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жеткіліксіздігі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бауыр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комасы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прекома</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несеп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шығаратын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өзек</a:t>
            </a:r>
            <a:r>
              <a:rPr lang="ru-RU" sz="2200" dirty="0">
                <a:latin typeface="Times New Roman" panose="02020603050405020304" pitchFamily="18" charset="0"/>
                <a:cs typeface="Times New Roman" panose="02020603050405020304" pitchFamily="18" charset="0"/>
              </a:rPr>
              <a:t> стенозы, </a:t>
            </a:r>
            <a:r>
              <a:rPr lang="ru-RU" sz="2200" dirty="0" err="1">
                <a:latin typeface="Times New Roman" panose="02020603050405020304" pitchFamily="18" charset="0"/>
                <a:cs typeface="Times New Roman" panose="02020603050405020304" pitchFamily="18" charset="0"/>
              </a:rPr>
              <a:t>несеп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шығаратын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жолдардың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таспен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бітелуі</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прекоматозды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жағдай</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гипергликемиялық</a:t>
            </a:r>
            <a:r>
              <a:rPr lang="ru-RU" sz="2200" dirty="0">
                <a:latin typeface="Times New Roman" panose="02020603050405020304" pitchFamily="18" charset="0"/>
                <a:cs typeface="Times New Roman" panose="02020603050405020304" pitchFamily="18" charset="0"/>
              </a:rPr>
              <a:t> кома</a:t>
            </a: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гиперурикемия</a:t>
            </a:r>
            <a:r>
              <a:rPr lang="ru-RU" sz="2200" dirty="0">
                <a:latin typeface="Times New Roman" panose="02020603050405020304" pitchFamily="18" charset="0"/>
                <a:cs typeface="Times New Roman" panose="02020603050405020304" pitchFamily="18" charset="0"/>
              </a:rPr>
              <a:t>, подагра</a:t>
            </a: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қалпына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келмейтін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митральді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немесе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аортальді</a:t>
            </a:r>
            <a:r>
              <a:rPr lang="ru-RU" sz="2200" dirty="0">
                <a:latin typeface="Times New Roman" panose="02020603050405020304" pitchFamily="18" charset="0"/>
                <a:cs typeface="Times New Roman" panose="02020603050405020304" pitchFamily="18" charset="0"/>
              </a:rPr>
              <a:t> стеноз, </a:t>
            </a:r>
            <a:r>
              <a:rPr lang="ru-RU" sz="2200" dirty="0" err="1">
                <a:latin typeface="Times New Roman" panose="02020603050405020304" pitchFamily="18" charset="0"/>
                <a:cs typeface="Times New Roman" panose="02020603050405020304" pitchFamily="18" charset="0"/>
              </a:rPr>
              <a:t>гипертрофиялық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обструктивті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кардиомиопатия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орталықтық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көктамырлық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қысымның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жоғарылауы</a:t>
            </a:r>
            <a:r>
              <a:rPr lang="ru-RU" sz="2200" dirty="0">
                <a:latin typeface="Times New Roman" panose="02020603050405020304" pitchFamily="18" charset="0"/>
                <a:cs typeface="Times New Roman" panose="02020603050405020304" pitchFamily="18" charset="0"/>
              </a:rPr>
              <a:t> (10 мм </a:t>
            </a:r>
            <a:r>
              <a:rPr lang="ru-RU" sz="2200" dirty="0" err="1">
                <a:latin typeface="Times New Roman" panose="02020603050405020304" pitchFamily="18" charset="0"/>
                <a:cs typeface="Times New Roman" panose="02020603050405020304" pitchFamily="18" charset="0"/>
              </a:rPr>
              <a:t>с.б</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жоғары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артериялық</a:t>
            </a:r>
            <a:r>
              <a:rPr lang="ru-RU" sz="2200" dirty="0">
                <a:latin typeface="Times New Roman" panose="02020603050405020304" pitchFamily="18" charset="0"/>
                <a:cs typeface="Times New Roman" panose="02020603050405020304" pitchFamily="18" charset="0"/>
              </a:rPr>
              <a:t> гипотензия, </a:t>
            </a:r>
            <a:r>
              <a:rPr lang="ru-RU" sz="2200" dirty="0" err="1">
                <a:latin typeface="Times New Roman" panose="02020603050405020304" pitchFamily="18" charset="0"/>
                <a:cs typeface="Times New Roman" panose="02020603050405020304" pitchFamily="18" charset="0"/>
              </a:rPr>
              <a:t>жедел</a:t>
            </a:r>
            <a:r>
              <a:rPr lang="ru-RU" sz="2200" dirty="0">
                <a:latin typeface="Times New Roman" panose="02020603050405020304" pitchFamily="18" charset="0"/>
                <a:cs typeface="Times New Roman" panose="02020603050405020304" pitchFamily="18" charset="0"/>
              </a:rPr>
              <a:t> миокард инфаркты</a:t>
            </a:r>
          </a:p>
          <a:p>
            <a:r>
              <a:rPr lang="ru-RU" sz="2200" dirty="0">
                <a:latin typeface="Times New Roman" panose="02020603050405020304" pitchFamily="18" charset="0"/>
                <a:cs typeface="Times New Roman" panose="02020603050405020304" pitchFamily="18" charset="0"/>
              </a:rPr>
              <a:t>- панкреатит</a:t>
            </a:r>
          </a:p>
          <a:p>
            <a:r>
              <a:rPr lang="ru-RU" sz="2200" dirty="0">
                <a:latin typeface="Times New Roman" panose="02020603050405020304" pitchFamily="18" charset="0"/>
                <a:cs typeface="Times New Roman" panose="02020603050405020304" pitchFamily="18" charset="0"/>
              </a:rPr>
              <a:t>- су-</a:t>
            </a:r>
            <a:r>
              <a:rPr lang="ru-RU" sz="2200" dirty="0" err="1">
                <a:latin typeface="Times New Roman" panose="02020603050405020304" pitchFamily="18" charset="0"/>
                <a:cs typeface="Times New Roman" panose="02020603050405020304" pitchFamily="18" charset="0"/>
              </a:rPr>
              <a:t>электролиттік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алмасудың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қышқылды-сілтілік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теңгерімнің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бұзылуы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гипокалиемия</a:t>
            </a:r>
            <a:r>
              <a:rPr lang="ru-RU" sz="2200" dirty="0">
                <a:latin typeface="Times New Roman" panose="02020603050405020304" pitchFamily="18" charset="0"/>
                <a:cs typeface="Times New Roman" panose="02020603050405020304" pitchFamily="18" charset="0"/>
              </a:rPr>
              <a:t>, алкалоз, </a:t>
            </a:r>
            <a:r>
              <a:rPr lang="ru-RU" sz="2200" dirty="0" err="1">
                <a:latin typeface="Times New Roman" panose="02020603050405020304" pitchFamily="18" charset="0"/>
                <a:cs typeface="Times New Roman" panose="02020603050405020304" pitchFamily="18" charset="0"/>
              </a:rPr>
              <a:t>гиповолемия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гипонатриемия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гипохлоремия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гипокальциемия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гипомагниемия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дигиталисті</a:t>
            </a:r>
            <a:r>
              <a:rPr lang="ru-RU" sz="2200" dirty="0">
                <a:latin typeface="Times New Roman" panose="02020603050405020304" pitchFamily="18" charset="0"/>
                <a:cs typeface="Times New Roman" panose="02020603050405020304" pitchFamily="18" charset="0"/>
              </a:rPr>
              <a:t> интоксикация</a:t>
            </a: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емшекпен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емізу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кезеңі</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жүктіліктің</a:t>
            </a:r>
            <a:r>
              <a:rPr lang="ru-RU"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 </a:t>
            </a:r>
            <a:r>
              <a:rPr lang="ru-RU" sz="2200" dirty="0" err="1">
                <a:latin typeface="Times New Roman" panose="02020603050405020304" pitchFamily="18" charset="0"/>
                <a:cs typeface="Times New Roman" panose="02020603050405020304" pitchFamily="18" charset="0"/>
              </a:rPr>
              <a:t>триместрі</a:t>
            </a:r>
            <a:endParaRPr lang="ru-RU" sz="2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36930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u="sng" dirty="0">
                <a:latin typeface="Times New Roman" panose="02020603050405020304" pitchFamily="18" charset="0"/>
                <a:cs typeface="Times New Roman" panose="02020603050405020304" pitchFamily="18" charset="0"/>
              </a:rPr>
              <a:t>АПФ </a:t>
            </a:r>
            <a:r>
              <a:rPr lang="ru-RU" b="1" u="sng" dirty="0" err="1">
                <a:latin typeface="Times New Roman" panose="02020603050405020304" pitchFamily="18" charset="0"/>
                <a:cs typeface="Times New Roman" panose="02020603050405020304" pitchFamily="18" charset="0"/>
              </a:rPr>
              <a:t>ингибиторлары</a:t>
            </a:r>
            <a:r>
              <a:rPr lang="ru-RU" b="1" u="sng" dirty="0">
                <a:latin typeface="Times New Roman" panose="02020603050405020304" pitchFamily="18" charset="0"/>
                <a:cs typeface="Times New Roman" panose="02020603050405020304" pitchFamily="18" charset="0"/>
              </a:rPr>
              <a:t> </a:t>
            </a:r>
            <a:r>
              <a:rPr lang="ru-RU" b="1" u="sng" dirty="0" smtClean="0">
                <a:latin typeface="Times New Roman" panose="02020603050405020304" pitchFamily="18" charset="0"/>
                <a:cs typeface="Times New Roman" panose="02020603050405020304" pitchFamily="18" charset="0"/>
              </a:rPr>
              <a:t/>
            </a:r>
            <a:br>
              <a:rPr lang="ru-RU" b="1" u="sng" dirty="0" smtClean="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Каптоприл эналаприл</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1484312" y="2666999"/>
            <a:ext cx="4895055" cy="3821724"/>
          </a:xfrm>
        </p:spPr>
        <p:txBody>
          <a:bodyPr>
            <a:normAutofit fontScale="70000" lnSpcReduction="20000"/>
          </a:bodyPr>
          <a:lstStyle/>
          <a:p>
            <a:pPr marL="0" indent="0">
              <a:buNone/>
            </a:pPr>
            <a:endParaRPr lang="ru-RU" dirty="0"/>
          </a:p>
          <a:p>
            <a:r>
              <a:rPr lang="ru-RU" sz="2300" b="1" dirty="0">
                <a:latin typeface="Times New Roman" panose="02020603050405020304" pitchFamily="18" charset="0"/>
                <a:cs typeface="Times New Roman" panose="02020603050405020304" pitchFamily="18" charset="0"/>
              </a:rPr>
              <a:t>АПФ </a:t>
            </a:r>
            <a:r>
              <a:rPr lang="ru-RU" sz="2300" b="1" dirty="0" err="1">
                <a:latin typeface="Times New Roman" panose="02020603050405020304" pitchFamily="18" charset="0"/>
                <a:cs typeface="Times New Roman" panose="02020603050405020304" pitchFamily="18" charset="0"/>
              </a:rPr>
              <a:t>ингибиторларын</a:t>
            </a:r>
            <a:r>
              <a:rPr lang="ru-RU" sz="2300" b="1" dirty="0">
                <a:latin typeface="Times New Roman" panose="02020603050405020304" pitchFamily="18" charset="0"/>
                <a:cs typeface="Times New Roman" panose="02020603050405020304" pitchFamily="18" charset="0"/>
              </a:rPr>
              <a:t> </a:t>
            </a:r>
            <a:r>
              <a:rPr lang="ru-RU" sz="2300" b="1" dirty="0" err="1">
                <a:latin typeface="Times New Roman" panose="02020603050405020304" pitchFamily="18" charset="0"/>
                <a:cs typeface="Times New Roman" panose="02020603050405020304" pitchFamily="18" charset="0"/>
              </a:rPr>
              <a:t>тағайындауға</a:t>
            </a:r>
            <a:r>
              <a:rPr lang="ru-RU" sz="2300" b="1" dirty="0">
                <a:latin typeface="Times New Roman" panose="02020603050405020304" pitchFamily="18" charset="0"/>
                <a:cs typeface="Times New Roman" panose="02020603050405020304" pitchFamily="18" charset="0"/>
              </a:rPr>
              <a:t> </a:t>
            </a:r>
            <a:r>
              <a:rPr lang="ru-RU" sz="2300" b="1" dirty="0" err="1">
                <a:latin typeface="Times New Roman" panose="02020603050405020304" pitchFamily="18" charset="0"/>
                <a:cs typeface="Times New Roman" panose="02020603050405020304" pitchFamily="18" charset="0"/>
              </a:rPr>
              <a:t>көрсетімдер</a:t>
            </a:r>
            <a:r>
              <a:rPr lang="ru-RU" sz="2300" b="1" dirty="0">
                <a:latin typeface="Times New Roman" panose="02020603050405020304" pitchFamily="18" charset="0"/>
                <a:cs typeface="Times New Roman" panose="02020603050405020304" pitchFamily="18" charset="0"/>
              </a:rPr>
              <a:t>:</a:t>
            </a:r>
            <a:endParaRPr lang="ru-RU" sz="2300" dirty="0">
              <a:latin typeface="Times New Roman" panose="02020603050405020304" pitchFamily="18" charset="0"/>
              <a:cs typeface="Times New Roman" panose="02020603050405020304" pitchFamily="18" charset="0"/>
            </a:endParaRPr>
          </a:p>
          <a:p>
            <a:r>
              <a:rPr lang="ru-RU" sz="2300" dirty="0">
                <a:latin typeface="Times New Roman" panose="02020603050405020304" pitchFamily="18" charset="0"/>
                <a:cs typeface="Times New Roman" panose="02020603050405020304" pitchFamily="18" charset="0"/>
              </a:rPr>
              <a:t>1. АГ </a:t>
            </a:r>
            <a:r>
              <a:rPr lang="ru-RU" sz="2300" dirty="0" err="1">
                <a:latin typeface="Times New Roman" panose="02020603050405020304" pitchFamily="18" charset="0"/>
                <a:cs typeface="Times New Roman" panose="02020603050405020304" pitchFamily="18" charset="0"/>
              </a:rPr>
              <a:t>жүрек</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функциясының</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жеткіліксіздігімен</a:t>
            </a:r>
            <a:r>
              <a:rPr lang="ru-RU" sz="2300" dirty="0">
                <a:latin typeface="Times New Roman" panose="02020603050405020304" pitchFamily="18" charset="0"/>
                <a:cs typeface="Times New Roman" panose="02020603050405020304" pitchFamily="18" charset="0"/>
              </a:rPr>
              <a:t>.</a:t>
            </a:r>
          </a:p>
          <a:p>
            <a:r>
              <a:rPr lang="ru-RU" sz="2300" dirty="0">
                <a:latin typeface="Times New Roman" panose="02020603050405020304" pitchFamily="18" charset="0"/>
                <a:cs typeface="Times New Roman" panose="02020603050405020304" pitchFamily="18" charset="0"/>
              </a:rPr>
              <a:t>2. АГ + </a:t>
            </a:r>
            <a:r>
              <a:rPr lang="ru-RU" sz="2300" dirty="0" err="1">
                <a:latin typeface="Times New Roman" panose="02020603050405020304" pitchFamily="18" charset="0"/>
                <a:cs typeface="Times New Roman" panose="02020603050405020304" pitchFamily="18" charset="0"/>
              </a:rPr>
              <a:t>сол</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қарыншаның</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жиырылулық</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дисфункциясы</a:t>
            </a:r>
            <a:r>
              <a:rPr lang="ru-RU" sz="2300" dirty="0">
                <a:latin typeface="Times New Roman" panose="02020603050405020304" pitchFamily="18" charset="0"/>
                <a:cs typeface="Times New Roman" panose="02020603050405020304" pitchFamily="18" charset="0"/>
              </a:rPr>
              <a:t>.</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3. </a:t>
            </a:r>
            <a:r>
              <a:rPr lang="ru-RU" sz="2300" dirty="0" err="1">
                <a:latin typeface="Times New Roman" panose="02020603050405020304" pitchFamily="18" charset="0"/>
                <a:cs typeface="Times New Roman" panose="02020603050405020304" pitchFamily="18" charset="0"/>
              </a:rPr>
              <a:t>Бұрын</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болған</a:t>
            </a:r>
            <a:r>
              <a:rPr lang="ru-RU" sz="2300" dirty="0">
                <a:latin typeface="Times New Roman" panose="02020603050405020304" pitchFamily="18" charset="0"/>
                <a:cs typeface="Times New Roman" panose="02020603050405020304" pitchFamily="18" charset="0"/>
              </a:rPr>
              <a:t> миокард инфаркты.</a:t>
            </a:r>
          </a:p>
          <a:p>
            <a:r>
              <a:rPr lang="ru-RU" sz="2300" dirty="0">
                <a:latin typeface="Times New Roman" panose="02020603050405020304" pitchFamily="18" charset="0"/>
                <a:cs typeface="Times New Roman" panose="02020603050405020304" pitchFamily="18" charset="0"/>
              </a:rPr>
              <a:t>4. </a:t>
            </a:r>
            <a:r>
              <a:rPr lang="ru-RU" sz="2300" dirty="0" err="1">
                <a:latin typeface="Times New Roman" panose="02020603050405020304" pitchFamily="18" charset="0"/>
                <a:cs typeface="Times New Roman" panose="02020603050405020304" pitchFamily="18" charset="0"/>
              </a:rPr>
              <a:t>Қантты</a:t>
            </a:r>
            <a:r>
              <a:rPr lang="ru-RU" sz="2300" dirty="0">
                <a:latin typeface="Times New Roman" panose="02020603050405020304" pitchFamily="18" charset="0"/>
                <a:cs typeface="Times New Roman" panose="02020603050405020304" pitchFamily="18" charset="0"/>
              </a:rPr>
              <a:t> диабет.</a:t>
            </a:r>
          </a:p>
          <a:p>
            <a:r>
              <a:rPr lang="ru-RU" sz="2300" dirty="0">
                <a:latin typeface="Times New Roman" panose="02020603050405020304" pitchFamily="18" charset="0"/>
                <a:cs typeface="Times New Roman" panose="02020603050405020304" pitchFamily="18" charset="0"/>
              </a:rPr>
              <a:t>5. АГ + </a:t>
            </a:r>
            <a:r>
              <a:rPr lang="ru-RU" sz="2300" dirty="0" err="1">
                <a:latin typeface="Times New Roman" panose="02020603050405020304" pitchFamily="18" charset="0"/>
                <a:cs typeface="Times New Roman" panose="02020603050405020304" pitchFamily="18" charset="0"/>
              </a:rPr>
              <a:t>Диабеттік</a:t>
            </a:r>
            <a:r>
              <a:rPr lang="ru-RU" sz="2300" dirty="0">
                <a:latin typeface="Times New Roman" panose="02020603050405020304" pitchFamily="18" charset="0"/>
                <a:cs typeface="Times New Roman" panose="02020603050405020304" pitchFamily="18" charset="0"/>
              </a:rPr>
              <a:t> нефропатия.</a:t>
            </a:r>
          </a:p>
          <a:p>
            <a:r>
              <a:rPr lang="ru-RU" sz="2300" dirty="0">
                <a:latin typeface="Times New Roman" panose="02020603050405020304" pitchFamily="18" charset="0"/>
                <a:cs typeface="Times New Roman" panose="02020603050405020304" pitchFamily="18" charset="0"/>
              </a:rPr>
              <a:t>6. АГ + </a:t>
            </a:r>
            <a:r>
              <a:rPr lang="ru-RU" sz="2300" dirty="0" err="1">
                <a:latin typeface="Times New Roman" panose="02020603050405020304" pitchFamily="18" charset="0"/>
                <a:cs typeface="Times New Roman" panose="02020603050405020304" pitchFamily="18" charset="0"/>
              </a:rPr>
              <a:t>Диабеттік</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емес</a:t>
            </a:r>
            <a:r>
              <a:rPr lang="ru-RU" sz="2300" dirty="0">
                <a:latin typeface="Times New Roman" panose="02020603050405020304" pitchFamily="18" charset="0"/>
                <a:cs typeface="Times New Roman" panose="02020603050405020304" pitchFamily="18" charset="0"/>
              </a:rPr>
              <a:t> нефропатия.</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7. </a:t>
            </a:r>
            <a:r>
              <a:rPr lang="ru-RU" sz="2300" dirty="0" err="1">
                <a:latin typeface="Times New Roman" panose="02020603050405020304" pitchFamily="18" charset="0"/>
                <a:cs typeface="Times New Roman" panose="02020603050405020304" pitchFamily="18" charset="0"/>
              </a:rPr>
              <a:t>Инсульттің</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екіншілік</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профилактикасы</a:t>
            </a:r>
            <a:r>
              <a:rPr lang="ru-RU" sz="2300" dirty="0">
                <a:latin typeface="Times New Roman" panose="02020603050405020304" pitchFamily="18" charset="0"/>
                <a:cs typeface="Times New Roman" panose="02020603050405020304" pitchFamily="18" charset="0"/>
              </a:rPr>
              <a:t>.</a:t>
            </a:r>
          </a:p>
          <a:p>
            <a:r>
              <a:rPr lang="ru-RU" sz="2300" dirty="0">
                <a:latin typeface="Times New Roman" panose="02020603050405020304" pitchFamily="18" charset="0"/>
                <a:cs typeface="Times New Roman" panose="02020603050405020304" pitchFamily="18" charset="0"/>
              </a:rPr>
              <a:t>8. АГ + </a:t>
            </a:r>
            <a:r>
              <a:rPr lang="ru-RU" sz="2300" dirty="0" err="1">
                <a:latin typeface="Times New Roman" panose="02020603050405020304" pitchFamily="18" charset="0"/>
                <a:cs typeface="Times New Roman" panose="02020603050405020304" pitchFamily="18" charset="0"/>
              </a:rPr>
              <a:t>Жоғары</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коронарлы</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қауіп</a:t>
            </a:r>
            <a:r>
              <a:rPr lang="ru-RU" sz="2300" dirty="0">
                <a:latin typeface="Times New Roman" panose="02020603050405020304" pitchFamily="18" charset="0"/>
                <a:cs typeface="Times New Roman" panose="02020603050405020304" pitchFamily="18" charset="0"/>
              </a:rPr>
              <a:t>.</a:t>
            </a:r>
          </a:p>
          <a:p>
            <a:r>
              <a:rPr lang="ru-RU" dirty="0"/>
              <a:t/>
            </a:r>
            <a:br>
              <a:rPr lang="ru-RU" dirty="0"/>
            </a:br>
            <a:endParaRPr lang="ru-RU" dirty="0"/>
          </a:p>
        </p:txBody>
      </p:sp>
      <p:sp>
        <p:nvSpPr>
          <p:cNvPr id="4" name="Объект 3"/>
          <p:cNvSpPr>
            <a:spLocks noGrp="1"/>
          </p:cNvSpPr>
          <p:nvPr>
            <p:ph sz="half" idx="2"/>
          </p:nvPr>
        </p:nvSpPr>
        <p:spPr/>
        <p:txBody>
          <a:bodyPr>
            <a:normAutofit fontScale="70000" lnSpcReduction="20000"/>
          </a:bodyPr>
          <a:lstStyle/>
          <a:p>
            <a:r>
              <a:rPr lang="ru-RU" sz="2900" b="1" dirty="0">
                <a:latin typeface="Times New Roman" panose="02020603050405020304" pitchFamily="18" charset="0"/>
                <a:cs typeface="Times New Roman" panose="02020603050405020304" pitchFamily="18" charset="0"/>
              </a:rPr>
              <a:t>АПФ </a:t>
            </a:r>
            <a:r>
              <a:rPr lang="ru-RU" sz="2900" b="1" dirty="0" err="1">
                <a:latin typeface="Times New Roman" panose="02020603050405020304" pitchFamily="18" charset="0"/>
                <a:cs typeface="Times New Roman" panose="02020603050405020304" pitchFamily="18" charset="0"/>
              </a:rPr>
              <a:t>ингибиторларын</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тағайындауға</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қарсы</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көрсетімдер</a:t>
            </a:r>
            <a:r>
              <a:rPr lang="ru-RU" sz="2900" b="1" dirty="0">
                <a:latin typeface="Times New Roman" panose="02020603050405020304" pitchFamily="18" charset="0"/>
                <a:cs typeface="Times New Roman" panose="02020603050405020304" pitchFamily="18" charset="0"/>
              </a:rPr>
              <a:t>:</a:t>
            </a:r>
          </a:p>
          <a:p>
            <a:r>
              <a:rPr lang="ru-RU" sz="2900" dirty="0">
                <a:latin typeface="Times New Roman" panose="02020603050405020304" pitchFamily="18" charset="0"/>
                <a:cs typeface="Times New Roman" panose="02020603050405020304" pitchFamily="18" charset="0"/>
              </a:rPr>
              <a:t>1. </a:t>
            </a:r>
            <a:r>
              <a:rPr lang="ru-RU" sz="2900" dirty="0" err="1" smtClean="0">
                <a:latin typeface="Times New Roman" panose="02020603050405020304" pitchFamily="18" charset="0"/>
                <a:cs typeface="Times New Roman" panose="02020603050405020304" pitchFamily="18" charset="0"/>
              </a:rPr>
              <a:t>Жүктілік.Емізу</a:t>
            </a:r>
            <a:r>
              <a:rPr lang="ru-RU" sz="2900" dirty="0" smtClean="0">
                <a:latin typeface="Times New Roman" panose="02020603050405020304" pitchFamily="18" charset="0"/>
                <a:cs typeface="Times New Roman" panose="02020603050405020304" pitchFamily="18" charset="0"/>
              </a:rPr>
              <a:t> </a:t>
            </a:r>
            <a:r>
              <a:rPr lang="ru-RU" sz="2900" dirty="0" err="1" smtClean="0">
                <a:latin typeface="Times New Roman" panose="02020603050405020304" pitchFamily="18" charset="0"/>
                <a:cs typeface="Times New Roman" panose="02020603050405020304" pitchFamily="18" charset="0"/>
              </a:rPr>
              <a:t>кезеңі</a:t>
            </a:r>
            <a:endParaRPr lang="ru-RU" sz="2900" dirty="0">
              <a:latin typeface="Times New Roman" panose="02020603050405020304" pitchFamily="18" charset="0"/>
              <a:cs typeface="Times New Roman" panose="02020603050405020304" pitchFamily="18" charset="0"/>
            </a:endParaRPr>
          </a:p>
          <a:p>
            <a:r>
              <a:rPr lang="ru-RU" sz="2900" dirty="0">
                <a:latin typeface="Times New Roman" panose="02020603050405020304" pitchFamily="18" charset="0"/>
                <a:cs typeface="Times New Roman" panose="02020603050405020304" pitchFamily="18" charset="0"/>
              </a:rPr>
              <a:t>2. </a:t>
            </a:r>
            <a:r>
              <a:rPr lang="ru-RU" sz="2900" dirty="0" err="1">
                <a:latin typeface="Times New Roman" panose="02020603050405020304" pitchFamily="18" charset="0"/>
                <a:cs typeface="Times New Roman" panose="02020603050405020304" pitchFamily="18" charset="0"/>
              </a:rPr>
              <a:t>Гиперкалиемия</a:t>
            </a:r>
            <a:r>
              <a:rPr lang="ru-RU" sz="2900" dirty="0">
                <a:latin typeface="Times New Roman" panose="02020603050405020304" pitchFamily="18" charset="0"/>
                <a:cs typeface="Times New Roman" panose="02020603050405020304" pitchFamily="18" charset="0"/>
              </a:rPr>
              <a:t>.</a:t>
            </a:r>
          </a:p>
          <a:p>
            <a:r>
              <a:rPr lang="ru-RU" sz="2900" dirty="0">
                <a:latin typeface="Times New Roman" panose="02020603050405020304" pitchFamily="18" charset="0"/>
                <a:cs typeface="Times New Roman" panose="02020603050405020304" pitchFamily="18" charset="0"/>
              </a:rPr>
              <a:t>3. </a:t>
            </a:r>
            <a:r>
              <a:rPr lang="ru-RU" sz="2900" dirty="0" err="1" smtClean="0">
                <a:latin typeface="Times New Roman" panose="02020603050405020304" pitchFamily="18" charset="0"/>
                <a:cs typeface="Times New Roman" panose="02020603050405020304" pitchFamily="18" charset="0"/>
              </a:rPr>
              <a:t>Ангионевротикалы</a:t>
            </a:r>
            <a:r>
              <a:rPr lang="kk-KZ" sz="2900" dirty="0" smtClean="0">
                <a:latin typeface="Times New Roman" panose="02020603050405020304" pitchFamily="18" charset="0"/>
                <a:cs typeface="Times New Roman" panose="02020603050405020304" pitchFamily="18" charset="0"/>
              </a:rPr>
              <a:t>қ ісік</a:t>
            </a:r>
          </a:p>
          <a:p>
            <a:r>
              <a:rPr lang="kk-KZ" sz="2900" dirty="0" smtClean="0">
                <a:latin typeface="Times New Roman" panose="02020603050405020304" pitchFamily="18" charset="0"/>
                <a:cs typeface="Times New Roman" panose="02020603050405020304" pitchFamily="18" charset="0"/>
              </a:rPr>
              <a:t>18 жасқа дейінгі балалар</a:t>
            </a:r>
          </a:p>
          <a:p>
            <a:endParaRPr lang="ru-RU" dirty="0"/>
          </a:p>
        </p:txBody>
      </p:sp>
      <p:sp>
        <p:nvSpPr>
          <p:cNvPr id="5" name="AutoShape 2" descr="Каптоприл 25мг №40 таблетки / Ингибиторы АПФ / Лекарства /  Сердечно-сосудистые / Гипертония / Каталог / Аптека №84. Доставка лекарств  на дом и в офис."/>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7" name="Рисунок 6"/>
          <p:cNvPicPr>
            <a:picLocks noChangeAspect="1"/>
          </p:cNvPicPr>
          <p:nvPr/>
        </p:nvPicPr>
        <p:blipFill>
          <a:blip r:embed="rId2"/>
          <a:stretch>
            <a:fillRect/>
          </a:stretch>
        </p:blipFill>
        <p:spPr>
          <a:xfrm>
            <a:off x="41824" y="1738068"/>
            <a:ext cx="1400661" cy="1400661"/>
          </a:xfrm>
          <a:prstGeom prst="rect">
            <a:avLst/>
          </a:prstGeom>
        </p:spPr>
      </p:pic>
      <p:pic>
        <p:nvPicPr>
          <p:cNvPr id="8" name="Рисунок 7"/>
          <p:cNvPicPr>
            <a:picLocks noChangeAspect="1"/>
          </p:cNvPicPr>
          <p:nvPr/>
        </p:nvPicPr>
        <p:blipFill>
          <a:blip r:embed="rId3"/>
          <a:stretch>
            <a:fillRect/>
          </a:stretch>
        </p:blipFill>
        <p:spPr>
          <a:xfrm>
            <a:off x="0" y="7937"/>
            <a:ext cx="1484311" cy="1484311"/>
          </a:xfrm>
          <a:prstGeom prst="rect">
            <a:avLst/>
          </a:prstGeom>
        </p:spPr>
      </p:pic>
    </p:spTree>
    <p:extLst>
      <p:ext uri="{BB962C8B-B14F-4D97-AF65-F5344CB8AC3E}">
        <p14:creationId xmlns:p14="http://schemas.microsoft.com/office/powerpoint/2010/main" val="1857094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2" y="685801"/>
            <a:ext cx="5690212" cy="905608"/>
          </a:xfrm>
        </p:spPr>
        <p:txBody>
          <a:bodyPr>
            <a:normAutofit fontScale="90000"/>
          </a:bodyPr>
          <a:lstStyle/>
          <a:p>
            <a:r>
              <a:rPr lang="el-GR" b="1" dirty="0">
                <a:latin typeface="Times New Roman" panose="02020603050405020304" pitchFamily="18" charset="0"/>
                <a:cs typeface="Times New Roman" panose="02020603050405020304" pitchFamily="18" charset="0"/>
              </a:rPr>
              <a:t>β-</a:t>
            </a:r>
            <a:r>
              <a:rPr lang="ru-RU" b="1" dirty="0" err="1">
                <a:latin typeface="Times New Roman" panose="02020603050405020304" pitchFamily="18" charset="0"/>
                <a:cs typeface="Times New Roman" panose="02020603050405020304" pitchFamily="18" charset="0"/>
              </a:rPr>
              <a:t>адреноблокаторлар</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kk-KZ" dirty="0" smtClean="0"/>
              <a:t>Бетолок ( Метопролол)</a:t>
            </a:r>
            <a:endParaRPr lang="ru-RU" dirty="0"/>
          </a:p>
        </p:txBody>
      </p:sp>
      <p:sp>
        <p:nvSpPr>
          <p:cNvPr id="3" name="Объект 2"/>
          <p:cNvSpPr>
            <a:spLocks noGrp="1"/>
          </p:cNvSpPr>
          <p:nvPr>
            <p:ph sz="half" idx="1"/>
          </p:nvPr>
        </p:nvSpPr>
        <p:spPr>
          <a:xfrm>
            <a:off x="211014" y="2092569"/>
            <a:ext cx="5143501" cy="4765431"/>
          </a:xfrm>
        </p:spPr>
        <p:txBody>
          <a:bodyPr>
            <a:normAutofit fontScale="25000" lnSpcReduction="20000"/>
          </a:bodyPr>
          <a:lstStyle/>
          <a:p>
            <a:r>
              <a:rPr lang="el-GR" sz="6200" b="1" dirty="0">
                <a:latin typeface="Times New Roman" panose="02020603050405020304" pitchFamily="18" charset="0"/>
                <a:cs typeface="Times New Roman" panose="02020603050405020304" pitchFamily="18" charset="0"/>
              </a:rPr>
              <a:t>β-</a:t>
            </a:r>
            <a:r>
              <a:rPr lang="ru-RU" sz="6200" b="1" dirty="0" err="1">
                <a:latin typeface="Times New Roman" panose="02020603050405020304" pitchFamily="18" charset="0"/>
                <a:cs typeface="Times New Roman" panose="02020603050405020304" pitchFamily="18" charset="0"/>
              </a:rPr>
              <a:t>адреноблокаторлар</a:t>
            </a:r>
            <a:endParaRPr lang="ru-RU" sz="6200" dirty="0">
              <a:latin typeface="Times New Roman" panose="02020603050405020304" pitchFamily="18" charset="0"/>
              <a:cs typeface="Times New Roman" panose="02020603050405020304" pitchFamily="18" charset="0"/>
            </a:endParaRPr>
          </a:p>
          <a:p>
            <a:r>
              <a:rPr lang="el-GR" sz="6200" dirty="0">
                <a:latin typeface="Times New Roman" panose="02020603050405020304" pitchFamily="18" charset="0"/>
                <a:cs typeface="Times New Roman" panose="02020603050405020304" pitchFamily="18" charset="0"/>
              </a:rPr>
              <a:t>β-</a:t>
            </a:r>
            <a:r>
              <a:rPr lang="ru-RU" sz="6200" dirty="0" err="1">
                <a:latin typeface="Times New Roman" panose="02020603050405020304" pitchFamily="18" charset="0"/>
                <a:cs typeface="Times New Roman" panose="02020603050405020304" pitchFamily="18" charset="0"/>
              </a:rPr>
              <a:t>адреноблокаторларды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тағайындау</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үшін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көрсетімдер</a:t>
            </a:r>
            <a:r>
              <a:rPr lang="ru-RU" sz="6200" dirty="0">
                <a:latin typeface="Times New Roman" panose="02020603050405020304" pitchFamily="18" charset="0"/>
                <a:cs typeface="Times New Roman" panose="02020603050405020304" pitchFamily="18" charset="0"/>
              </a:rPr>
              <a:t>:</a:t>
            </a:r>
          </a:p>
          <a:p>
            <a:r>
              <a:rPr lang="ru-RU" sz="6200" dirty="0">
                <a:latin typeface="Times New Roman" panose="02020603050405020304" pitchFamily="18" charset="0"/>
                <a:cs typeface="Times New Roman" panose="02020603050405020304" pitchFamily="18" charset="0"/>
              </a:rPr>
              <a:t>1. </a:t>
            </a:r>
            <a:r>
              <a:rPr lang="el-GR" sz="6200" dirty="0">
                <a:latin typeface="Times New Roman" panose="02020603050405020304" pitchFamily="18" charset="0"/>
                <a:cs typeface="Times New Roman" panose="02020603050405020304" pitchFamily="18" charset="0"/>
              </a:rPr>
              <a:t>β-</a:t>
            </a:r>
            <a:r>
              <a:rPr lang="ru-RU" sz="6200" dirty="0" err="1">
                <a:latin typeface="Times New Roman" panose="02020603050405020304" pitchFamily="18" charset="0"/>
                <a:cs typeface="Times New Roman" panose="02020603050405020304" pitchFamily="18" charset="0"/>
              </a:rPr>
              <a:t>адреноблокаторлар</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тиазидті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диуретиктерге</a:t>
            </a:r>
            <a:r>
              <a:rPr lang="ru-RU" sz="6200" dirty="0">
                <a:latin typeface="Times New Roman" panose="02020603050405020304" pitchFamily="18" charset="0"/>
                <a:cs typeface="Times New Roman" panose="02020603050405020304" pitchFamily="18" charset="0"/>
              </a:rPr>
              <a:t> альтернатива </a:t>
            </a:r>
            <a:r>
              <a:rPr lang="ru-RU" sz="6200" dirty="0" err="1">
                <a:latin typeface="Times New Roman" panose="02020603050405020304" pitchFamily="18" charset="0"/>
                <a:cs typeface="Times New Roman" panose="02020603050405020304" pitchFamily="18" charset="0"/>
              </a:rPr>
              <a:t>ретінде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қолданылуы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мүмкін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немесе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егде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емделушілерді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емдеу</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кезінде</a:t>
            </a:r>
            <a:r>
              <a:rPr lang="ru-RU" sz="6200" dirty="0">
                <a:latin typeface="Times New Roman" panose="02020603050405020304" pitchFamily="18" charset="0"/>
                <a:cs typeface="Times New Roman" panose="02020603050405020304" pitchFamily="18" charset="0"/>
              </a:rPr>
              <a:t> комбинация </a:t>
            </a:r>
            <a:r>
              <a:rPr lang="ru-RU" sz="6200" dirty="0" err="1">
                <a:latin typeface="Times New Roman" panose="02020603050405020304" pitchFamily="18" charset="0"/>
                <a:cs typeface="Times New Roman" panose="02020603050405020304" pitchFamily="18" charset="0"/>
              </a:rPr>
              <a:t>құрамына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кіреді</a:t>
            </a:r>
            <a:r>
              <a:rPr lang="ru-RU" sz="6200" dirty="0">
                <a:latin typeface="Times New Roman" panose="02020603050405020304" pitchFamily="18" charset="0"/>
                <a:cs typeface="Times New Roman" panose="02020603050405020304" pitchFamily="18" charset="0"/>
              </a:rPr>
              <a:t>.</a:t>
            </a:r>
          </a:p>
          <a:p>
            <a:r>
              <a:rPr lang="ru-RU" sz="6200" dirty="0">
                <a:latin typeface="Times New Roman" panose="02020603050405020304" pitchFamily="18" charset="0"/>
                <a:cs typeface="Times New Roman" panose="02020603050405020304" pitchFamily="18" charset="0"/>
              </a:rPr>
              <a:t>2. </a:t>
            </a:r>
            <a:r>
              <a:rPr lang="ru-RU" sz="6200" dirty="0" err="1">
                <a:latin typeface="Times New Roman" panose="02020603050405020304" pitchFamily="18" charset="0"/>
                <a:cs typeface="Times New Roman" panose="02020603050405020304" pitchFamily="18" charset="0"/>
              </a:rPr>
              <a:t>Жүктемелік</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стнокардиямен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қосарланған</a:t>
            </a:r>
            <a:r>
              <a:rPr lang="ru-RU" sz="6200" dirty="0">
                <a:latin typeface="Times New Roman" panose="02020603050405020304" pitchFamily="18" charset="0"/>
                <a:cs typeface="Times New Roman" panose="02020603050405020304" pitchFamily="18" charset="0"/>
              </a:rPr>
              <a:t>, миокард </a:t>
            </a:r>
            <a:r>
              <a:rPr lang="ru-RU" sz="6200" dirty="0" err="1">
                <a:latin typeface="Times New Roman" panose="02020603050405020304" pitchFamily="18" charset="0"/>
                <a:cs typeface="Times New Roman" panose="02020603050405020304" pitchFamily="18" charset="0"/>
              </a:rPr>
              <a:t>инфарктынан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кейінгі</a:t>
            </a:r>
            <a:r>
              <a:rPr lang="ru-RU" sz="6200" dirty="0">
                <a:latin typeface="Times New Roman" panose="02020603050405020304" pitchFamily="18" charset="0"/>
                <a:cs typeface="Times New Roman" panose="02020603050405020304" pitchFamily="18" charset="0"/>
              </a:rPr>
              <a:t> АГ.</a:t>
            </a:r>
          </a:p>
          <a:p>
            <a:r>
              <a:rPr lang="ru-RU" sz="6200" dirty="0">
                <a:latin typeface="Times New Roman" panose="02020603050405020304" pitchFamily="18" charset="0"/>
                <a:cs typeface="Times New Roman" panose="02020603050405020304" pitchFamily="18" charset="0"/>
              </a:rPr>
              <a:t>3. АГ + </a:t>
            </a:r>
            <a:r>
              <a:rPr lang="ru-RU" sz="6200" dirty="0" err="1">
                <a:latin typeface="Times New Roman" panose="02020603050405020304" pitchFamily="18" charset="0"/>
                <a:cs typeface="Times New Roman" panose="02020603050405020304" pitchFamily="18" charset="0"/>
              </a:rPr>
              <a:t>Жүрек</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функциясының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жеткіліксіздігі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метопролол</a:t>
            </a:r>
            <a:r>
              <a:rPr lang="ru-RU" sz="6200" dirty="0">
                <a:latin typeface="Times New Roman" panose="02020603050405020304" pitchFamily="18" charset="0"/>
                <a:cs typeface="Times New Roman" panose="02020603050405020304" pitchFamily="18" charset="0"/>
              </a:rPr>
              <a:t>).</a:t>
            </a:r>
          </a:p>
          <a:p>
            <a:r>
              <a:rPr lang="ru-RU" sz="6200" dirty="0">
                <a:latin typeface="Times New Roman" panose="02020603050405020304" pitchFamily="18" charset="0"/>
                <a:cs typeface="Times New Roman" panose="02020603050405020304" pitchFamily="18" charset="0"/>
              </a:rPr>
              <a:t>4. АГ + 2 </a:t>
            </a:r>
            <a:r>
              <a:rPr lang="ru-RU" sz="6200" dirty="0" err="1">
                <a:latin typeface="Times New Roman" panose="02020603050405020304" pitchFamily="18" charset="0"/>
                <a:cs typeface="Times New Roman" panose="02020603050405020304" pitchFamily="18" charset="0"/>
              </a:rPr>
              <a:t>типтегі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қантты</a:t>
            </a:r>
            <a:r>
              <a:rPr lang="ru-RU" sz="6200" dirty="0">
                <a:latin typeface="Times New Roman" panose="02020603050405020304" pitchFamily="18" charset="0"/>
                <a:cs typeface="Times New Roman" panose="02020603050405020304" pitchFamily="18" charset="0"/>
              </a:rPr>
              <a:t> диабет.</a:t>
            </a:r>
          </a:p>
          <a:p>
            <a:r>
              <a:rPr lang="ru-RU" sz="6200" dirty="0">
                <a:latin typeface="Times New Roman" panose="02020603050405020304" pitchFamily="18" charset="0"/>
                <a:cs typeface="Times New Roman" panose="02020603050405020304" pitchFamily="18" charset="0"/>
              </a:rPr>
              <a:t>5. АГ + </a:t>
            </a:r>
            <a:r>
              <a:rPr lang="ru-RU" sz="6200" dirty="0" err="1">
                <a:latin typeface="Times New Roman" panose="02020603050405020304" pitchFamily="18" charset="0"/>
                <a:cs typeface="Times New Roman" panose="02020603050405020304" pitchFamily="18" charset="0"/>
              </a:rPr>
              <a:t>жоғары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коронарлы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қауіп</a:t>
            </a:r>
            <a:r>
              <a:rPr lang="ru-RU" sz="6200" dirty="0">
                <a:latin typeface="Times New Roman" panose="02020603050405020304" pitchFamily="18" charset="0"/>
                <a:cs typeface="Times New Roman" panose="02020603050405020304" pitchFamily="18" charset="0"/>
              </a:rPr>
              <a:t>.</a:t>
            </a:r>
          </a:p>
          <a:p>
            <a:r>
              <a:rPr lang="ru-RU" sz="6200" dirty="0">
                <a:latin typeface="Times New Roman" panose="02020603050405020304" pitchFamily="18" charset="0"/>
                <a:cs typeface="Times New Roman" panose="02020603050405020304" pitchFamily="18" charset="0"/>
              </a:rPr>
              <a:t>6. АГ + </a:t>
            </a:r>
            <a:r>
              <a:rPr lang="ru-RU" sz="6200" dirty="0" err="1">
                <a:latin typeface="Times New Roman" panose="02020603050405020304" pitchFamily="18" charset="0"/>
                <a:cs typeface="Times New Roman" panose="02020603050405020304" pitchFamily="18" charset="0"/>
              </a:rPr>
              <a:t>тахиаритмия</a:t>
            </a:r>
            <a:r>
              <a:rPr lang="ru-RU" sz="6200" dirty="0">
                <a:latin typeface="Times New Roman" panose="02020603050405020304" pitchFamily="18" charset="0"/>
                <a:cs typeface="Times New Roman" panose="02020603050405020304" pitchFamily="18" charset="0"/>
              </a:rPr>
              <a:t>.</a:t>
            </a:r>
          </a:p>
          <a:p>
            <a:endParaRPr lang="ru-RU" dirty="0"/>
          </a:p>
        </p:txBody>
      </p:sp>
      <p:sp>
        <p:nvSpPr>
          <p:cNvPr id="4" name="Объект 3"/>
          <p:cNvSpPr>
            <a:spLocks noGrp="1"/>
          </p:cNvSpPr>
          <p:nvPr>
            <p:ph sz="half" idx="2"/>
          </p:nvPr>
        </p:nvSpPr>
        <p:spPr>
          <a:xfrm>
            <a:off x="5354515" y="1688123"/>
            <a:ext cx="6148508" cy="5002823"/>
          </a:xfrm>
        </p:spPr>
        <p:txBody>
          <a:bodyPr>
            <a:noAutofit/>
          </a:bodyPr>
          <a:lstStyle/>
          <a:p>
            <a:r>
              <a:rPr lang="ru-RU" sz="1200" b="1" dirty="0" err="1">
                <a:latin typeface="Times New Roman" panose="02020603050405020304" pitchFamily="18" charset="0"/>
                <a:cs typeface="Times New Roman" panose="02020603050405020304" pitchFamily="18" charset="0"/>
              </a:rPr>
              <a:t>Қолдануға</a:t>
            </a:r>
            <a:r>
              <a:rPr lang="ru-RU" sz="1200" b="1" dirty="0">
                <a:latin typeface="Times New Roman" panose="02020603050405020304" pitchFamily="18" charset="0"/>
                <a:cs typeface="Times New Roman" panose="02020603050405020304" pitchFamily="18" charset="0"/>
              </a:rPr>
              <a:t> </a:t>
            </a:r>
            <a:r>
              <a:rPr lang="ru-RU" sz="1200" b="1" dirty="0" err="1">
                <a:latin typeface="Times New Roman" panose="02020603050405020304" pitchFamily="18" charset="0"/>
                <a:cs typeface="Times New Roman" panose="02020603050405020304" pitchFamily="18" charset="0"/>
              </a:rPr>
              <a:t>болмайтын</a:t>
            </a:r>
            <a:r>
              <a:rPr lang="ru-RU" sz="1200" b="1" dirty="0">
                <a:latin typeface="Times New Roman" panose="02020603050405020304" pitchFamily="18" charset="0"/>
                <a:cs typeface="Times New Roman" panose="02020603050405020304" pitchFamily="18" charset="0"/>
              </a:rPr>
              <a:t> </a:t>
            </a:r>
            <a:r>
              <a:rPr lang="ru-RU" sz="1200" b="1" dirty="0" err="1" smtClean="0">
                <a:latin typeface="Times New Roman" panose="02020603050405020304" pitchFamily="18" charset="0"/>
                <a:cs typeface="Times New Roman" panose="02020603050405020304" pitchFamily="18" charset="0"/>
              </a:rPr>
              <a:t>жағдайлар</a:t>
            </a:r>
            <a:endParaRPr lang="ru-RU" sz="1200" b="1"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кардиогендік</a:t>
            </a: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шок</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синустық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түйін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әлсіздігі</a:t>
            </a:r>
            <a:r>
              <a:rPr lang="ru-RU" sz="1200" dirty="0">
                <a:latin typeface="Times New Roman" panose="02020603050405020304" pitchFamily="18" charset="0"/>
                <a:cs typeface="Times New Roman" panose="02020603050405020304" pitchFamily="18" charset="0"/>
              </a:rPr>
              <a:t> синдромы (</a:t>
            </a:r>
            <a:r>
              <a:rPr lang="ru-RU" sz="1200" dirty="0" err="1">
                <a:latin typeface="Times New Roman" panose="02020603050405020304" pitchFamily="18" charset="0"/>
                <a:cs typeface="Times New Roman" panose="02020603050405020304" pitchFamily="18" charset="0"/>
              </a:rPr>
              <a:t>тұрақты</a:t>
            </a:r>
            <a:r>
              <a:rPr lang="ru-RU" sz="1200" dirty="0">
                <a:latin typeface="Times New Roman" panose="02020603050405020304" pitchFamily="18" charset="0"/>
                <a:cs typeface="Times New Roman" panose="02020603050405020304" pitchFamily="18" charset="0"/>
              </a:rPr>
              <a:t> кардиостимулятор </a:t>
            </a:r>
            <a:r>
              <a:rPr lang="ru-RU" sz="1200" dirty="0" err="1">
                <a:latin typeface="Times New Roman" panose="02020603050405020304" pitchFamily="18" charset="0"/>
                <a:cs typeface="Times New Roman" panose="02020603050405020304" pitchFamily="18" charset="0"/>
              </a:rPr>
              <a:t>жоқ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болғанда</a:t>
            </a:r>
            <a:r>
              <a:rPr lang="ru-RU" sz="1200" dirty="0" smtClean="0">
                <a:latin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II </a:t>
            </a:r>
            <a:r>
              <a:rPr lang="ru-RU" sz="1200" dirty="0" err="1">
                <a:latin typeface="Times New Roman" panose="02020603050405020304" pitchFamily="18" charset="0"/>
                <a:cs typeface="Times New Roman" panose="02020603050405020304" pitchFamily="18" charset="0"/>
              </a:rPr>
              <a:t>және</a:t>
            </a:r>
            <a:r>
              <a:rPr lang="ru-RU"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III </a:t>
            </a:r>
            <a:r>
              <a:rPr lang="ru-RU" sz="1200" dirty="0" err="1">
                <a:latin typeface="Times New Roman" panose="02020603050405020304" pitchFamily="18" charset="0"/>
                <a:cs typeface="Times New Roman" panose="02020603050405020304" pitchFamily="18" charset="0"/>
              </a:rPr>
              <a:t>дәрежедегі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атриовентрикулярлық</a:t>
            </a: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блокада</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жүрек</a:t>
            </a:r>
            <a:r>
              <a:rPr lang="ru-RU" sz="1200" dirty="0" smtClean="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функциясының</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тұрақсыз</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жеткіліксіздігінің</a:t>
            </a:r>
            <a:r>
              <a:rPr lang="ru-RU" sz="1200" dirty="0">
                <a:latin typeface="Times New Roman" panose="02020603050405020304" pitchFamily="18" charset="0"/>
                <a:cs typeface="Times New Roman" panose="02020603050405020304" pitchFamily="18" charset="0"/>
              </a:rPr>
              <a:t> декомпенсация </a:t>
            </a:r>
            <a:r>
              <a:rPr lang="ru-RU" sz="1200" dirty="0" err="1">
                <a:latin typeface="Times New Roman" panose="02020603050405020304" pitchFamily="18" charset="0"/>
                <a:cs typeface="Times New Roman" panose="02020603050405020304" pitchFamily="18" charset="0"/>
              </a:rPr>
              <a:t>сатысында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өкпенің</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ісінуі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гипоперфузия</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немесе</a:t>
            </a:r>
            <a:r>
              <a:rPr lang="ru-RU" sz="1200" dirty="0">
                <a:latin typeface="Times New Roman" panose="02020603050405020304" pitchFamily="18" charset="0"/>
                <a:cs typeface="Times New Roman" panose="02020603050405020304" pitchFamily="18" charset="0"/>
              </a:rPr>
              <a:t> гипотензия</a:t>
            </a:r>
            <a:r>
              <a:rPr lang="ru-RU" sz="1200" dirty="0" smtClean="0">
                <a:latin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инотроптық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заттармен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және</a:t>
            </a:r>
            <a:r>
              <a:rPr lang="ru-RU"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β-</a:t>
            </a:r>
            <a:r>
              <a:rPr lang="ru-RU" sz="1200" dirty="0" err="1">
                <a:latin typeface="Times New Roman" panose="02020603050405020304" pitchFamily="18" charset="0"/>
                <a:cs typeface="Times New Roman" panose="02020603050405020304" pitchFamily="18" charset="0"/>
              </a:rPr>
              <a:t>адренорецепторларға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әсер</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ететін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дәрілермен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ұзақ</a:t>
            </a:r>
            <a:r>
              <a:rPr lang="ru-RU" sz="1200" dirty="0">
                <a:latin typeface="Times New Roman" panose="02020603050405020304" pitchFamily="18" charset="0"/>
                <a:cs typeface="Times New Roman" panose="02020603050405020304" pitchFamily="18" charset="0"/>
              </a:rPr>
              <a:t> ем </a:t>
            </a:r>
            <a:r>
              <a:rPr lang="ru-RU" sz="1200" dirty="0" err="1">
                <a:latin typeface="Times New Roman" panose="02020603050405020304" pitchFamily="18" charset="0"/>
                <a:cs typeface="Times New Roman" panose="02020603050405020304" pitchFamily="18" charset="0"/>
              </a:rPr>
              <a:t>қабылдап</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жүрген</a:t>
            </a:r>
            <a:r>
              <a:rPr lang="ru-RU" sz="1200" dirty="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пациенттерге</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симптоматикалық</a:t>
            </a: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брадикардия</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артериялық</a:t>
            </a: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гипотензия</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ЖЖЖ </a:t>
            </a:r>
            <a:r>
              <a:rPr lang="ru-RU" sz="1200" dirty="0" err="1">
                <a:latin typeface="Times New Roman" panose="02020603050405020304" pitchFamily="18" charset="0"/>
                <a:cs typeface="Times New Roman" panose="02020603050405020304" pitchFamily="18" charset="0"/>
              </a:rPr>
              <a:t>минутына</a:t>
            </a:r>
            <a:r>
              <a:rPr lang="ru-RU" sz="1200" dirty="0">
                <a:latin typeface="Times New Roman" panose="02020603050405020304" pitchFamily="18" charset="0"/>
                <a:cs typeface="Times New Roman" panose="02020603050405020304" pitchFamily="18" charset="0"/>
              </a:rPr>
              <a:t> 45 </a:t>
            </a:r>
            <a:r>
              <a:rPr lang="ru-RU" sz="1200" dirty="0" err="1">
                <a:latin typeface="Times New Roman" panose="02020603050405020304" pitchFamily="18" charset="0"/>
                <a:cs typeface="Times New Roman" panose="02020603050405020304" pitchFamily="18" charset="0"/>
              </a:rPr>
              <a:t>соғуден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азырақ</a:t>
            </a:r>
            <a:r>
              <a:rPr lang="ru-RU"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PQ </a:t>
            </a:r>
            <a:r>
              <a:rPr lang="ru-RU" sz="1200" dirty="0" err="1">
                <a:latin typeface="Times New Roman" panose="02020603050405020304" pitchFamily="18" charset="0"/>
                <a:cs typeface="Times New Roman" panose="02020603050405020304" pitchFamily="18" charset="0"/>
              </a:rPr>
              <a:t>аралығы</a:t>
            </a:r>
            <a:r>
              <a:rPr lang="ru-RU" sz="1200" dirty="0">
                <a:latin typeface="Times New Roman" panose="02020603050405020304" pitchFamily="18" charset="0"/>
                <a:cs typeface="Times New Roman" panose="02020603050405020304" pitchFamily="18" charset="0"/>
              </a:rPr>
              <a:t> 0,24 </a:t>
            </a:r>
            <a:r>
              <a:rPr lang="ru-RU" sz="1200" dirty="0" err="1">
                <a:latin typeface="Times New Roman" panose="02020603050405020304" pitchFamily="18" charset="0"/>
                <a:cs typeface="Times New Roman" panose="02020603050405020304" pitchFamily="18" charset="0"/>
              </a:rPr>
              <a:t>секундтан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көбірек</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немесе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систолалық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артериялық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қысымы</a:t>
            </a:r>
            <a:r>
              <a:rPr lang="ru-RU" sz="1200" dirty="0">
                <a:latin typeface="Times New Roman" panose="02020603050405020304" pitchFamily="18" charset="0"/>
                <a:cs typeface="Times New Roman" panose="02020603050405020304" pitchFamily="18" charset="0"/>
              </a:rPr>
              <a:t> 100 мм с.б.-</a:t>
            </a:r>
            <a:r>
              <a:rPr lang="ru-RU" sz="1200" dirty="0" err="1">
                <a:latin typeface="Times New Roman" panose="02020603050405020304" pitchFamily="18" charset="0"/>
                <a:cs typeface="Times New Roman" panose="02020603050405020304" pitchFamily="18" charset="0"/>
              </a:rPr>
              <a:t>ден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төмен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болатын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жедел</a:t>
            </a:r>
            <a:r>
              <a:rPr lang="ru-RU" sz="1200" dirty="0">
                <a:latin typeface="Times New Roman" panose="02020603050405020304" pitchFamily="18" charset="0"/>
                <a:cs typeface="Times New Roman" panose="02020603050405020304" pitchFamily="18" charset="0"/>
              </a:rPr>
              <a:t> миокард </a:t>
            </a:r>
            <a:r>
              <a:rPr lang="ru-RU" sz="1200" dirty="0" err="1">
                <a:latin typeface="Times New Roman" panose="02020603050405020304" pitchFamily="18" charset="0"/>
                <a:cs typeface="Times New Roman" panose="02020603050405020304" pitchFamily="18" charset="0"/>
              </a:rPr>
              <a:t>инфарктісі</a:t>
            </a:r>
            <a:r>
              <a:rPr lang="ru-RU" sz="1200" dirty="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пациенттерге</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гангрена </a:t>
            </a:r>
            <a:r>
              <a:rPr lang="ru-RU" sz="1200" dirty="0" err="1">
                <a:latin typeface="Times New Roman" panose="02020603050405020304" pitchFamily="18" charset="0"/>
                <a:cs typeface="Times New Roman" panose="02020603050405020304" pitchFamily="18" charset="0"/>
              </a:rPr>
              <a:t>қаупі</a:t>
            </a:r>
            <a:r>
              <a:rPr lang="ru-RU" sz="1200" dirty="0">
                <a:latin typeface="Times New Roman" panose="02020603050405020304" pitchFamily="18" charset="0"/>
                <a:cs typeface="Times New Roman" panose="02020603050405020304" pitchFamily="18" charset="0"/>
              </a:rPr>
              <a:t> бар </a:t>
            </a:r>
            <a:r>
              <a:rPr lang="ru-RU" sz="1200" dirty="0" err="1">
                <a:latin typeface="Times New Roman" panose="02020603050405020304" pitchFamily="18" charset="0"/>
                <a:cs typeface="Times New Roman" panose="02020603050405020304" pitchFamily="18" charset="0"/>
              </a:rPr>
              <a:t>ауыр</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дәрежедегі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шеткері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қантамырлар</a:t>
            </a:r>
            <a:r>
              <a:rPr lang="ru-RU" sz="1200" dirty="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аурулары</a:t>
            </a:r>
            <a:endParaRPr lang="ru-RU" sz="1200" dirty="0">
              <a:latin typeface="Times New Roman" panose="02020603050405020304" pitchFamily="18" charset="0"/>
              <a:cs typeface="Times New Roman" panose="02020603050405020304" pitchFamily="18" charset="0"/>
            </a:endParaRPr>
          </a:p>
          <a:p>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жүрек</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функциясының</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жеткіліксіздігі</a:t>
            </a:r>
            <a:r>
              <a:rPr lang="ru-RU" sz="1200" dirty="0">
                <a:latin typeface="Times New Roman" panose="02020603050405020304" pitchFamily="18" charset="0"/>
                <a:cs typeface="Times New Roman" panose="02020603050405020304" pitchFamily="18" charset="0"/>
              </a:rPr>
              <a:t> бар </a:t>
            </a:r>
            <a:r>
              <a:rPr lang="ru-RU" sz="1200" dirty="0" err="1">
                <a:latin typeface="Times New Roman" panose="02020603050405020304" pitchFamily="18" charset="0"/>
                <a:cs typeface="Times New Roman" panose="02020603050405020304" pitchFamily="18" charset="0"/>
              </a:rPr>
              <a:t>және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шалқадан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жатқанда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артериялық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қысымы</a:t>
            </a:r>
            <a:r>
              <a:rPr lang="ru-RU" sz="1200" dirty="0">
                <a:latin typeface="Times New Roman" panose="02020603050405020304" pitchFamily="18" charset="0"/>
                <a:cs typeface="Times New Roman" panose="02020603050405020304" pitchFamily="18" charset="0"/>
              </a:rPr>
              <a:t> 100 мм </a:t>
            </a:r>
            <a:r>
              <a:rPr lang="ru-RU" sz="1200" dirty="0" err="1">
                <a:latin typeface="Times New Roman" panose="02020603050405020304" pitchFamily="18" charset="0"/>
                <a:cs typeface="Times New Roman" panose="02020603050405020304" pitchFamily="18" charset="0"/>
              </a:rPr>
              <a:t>с.б</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болатын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пациенттер</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препаратты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тағайындар</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алдында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қайтадан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тексерілуі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тиіс</a:t>
            </a:r>
            <a:endParaRPr lang="ru-RU" sz="1200" dirty="0">
              <a:latin typeface="Times New Roman" panose="02020603050405020304" pitchFamily="18" charset="0"/>
              <a:cs typeface="Times New Roman" panose="02020603050405020304" pitchFamily="18" charset="0"/>
            </a:endParaRPr>
          </a:p>
        </p:txBody>
      </p:sp>
      <p:pic>
        <p:nvPicPr>
          <p:cNvPr id="1026" name="Picture 2" descr="Беталок: инструкция + цена в аптеках | Tabletki.u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014" y="256231"/>
            <a:ext cx="1493440" cy="1493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101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0010" y="378069"/>
            <a:ext cx="10018713" cy="597877"/>
          </a:xfrm>
        </p:spPr>
        <p:txBody>
          <a:bodyPr>
            <a:normAutofit fontScale="90000"/>
          </a:bodyPr>
          <a:lstStyle/>
          <a:p>
            <a:r>
              <a:rPr lang="ru-RU" dirty="0">
                <a:latin typeface="Times New Roman" panose="02020603050405020304" pitchFamily="18" charset="0"/>
                <a:cs typeface="Times New Roman" panose="02020603050405020304" pitchFamily="18" charset="0"/>
              </a:rPr>
              <a:t>Кальций </a:t>
            </a:r>
            <a:r>
              <a:rPr lang="ru-RU" dirty="0" err="1">
                <a:latin typeface="Times New Roman" panose="02020603050405020304" pitchFamily="18" charset="0"/>
                <a:cs typeface="Times New Roman" panose="02020603050405020304" pitchFamily="18" charset="0"/>
              </a:rPr>
              <a:t>антогонистерін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көрсетімдер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Нифедипин</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413238" y="1591409"/>
            <a:ext cx="5966129" cy="4199792"/>
          </a:xfrm>
        </p:spPr>
        <p:txBody>
          <a:bodyPr>
            <a:normAutofit/>
          </a:bodyPr>
          <a:lstStyle/>
          <a:p>
            <a:r>
              <a:rPr lang="ru-RU" dirty="0"/>
              <a:t>1. </a:t>
            </a:r>
            <a:r>
              <a:rPr lang="ru-RU" sz="2000" dirty="0" err="1">
                <a:latin typeface="Times New Roman" panose="02020603050405020304" pitchFamily="18" charset="0"/>
                <a:cs typeface="Times New Roman" panose="02020603050405020304" pitchFamily="18" charset="0"/>
              </a:rPr>
              <a:t>Жүктемелі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стенокардиямен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қосылған</a:t>
            </a:r>
            <a:r>
              <a:rPr lang="ru-RU" sz="2000" dirty="0">
                <a:latin typeface="Times New Roman" panose="02020603050405020304" pitchFamily="18" charset="0"/>
                <a:cs typeface="Times New Roman" panose="02020603050405020304" pitchFamily="18" charset="0"/>
              </a:rPr>
              <a:t> АГ.</a:t>
            </a:r>
          </a:p>
          <a:p>
            <a:r>
              <a:rPr lang="ru-RU" sz="2000" dirty="0">
                <a:latin typeface="Times New Roman" panose="02020603050405020304" pitchFamily="18" charset="0"/>
                <a:cs typeface="Times New Roman" panose="02020603050405020304" pitchFamily="18" charset="0"/>
              </a:rPr>
              <a:t>2. </a:t>
            </a:r>
            <a:r>
              <a:rPr lang="ru-RU" sz="2000" dirty="0" err="1">
                <a:latin typeface="Times New Roman" panose="02020603050405020304" pitchFamily="18" charset="0"/>
                <a:cs typeface="Times New Roman" panose="02020603050405020304" pitchFamily="18" charset="0"/>
              </a:rPr>
              <a:t>Систолалық</a:t>
            </a:r>
            <a:r>
              <a:rPr lang="ru-RU" sz="2000" dirty="0">
                <a:latin typeface="Times New Roman" panose="02020603050405020304" pitchFamily="18" charset="0"/>
                <a:cs typeface="Times New Roman" panose="02020603050405020304" pitchFamily="18" charset="0"/>
              </a:rPr>
              <a:t> АГ (</a:t>
            </a:r>
            <a:r>
              <a:rPr lang="ru-RU" sz="2000" dirty="0" err="1">
                <a:latin typeface="Times New Roman" panose="02020603050405020304" pitchFamily="18" charset="0"/>
                <a:cs typeface="Times New Roman" panose="02020603050405020304" pitchFamily="18" charset="0"/>
              </a:rPr>
              <a:t>ұзақ</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сердегі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дигидропиридиндер</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3. </a:t>
            </a:r>
            <a:r>
              <a:rPr lang="ru-RU" sz="2000" dirty="0" err="1">
                <a:latin typeface="Times New Roman" panose="02020603050405020304" pitchFamily="18" charset="0"/>
                <a:cs typeface="Times New Roman" panose="02020603050405020304" pitchFamily="18" charset="0"/>
              </a:rPr>
              <a:t>Егде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жастағы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емделушілердегі</a:t>
            </a:r>
            <a:r>
              <a:rPr lang="ru-RU" sz="2000" dirty="0">
                <a:latin typeface="Times New Roman" panose="02020603050405020304" pitchFamily="18" charset="0"/>
                <a:cs typeface="Times New Roman" panose="02020603050405020304" pitchFamily="18" charset="0"/>
              </a:rPr>
              <a:t> АГ.</a:t>
            </a:r>
          </a:p>
          <a:p>
            <a:r>
              <a:rPr lang="ru-RU" sz="2000" dirty="0">
                <a:latin typeface="Times New Roman" panose="02020603050405020304" pitchFamily="18" charset="0"/>
                <a:cs typeface="Times New Roman" panose="02020603050405020304" pitchFamily="18" charset="0"/>
              </a:rPr>
              <a:t>4. АГ + </a:t>
            </a:r>
            <a:r>
              <a:rPr lang="ru-RU" sz="2000" dirty="0" err="1">
                <a:latin typeface="Times New Roman" panose="02020603050405020304" pitchFamily="18" charset="0"/>
                <a:cs typeface="Times New Roman" panose="02020603050405020304" pitchFamily="18" charset="0"/>
              </a:rPr>
              <a:t>перифериялық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васкулопатия</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5. АГ + </a:t>
            </a:r>
            <a:r>
              <a:rPr lang="ru-RU" sz="2000" dirty="0" err="1">
                <a:latin typeface="Times New Roman" panose="02020603050405020304" pitchFamily="18" charset="0"/>
                <a:cs typeface="Times New Roman" panose="02020603050405020304" pitchFamily="18" charset="0"/>
              </a:rPr>
              <a:t>каротидті</a:t>
            </a:r>
            <a:r>
              <a:rPr lang="ru-RU" sz="2000" dirty="0">
                <a:latin typeface="Times New Roman" panose="02020603050405020304" pitchFamily="18" charset="0"/>
                <a:cs typeface="Times New Roman" panose="02020603050405020304" pitchFamily="18" charset="0"/>
              </a:rPr>
              <a:t> атеросклероз.</a:t>
            </a:r>
          </a:p>
          <a:p>
            <a:r>
              <a:rPr lang="ru-RU" sz="2000" dirty="0">
                <a:latin typeface="Times New Roman" panose="02020603050405020304" pitchFamily="18" charset="0"/>
                <a:cs typeface="Times New Roman" panose="02020603050405020304" pitchFamily="18" charset="0"/>
              </a:rPr>
              <a:t>6. АГ + </a:t>
            </a:r>
            <a:r>
              <a:rPr lang="ru-RU" sz="2000" dirty="0" err="1">
                <a:latin typeface="Times New Roman" panose="02020603050405020304" pitchFamily="18" charset="0"/>
                <a:cs typeface="Times New Roman" panose="02020603050405020304" pitchFamily="18" charset="0"/>
              </a:rPr>
              <a:t>жүктілік</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7. АГ + </a:t>
            </a:r>
            <a:r>
              <a:rPr lang="ru-RU" sz="2000" dirty="0" err="1">
                <a:latin typeface="Times New Roman" panose="02020603050405020304" pitchFamily="18" charset="0"/>
                <a:cs typeface="Times New Roman" panose="02020603050405020304" pitchFamily="18" charset="0"/>
              </a:rPr>
              <a:t>Қантты</a:t>
            </a:r>
            <a:r>
              <a:rPr lang="ru-RU" sz="2000" dirty="0">
                <a:latin typeface="Times New Roman" panose="02020603050405020304" pitchFamily="18" charset="0"/>
                <a:cs typeface="Times New Roman" panose="02020603050405020304" pitchFamily="18" charset="0"/>
              </a:rPr>
              <a:t> диабет.</a:t>
            </a:r>
          </a:p>
          <a:p>
            <a:r>
              <a:rPr lang="ru-RU" sz="2000" dirty="0">
                <a:latin typeface="Times New Roman" panose="02020603050405020304" pitchFamily="18" charset="0"/>
                <a:cs typeface="Times New Roman" panose="02020603050405020304" pitchFamily="18" charset="0"/>
              </a:rPr>
              <a:t>8. АГ + </a:t>
            </a:r>
            <a:r>
              <a:rPr lang="ru-RU" sz="2000" dirty="0" err="1">
                <a:latin typeface="Times New Roman" panose="02020603050405020304" pitchFamily="18" charset="0"/>
                <a:cs typeface="Times New Roman" panose="02020603050405020304" pitchFamily="18" charset="0"/>
              </a:rPr>
              <a:t>жоғары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коронарлы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қауіп</a:t>
            </a:r>
            <a:r>
              <a:rPr lang="ru-RU" sz="2000" dirty="0">
                <a:latin typeface="Times New Roman" panose="02020603050405020304" pitchFamily="18" charset="0"/>
                <a:cs typeface="Times New Roman" panose="02020603050405020304" pitchFamily="18" charset="0"/>
              </a:rPr>
              <a:t>.</a:t>
            </a:r>
          </a:p>
        </p:txBody>
      </p:sp>
      <p:sp>
        <p:nvSpPr>
          <p:cNvPr id="4" name="Объект 3"/>
          <p:cNvSpPr>
            <a:spLocks noGrp="1"/>
          </p:cNvSpPr>
          <p:nvPr>
            <p:ph sz="half" idx="2"/>
          </p:nvPr>
        </p:nvSpPr>
        <p:spPr>
          <a:xfrm>
            <a:off x="6607967" y="1591409"/>
            <a:ext cx="4895056" cy="4199791"/>
          </a:xfrm>
        </p:spPr>
        <p:txBody>
          <a:bodyPr>
            <a:noAutofit/>
          </a:bodyPr>
          <a:lstStyle/>
          <a:p>
            <a:pPr marL="0" indent="0">
              <a:buNone/>
            </a:pPr>
            <a:r>
              <a:rPr lang="ru-RU" sz="2400" b="1" dirty="0" err="1" smtClean="0">
                <a:latin typeface="Times New Roman" panose="02020603050405020304" pitchFamily="18" charset="0"/>
                <a:cs typeface="Times New Roman" panose="02020603050405020304" pitchFamily="18" charset="0"/>
              </a:rPr>
              <a:t>Қарсы</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көрсетілімдер</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Артериальды</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гипотензия (систолическое АД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90 мм </a:t>
            </a:r>
            <a:r>
              <a:rPr lang="ru-RU" sz="2400" dirty="0" err="1">
                <a:latin typeface="Times New Roman" panose="02020603050405020304" pitchFamily="18" charset="0"/>
                <a:cs typeface="Times New Roman" panose="02020603050405020304" pitchFamily="18" charset="0"/>
              </a:rPr>
              <a:t>рт.ст</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төмен</a:t>
            </a:r>
            <a:r>
              <a:rPr lang="ru-RU" sz="2400" dirty="0" smtClean="0">
                <a:latin typeface="Times New Roman" panose="02020603050405020304" pitchFamily="18" charset="0"/>
                <a:cs typeface="Times New Roman" panose="02020603050405020304" pitchFamily="18" charset="0"/>
              </a:rPr>
              <a:t> ), </a:t>
            </a:r>
            <a:r>
              <a:rPr lang="ru-RU" sz="2400" dirty="0">
                <a:latin typeface="Times New Roman" panose="02020603050405020304" pitchFamily="18" charset="0"/>
                <a:cs typeface="Times New Roman" panose="02020603050405020304" pitchFamily="18" charset="0"/>
              </a:rPr>
              <a:t>коллапс, </a:t>
            </a:r>
            <a:r>
              <a:rPr lang="ru-RU" sz="2400" dirty="0" err="1" smtClean="0">
                <a:latin typeface="Times New Roman" panose="02020603050405020304" pitchFamily="18" charset="0"/>
                <a:cs typeface="Times New Roman" panose="02020603050405020304" pitchFamily="18" charset="0"/>
              </a:rPr>
              <a:t>кардиогенді</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шок, </a:t>
            </a:r>
            <a:r>
              <a:rPr lang="ru-RU" sz="2400" dirty="0" err="1" smtClean="0">
                <a:latin typeface="Times New Roman" panose="02020603050405020304" pitchFamily="18" charset="0"/>
                <a:cs typeface="Times New Roman" panose="02020603050405020304" pitchFamily="18" charset="0"/>
              </a:rPr>
              <a:t>ауыр</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жүрек</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жетіспеушілігі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ауыр</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аортальды</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стеноз; </a:t>
            </a:r>
          </a:p>
        </p:txBody>
      </p:sp>
    </p:spTree>
    <p:extLst>
      <p:ext uri="{BB962C8B-B14F-4D97-AF65-F5344CB8AC3E}">
        <p14:creationId xmlns:p14="http://schemas.microsoft.com/office/powerpoint/2010/main" val="1598854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
        <p:nvSpPr>
          <p:cNvPr id="3" name="Заголовок 2"/>
          <p:cNvSpPr>
            <a:spLocks noGrp="1"/>
          </p:cNvSpPr>
          <p:nvPr>
            <p:ph type="title"/>
          </p:nvPr>
        </p:nvSpPr>
        <p:spPr>
          <a:xfrm>
            <a:off x="1378802" y="608484"/>
            <a:ext cx="10018713" cy="1752599"/>
          </a:xfrm>
        </p:spPr>
        <p:txBody>
          <a:bodyPr>
            <a:normAutofit fontScale="90000"/>
          </a:bodyPr>
          <a:lstStyle/>
          <a:p>
            <a:r>
              <a:rPr lang="ru-RU" b="1" dirty="0">
                <a:latin typeface="Times New Roman" panose="02020603050405020304" pitchFamily="18" charset="0"/>
                <a:cs typeface="Times New Roman" panose="02020603050405020304" pitchFamily="18" charset="0"/>
              </a:rPr>
              <a:t>ҚР ДСМ 16.04.2019 № 39 «</a:t>
            </a:r>
            <a:r>
              <a:rPr lang="ru-RU" b="1" dirty="0" err="1">
                <a:latin typeface="Times New Roman" panose="02020603050405020304" pitchFamily="18" charset="0"/>
                <a:cs typeface="Times New Roman" panose="02020603050405020304" pitchFamily="18" charset="0"/>
              </a:rPr>
              <a:t>Стационарлық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көмек</a:t>
            </a:r>
            <a:r>
              <a:rPr lang="ru-RU" b="1" dirty="0">
                <a:latin typeface="Times New Roman" panose="02020603050405020304" pitchFamily="18" charset="0"/>
                <a:cs typeface="Times New Roman" panose="02020603050405020304" pitchFamily="18" charset="0"/>
              </a:rPr>
              <a:t> беру </a:t>
            </a:r>
            <a:r>
              <a:rPr lang="ru-RU" b="1" dirty="0" err="1">
                <a:latin typeface="Times New Roman" panose="02020603050405020304" pitchFamily="18" charset="0"/>
                <a:cs typeface="Times New Roman" panose="02020603050405020304" pitchFamily="18" charset="0"/>
              </a:rPr>
              <a:t>ережесі</a:t>
            </a:r>
            <a:r>
              <a:rPr lang="ru-RU" b="1"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бұйрығымен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бекітілген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жедел</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госпитализацияга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көрсеткіш</a:t>
            </a:r>
            <a:r>
              <a:rPr lang="ru-RU" b="1" dirty="0">
                <a:latin typeface="Times New Roman" panose="02020603050405020304" pitchFamily="18" charset="0"/>
                <a:cs typeface="Times New Roman" panose="02020603050405020304" pitchFamily="18" charset="0"/>
              </a:rPr>
              <a:t> : </a:t>
            </a:r>
            <a:br>
              <a:rPr lang="ru-RU" b="1" dirty="0">
                <a:latin typeface="Times New Roman" panose="02020603050405020304" pitchFamily="18" charset="0"/>
                <a:cs typeface="Times New Roman" panose="02020603050405020304" pitchFamily="18" charset="0"/>
              </a:rPr>
            </a:br>
            <a:endParaRPr lang="ru-RU" dirty="0"/>
          </a:p>
        </p:txBody>
      </p:sp>
      <p:sp>
        <p:nvSpPr>
          <p:cNvPr id="4" name="Объект 3"/>
          <p:cNvSpPr>
            <a:spLocks noGrp="1"/>
          </p:cNvSpPr>
          <p:nvPr>
            <p:ph idx="1"/>
          </p:nvPr>
        </p:nvSpPr>
        <p:spPr>
          <a:xfrm>
            <a:off x="1378802" y="1028701"/>
            <a:ext cx="10018713" cy="5196252"/>
          </a:xfrm>
        </p:spPr>
        <p:txBody>
          <a:bodyPr>
            <a:normAutofit/>
          </a:bodyPr>
          <a:lstStyle/>
          <a:p>
            <a:endParaRPr lang="ru-RU" dirty="0" smtClean="0"/>
          </a:p>
          <a:p>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a:t>
            </a:r>
            <a:r>
              <a:rPr lang="ru-RU" dirty="0" err="1" smtClean="0">
                <a:latin typeface="Times New Roman" panose="02020603050405020304" pitchFamily="18" charset="0"/>
                <a:cs typeface="Times New Roman" panose="02020603050405020304" pitchFamily="18" charset="0"/>
              </a:rPr>
              <a:t>ипертониялық</a:t>
            </a:r>
            <a:r>
              <a:rPr lang="ru-RU" dirty="0" smtClean="0">
                <a:latin typeface="Times New Roman" panose="02020603050405020304" pitchFamily="18" charset="0"/>
                <a:cs typeface="Times New Roman" panose="02020603050405020304" pitchFamily="18" charset="0"/>
              </a:rPr>
              <a:t>  криз.</a:t>
            </a:r>
          </a:p>
          <a:p>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Гипертониялық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энцефалопатиямен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айқын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көрінетін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гипертониялық</a:t>
            </a:r>
            <a:r>
              <a:rPr lang="ru-RU" dirty="0" smtClean="0">
                <a:latin typeface="Times New Roman" panose="02020603050405020304" pitchFamily="18" charset="0"/>
                <a:cs typeface="Times New Roman" panose="02020603050405020304" pitchFamily="18" charset="0"/>
              </a:rPr>
              <a:t> криз</a:t>
            </a:r>
            <a:endParaRPr lang="ru-RU" dirty="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Жедел</a:t>
            </a:r>
            <a:r>
              <a:rPr lang="ru-RU" dirty="0" smtClean="0">
                <a:latin typeface="Times New Roman" panose="02020603050405020304" pitchFamily="18" charset="0"/>
                <a:cs typeface="Times New Roman" panose="02020603050405020304" pitchFamily="18" charset="0"/>
              </a:rPr>
              <a:t> бас ми </a:t>
            </a:r>
            <a:r>
              <a:rPr lang="ru-RU" dirty="0" err="1" smtClean="0">
                <a:latin typeface="Times New Roman" panose="02020603050405020304" pitchFamily="18" charset="0"/>
                <a:cs typeface="Times New Roman" panose="02020603050405020304" pitchFamily="18" charset="0"/>
              </a:rPr>
              <a:t>қан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айналым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бұзылысы</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Жедел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коронарлы</a:t>
            </a:r>
            <a:r>
              <a:rPr lang="ru-RU" dirty="0" smtClean="0">
                <a:latin typeface="Times New Roman" panose="02020603050405020304" pitchFamily="18" charset="0"/>
                <a:cs typeface="Times New Roman" panose="02020603050405020304" pitchFamily="18" charset="0"/>
              </a:rPr>
              <a:t> синдром, </a:t>
            </a:r>
            <a:r>
              <a:rPr lang="ru-RU" dirty="0" err="1" smtClean="0">
                <a:latin typeface="Times New Roman" panose="02020603050405020304" pitchFamily="18" charset="0"/>
                <a:cs typeface="Times New Roman" panose="02020603050405020304" pitchFamily="18" charset="0"/>
              </a:rPr>
              <a:t>жедел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жүрек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жетіспеушілігі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преэклампсия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эклампсия мен </a:t>
            </a:r>
            <a:r>
              <a:rPr lang="ru-RU" dirty="0" err="1" smtClean="0">
                <a:latin typeface="Times New Roman" panose="02020603050405020304" pitchFamily="18" charset="0"/>
                <a:cs typeface="Times New Roman" panose="02020603050405020304" pitchFamily="18" charset="0"/>
              </a:rPr>
              <a:t>көрінетін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асқынулар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кезінде</a:t>
            </a:r>
            <a:r>
              <a:rPr lang="ru-RU" dirty="0" smtClean="0">
                <a:latin typeface="Times New Roman" panose="02020603050405020304" pitchFamily="18" charset="0"/>
                <a:cs typeface="Times New Roman" panose="02020603050405020304" pitchFamily="18" charset="0"/>
              </a:rPr>
              <a:t>.</a:t>
            </a:r>
            <a:endParaRPr lang="ru-RU" dirty="0"/>
          </a:p>
        </p:txBody>
      </p:sp>
    </p:spTree>
    <p:extLst>
      <p:ext uri="{BB962C8B-B14F-4D97-AF65-F5344CB8AC3E}">
        <p14:creationId xmlns:p14="http://schemas.microsoft.com/office/powerpoint/2010/main" val="98732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296240" y="650631"/>
            <a:ext cx="5500214" cy="2794279"/>
          </a:xfrm>
        </p:spPr>
        <p:txBody>
          <a:bodyPr>
            <a:normAutofit/>
          </a:bodyPr>
          <a:lstStyle/>
          <a:p>
            <a:pPr algn="l"/>
            <a:r>
              <a:rPr lang="kk-KZ" b="1" dirty="0">
                <a:latin typeface="Times New Roman" panose="02020603050405020304" pitchFamily="18" charset="0"/>
                <a:cs typeface="Times New Roman" panose="02020603050405020304" pitchFamily="18" charset="0"/>
              </a:rPr>
              <a:t>Артериалдық гипертензия  - </a:t>
            </a:r>
            <a:r>
              <a:rPr lang="kk-KZ" dirty="0">
                <a:latin typeface="Times New Roman" panose="02020603050405020304" pitchFamily="18" charset="0"/>
                <a:cs typeface="Times New Roman" panose="02020603050405020304" pitchFamily="18" charset="0"/>
              </a:rPr>
              <a:t>систолалық АҚ 140 мм.с.б. жəне жоғары мен/немесе диастолалық АҚ 90 мм.с.б. жəне жоғары тұрақты көтерілуі </a:t>
            </a:r>
            <a:r>
              <a:rPr lang="kk-KZ" dirty="0" smtClean="0">
                <a:latin typeface="Times New Roman" panose="02020603050405020304" pitchFamily="18" charset="0"/>
                <a:cs typeface="Times New Roman" panose="02020603050405020304" pitchFamily="18" charset="0"/>
              </a:rPr>
              <a:t>.</a:t>
            </a:r>
            <a:br>
              <a:rPr lang="kk-KZ" dirty="0" smtClean="0">
                <a:latin typeface="Times New Roman" panose="02020603050405020304" pitchFamily="18" charset="0"/>
                <a:cs typeface="Times New Roman" panose="02020603050405020304" pitchFamily="18" charset="0"/>
              </a:rPr>
            </a:br>
            <a:r>
              <a:rPr lang="ru-RU" dirty="0"/>
              <a:t/>
            </a:r>
            <a:br>
              <a:rPr lang="ru-RU" dirty="0"/>
            </a:br>
            <a:endParaRPr lang="ru-RU" dirty="0"/>
          </a:p>
        </p:txBody>
      </p:sp>
      <p:sp>
        <p:nvSpPr>
          <p:cNvPr id="3" name="Объект 2"/>
          <p:cNvSpPr>
            <a:spLocks noGrp="1"/>
          </p:cNvSpPr>
          <p:nvPr>
            <p:ph idx="1"/>
          </p:nvPr>
        </p:nvSpPr>
        <p:spPr>
          <a:xfrm>
            <a:off x="7552593" y="457200"/>
            <a:ext cx="4187822" cy="2716823"/>
          </a:xfrm>
        </p:spPr>
        <p:txBody>
          <a:bodyPr>
            <a:normAutofit lnSpcReduction="10000"/>
          </a:bodyPr>
          <a:lstStyle/>
          <a:p>
            <a:pPr marL="0" indent="0">
              <a:buNone/>
            </a:pPr>
            <a:r>
              <a:rPr lang="ru-RU" b="1" dirty="0" smtClean="0">
                <a:latin typeface="Times New Roman" panose="02020603050405020304" pitchFamily="18" charset="0"/>
                <a:cs typeface="Times New Roman" panose="02020603050405020304" pitchFamily="18" charset="0"/>
              </a:rPr>
              <a:t>ҚР ДСМ</a:t>
            </a:r>
            <a:endParaRPr lang="ru-RU" b="1" dirty="0">
              <a:latin typeface="Times New Roman" panose="02020603050405020304" pitchFamily="18" charset="0"/>
              <a:cs typeface="Times New Roman" panose="02020603050405020304" pitchFamily="18" charset="0"/>
            </a:endParaRPr>
          </a:p>
          <a:p>
            <a:pPr marL="0" indent="0">
              <a:buNone/>
            </a:pPr>
            <a:r>
              <a:rPr lang="kk-KZ" b="1" dirty="0" smtClean="0">
                <a:latin typeface="Times New Roman" panose="02020603050405020304" pitchFamily="18" charset="0"/>
                <a:cs typeface="Times New Roman" panose="02020603050405020304" pitchFamily="18" charset="0"/>
              </a:rPr>
              <a:t>Медициналық қызмет көрсету сапасы жөніндегі бірлескен коммисиямен </a:t>
            </a:r>
          </a:p>
          <a:p>
            <a:pPr marL="0" indent="0">
              <a:buNone/>
            </a:pPr>
            <a:r>
              <a:rPr lang="kk-KZ" b="1" dirty="0" smtClean="0">
                <a:latin typeface="Times New Roman" panose="02020603050405020304" pitchFamily="18" charset="0"/>
                <a:cs typeface="Times New Roman" panose="02020603050405020304" pitchFamily="18" charset="0"/>
              </a:rPr>
              <a:t>Бекітілген </a:t>
            </a:r>
            <a:endParaRPr lang="ru-RU" b="1" dirty="0">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қазан</a:t>
            </a:r>
            <a:r>
              <a:rPr lang="ru-RU" b="1" dirty="0">
                <a:latin typeface="Times New Roman" panose="02020603050405020304" pitchFamily="18" charset="0"/>
                <a:cs typeface="Times New Roman" panose="02020603050405020304" pitchFamily="18" charset="0"/>
              </a:rPr>
              <a:t> 2019 ж</a:t>
            </a:r>
          </a:p>
          <a:p>
            <a:pPr marL="0" indent="0">
              <a:buNone/>
            </a:pPr>
            <a:r>
              <a:rPr lang="ru-RU" b="1" dirty="0">
                <a:latin typeface="Times New Roman" panose="02020603050405020304" pitchFamily="18" charset="0"/>
                <a:cs typeface="Times New Roman" panose="02020603050405020304" pitchFamily="18" charset="0"/>
              </a:rPr>
              <a:t>№74 </a:t>
            </a:r>
            <a:r>
              <a:rPr lang="ru-RU" b="1" dirty="0" err="1">
                <a:latin typeface="Times New Roman" panose="02020603050405020304" pitchFamily="18" charset="0"/>
                <a:cs typeface="Times New Roman" panose="02020603050405020304" pitchFamily="18" charset="0"/>
              </a:rPr>
              <a:t>хаттама</a:t>
            </a:r>
            <a:endParaRPr lang="ru-RU" b="1" dirty="0">
              <a:latin typeface="Times New Roman" panose="02020603050405020304" pitchFamily="18" charset="0"/>
              <a:cs typeface="Times New Roman" panose="02020603050405020304" pitchFamily="18" charset="0"/>
            </a:endParaRPr>
          </a:p>
        </p:txBody>
      </p:sp>
      <p:sp>
        <p:nvSpPr>
          <p:cNvPr id="8" name="Текст 7"/>
          <p:cNvSpPr>
            <a:spLocks noGrp="1"/>
          </p:cNvSpPr>
          <p:nvPr>
            <p:ph type="body" sz="half" idx="2"/>
          </p:nvPr>
        </p:nvSpPr>
        <p:spPr>
          <a:xfrm>
            <a:off x="1222131" y="3174023"/>
            <a:ext cx="6128238" cy="2883877"/>
          </a:xfrm>
        </p:spPr>
        <p:txBody>
          <a:bodyPr>
            <a:normAutofit lnSpcReduction="10000"/>
          </a:bodyPr>
          <a:lstStyle/>
          <a:p>
            <a:pPr algn="l"/>
            <a:r>
              <a:rPr lang="kk-KZ" sz="2400" b="1" dirty="0">
                <a:latin typeface="Times New Roman" panose="02020603050405020304" pitchFamily="18" charset="0"/>
                <a:cs typeface="Times New Roman" panose="02020603050405020304" pitchFamily="18" charset="0"/>
              </a:rPr>
              <a:t>Гипертензиялық криз – </a:t>
            </a:r>
            <a:r>
              <a:rPr lang="kk-KZ" sz="2400" dirty="0">
                <a:latin typeface="Times New Roman" panose="02020603050405020304" pitchFamily="18" charset="0"/>
                <a:cs typeface="Times New Roman" panose="02020603050405020304" pitchFamily="18" charset="0"/>
              </a:rPr>
              <a:t>АҚҚ кенеттен жоғарылауымен, тіршілік үшін маңызды ағзалар функциясының бұзылу симптомдарының пайда болуымен немесе олардың қаупінің дамуымен, сонымен қатар нейровегетативтік бұзылыстармен сипатталатын клиникалық синдром</a:t>
            </a:r>
            <a:endParaRPr lang="ru-RU" sz="2400" dirty="0">
              <a:latin typeface="Times New Roman" panose="02020603050405020304" pitchFamily="18" charset="0"/>
              <a:cs typeface="Times New Roman" panose="02020603050405020304" pitchFamily="18" charset="0"/>
            </a:endParaRPr>
          </a:p>
          <a:p>
            <a:endParaRPr lang="ru-RU" dirty="0"/>
          </a:p>
        </p:txBody>
      </p:sp>
      <p:pic>
        <p:nvPicPr>
          <p:cNvPr id="4" name="Рисунок 3"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4239656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4758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Артериальды гипертензия  кезіндегі нысана-мүшелер: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84310" y="2110155"/>
            <a:ext cx="10018713" cy="4325814"/>
          </a:xfrm>
        </p:spPr>
        <p:txBody>
          <a:bodyPr>
            <a:normAutofit/>
          </a:bodyPr>
          <a:lstStyle/>
          <a:p>
            <a:r>
              <a:rPr lang="ru-RU" sz="2800" dirty="0" err="1" smtClean="0">
                <a:latin typeface="Times New Roman" panose="02020603050405020304" pitchFamily="18" charset="0"/>
                <a:cs typeface="Times New Roman" panose="02020603050405020304" pitchFamily="18" charset="0"/>
              </a:rPr>
              <a:t>Жүрек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сол</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жақ</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қарынша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гипертрофиясы</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hlinkClick r:id="rId2" tooltip="Сердечная недостаточность"/>
              </a:rPr>
              <a:t> </a:t>
            </a:r>
            <a:r>
              <a:rPr lang="ru-RU" sz="2800" dirty="0" err="1" smtClean="0">
                <a:latin typeface="Times New Roman" panose="02020603050405020304" pitchFamily="18" charset="0"/>
                <a:cs typeface="Times New Roman" panose="02020603050405020304" pitchFamily="18" charset="0"/>
                <a:hlinkClick r:id="rId2" tooltip="Сердечная недостаточность"/>
              </a:rPr>
              <a:t>жүрек</a:t>
            </a:r>
            <a:r>
              <a:rPr lang="ru-RU" sz="2800" dirty="0" smtClean="0">
                <a:latin typeface="Times New Roman" panose="02020603050405020304" pitchFamily="18" charset="0"/>
                <a:cs typeface="Times New Roman" panose="02020603050405020304" pitchFamily="18" charset="0"/>
                <a:hlinkClick r:id="rId2" tooltip="Сердечная недостаточность"/>
              </a:rPr>
              <a:t> </a:t>
            </a:r>
            <a:r>
              <a:rPr lang="ru-RU" sz="2800" dirty="0" err="1" smtClean="0">
                <a:latin typeface="Times New Roman" panose="02020603050405020304" pitchFamily="18" charset="0"/>
                <a:cs typeface="Times New Roman" panose="02020603050405020304" pitchFamily="18" charset="0"/>
                <a:hlinkClick r:id="rId2" tooltip="Сердечная недостаточность"/>
              </a:rPr>
              <a:t>жетіспеушілігі</a:t>
            </a:r>
            <a:r>
              <a:rPr lang="ru-RU" sz="2800" dirty="0" smtClean="0">
                <a:latin typeface="Times New Roman" panose="02020603050405020304" pitchFamily="18" charset="0"/>
                <a:cs typeface="Times New Roman" panose="02020603050405020304" pitchFamily="18" charset="0"/>
                <a:hlinkClick r:id="rId2" tooltip="Сердечная недостаточность"/>
              </a:rPr>
              <a:t> </a:t>
            </a:r>
            <a:r>
              <a:rPr lang="ru-RU" sz="2800"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hlinkClick r:id="rId3" tooltip="Стенокардия"/>
              </a:rPr>
              <a:t>стенокардия</a:t>
            </a:r>
            <a:r>
              <a:rPr lang="ru-RU" sz="2800" dirty="0" smtClean="0">
                <a:latin typeface="Times New Roman" panose="02020603050405020304" pitchFamily="18" charset="0"/>
                <a:cs typeface="Times New Roman" panose="02020603050405020304" pitchFamily="18" charset="0"/>
              </a:rPr>
              <a:t>, миокард </a:t>
            </a:r>
            <a:r>
              <a:rPr lang="ru-RU" sz="2800" dirty="0" err="1" smtClean="0">
                <a:latin typeface="Times New Roman" panose="02020603050405020304" pitchFamily="18" charset="0"/>
                <a:cs typeface="Times New Roman" panose="02020603050405020304" pitchFamily="18" charset="0"/>
              </a:rPr>
              <a:t>инфарктісі</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Бас ми  </a:t>
            </a:r>
            <a:r>
              <a:rPr lang="ru-RU" sz="2800" dirty="0">
                <a:latin typeface="Times New Roman" panose="02020603050405020304" pitchFamily="18" charset="0"/>
                <a:cs typeface="Times New Roman" panose="02020603050405020304" pitchFamily="18" charset="0"/>
              </a:rPr>
              <a:t>(</a:t>
            </a:r>
            <a:r>
              <a:rPr lang="ru-RU" sz="2800" dirty="0" err="1" smtClean="0">
                <a:latin typeface="Times New Roman" panose="02020603050405020304" pitchFamily="18" charset="0"/>
                <a:cs typeface="Times New Roman" panose="02020603050405020304" pitchFamily="18" charset="0"/>
              </a:rPr>
              <a:t>гипертониялық</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энцефалопатия, </a:t>
            </a:r>
            <a:r>
              <a:rPr lang="ru-RU" sz="2800" dirty="0" err="1" smtClean="0">
                <a:latin typeface="Times New Roman" panose="02020603050405020304" pitchFamily="18" charset="0"/>
                <a:cs typeface="Times New Roman" panose="02020603050405020304" pitchFamily="18" charset="0"/>
              </a:rPr>
              <a:t>ишемиялық</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немесе</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геморрагиялық</a:t>
            </a:r>
            <a:r>
              <a:rPr lang="ru-RU" sz="2800" dirty="0" smtClean="0">
                <a:latin typeface="Times New Roman" panose="02020603050405020304" pitchFamily="18" charset="0"/>
                <a:cs typeface="Times New Roman" panose="02020603050405020304" pitchFamily="18" charset="0"/>
              </a:rPr>
              <a:t> инсульт</a:t>
            </a:r>
            <a:r>
              <a:rPr lang="ru-RU" sz="2800" dirty="0">
                <a:latin typeface="Times New Roman" panose="02020603050405020304" pitchFamily="18" charset="0"/>
                <a:cs typeface="Times New Roman" panose="02020603050405020304" pitchFamily="18" charset="0"/>
              </a:rPr>
              <a:t>, деменция);</a:t>
            </a:r>
          </a:p>
          <a:p>
            <a:r>
              <a:rPr lang="ru-RU" sz="2800" dirty="0" err="1" smtClean="0">
                <a:latin typeface="Times New Roman" panose="02020603050405020304" pitchFamily="18" charset="0"/>
                <a:cs typeface="Times New Roman" panose="02020603050405020304" pitchFamily="18" charset="0"/>
              </a:rPr>
              <a:t>Тамырлар</a:t>
            </a:r>
            <a:r>
              <a:rPr lang="ru-RU" sz="2800" dirty="0" smtClean="0">
                <a:latin typeface="Times New Roman" panose="02020603050405020304" pitchFamily="18" charset="0"/>
                <a:cs typeface="Times New Roman" panose="02020603050405020304" pitchFamily="18" charset="0"/>
              </a:rPr>
              <a:t> (артерия </a:t>
            </a:r>
            <a:r>
              <a:rPr lang="ru-RU" sz="2800" dirty="0" err="1" smtClean="0">
                <a:latin typeface="Times New Roman" panose="02020603050405020304" pitchFamily="18" charset="0"/>
                <a:cs typeface="Times New Roman" panose="02020603050405020304" pitchFamily="18" charset="0"/>
              </a:rPr>
              <a:t>өткізгіштігің</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төмендеуі</a:t>
            </a:r>
            <a:r>
              <a:rPr lang="ru-RU" sz="2800"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hlinkClick r:id="rId4" tooltip="Аневризма аорты"/>
              </a:rPr>
              <a:t>аневризма аорты</a:t>
            </a:r>
            <a:r>
              <a:rPr lang="ru-RU" sz="2800" dirty="0">
                <a:latin typeface="Times New Roman" panose="02020603050405020304" pitchFamily="18" charset="0"/>
                <a:cs typeface="Times New Roman" panose="02020603050405020304" pitchFamily="18" charset="0"/>
              </a:rPr>
              <a:t>);</a:t>
            </a:r>
          </a:p>
          <a:p>
            <a:r>
              <a:rPr lang="ru-RU" sz="2800" dirty="0" err="1" smtClean="0">
                <a:latin typeface="Times New Roman" panose="02020603050405020304" pitchFamily="18" charset="0"/>
                <a:cs typeface="Times New Roman" panose="02020603050405020304" pitchFamily="18" charset="0"/>
              </a:rPr>
              <a:t>Көз</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Қан</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құйылулар</a:t>
            </a:r>
            <a:r>
              <a:rPr lang="ru-RU" sz="2800"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көз</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торының</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бұзылысы</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соқырлық</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err="1" smtClean="0">
                <a:latin typeface="Times New Roman" panose="02020603050405020304" pitchFamily="18" charset="0"/>
                <a:cs typeface="Times New Roman" panose="02020603050405020304" pitchFamily="18" charset="0"/>
              </a:rPr>
              <a:t>бүйрек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бүйрек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жетіспеушілігі</a:t>
            </a:r>
            <a:r>
              <a:rPr lang="ru-RU" sz="2800" dirty="0" smtClean="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4217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6388" y="149471"/>
            <a:ext cx="10018713" cy="923192"/>
          </a:xfrm>
        </p:spPr>
        <p:txBody>
          <a:bodyPr/>
          <a:lstStyle/>
          <a:p>
            <a:r>
              <a:rPr lang="kk-KZ" sz="5400" dirty="0" smtClean="0">
                <a:latin typeface="Times New Roman" panose="02020603050405020304" pitchFamily="18" charset="0"/>
                <a:cs typeface="Times New Roman" panose="02020603050405020304" pitchFamily="18" charset="0"/>
              </a:rPr>
              <a:t>Жіктелуі</a:t>
            </a:r>
            <a:r>
              <a:rPr lang="kk-KZ" dirty="0" smtClean="0"/>
              <a:t> </a:t>
            </a:r>
            <a:endParaRPr lang="ru-RU" dirty="0"/>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4158642942"/>
              </p:ext>
            </p:extLst>
          </p:nvPr>
        </p:nvGraphicFramePr>
        <p:xfrm>
          <a:off x="1063869" y="978634"/>
          <a:ext cx="10524393" cy="5606804"/>
        </p:xfrm>
        <a:graphic>
          <a:graphicData uri="http://schemas.openxmlformats.org/drawingml/2006/table">
            <a:tbl>
              <a:tblPr firstRow="1" firstCol="1" bandRow="1">
                <a:tableStyleId>{5C22544A-7EE6-4342-B048-85BDC9FD1C3A}</a:tableStyleId>
              </a:tblPr>
              <a:tblGrid>
                <a:gridCol w="3508131">
                  <a:extLst>
                    <a:ext uri="{9D8B030D-6E8A-4147-A177-3AD203B41FA5}">
                      <a16:colId xmlns:a16="http://schemas.microsoft.com/office/drawing/2014/main" xmlns="" val="3257593333"/>
                    </a:ext>
                  </a:extLst>
                </a:gridCol>
                <a:gridCol w="3508131">
                  <a:extLst>
                    <a:ext uri="{9D8B030D-6E8A-4147-A177-3AD203B41FA5}">
                      <a16:colId xmlns:a16="http://schemas.microsoft.com/office/drawing/2014/main" xmlns="" val="1301244709"/>
                    </a:ext>
                  </a:extLst>
                </a:gridCol>
                <a:gridCol w="3508131">
                  <a:extLst>
                    <a:ext uri="{9D8B030D-6E8A-4147-A177-3AD203B41FA5}">
                      <a16:colId xmlns:a16="http://schemas.microsoft.com/office/drawing/2014/main" xmlns="" val="2647992766"/>
                    </a:ext>
                  </a:extLst>
                </a:gridCol>
              </a:tblGrid>
              <a:tr h="984228">
                <a:tc>
                  <a:txBody>
                    <a:bodyPr/>
                    <a:lstStyle/>
                    <a:p>
                      <a:pPr>
                        <a:lnSpc>
                          <a:spcPct val="115000"/>
                        </a:lnSpc>
                        <a:spcAft>
                          <a:spcPts val="1000"/>
                        </a:spcAft>
                      </a:pPr>
                      <a:r>
                        <a:rPr lang="kk-KZ" sz="1400" b="1" dirty="0" smtClean="0">
                          <a:solidFill>
                            <a:schemeClr val="tx1"/>
                          </a:solidFill>
                          <a:effectLst/>
                          <a:latin typeface="Times New Roman" panose="02020603050405020304" pitchFamily="18" charset="0"/>
                          <a:ea typeface="+mn-ea"/>
                          <a:cs typeface="Times New Roman" panose="02020603050405020304" pitchFamily="18" charset="0"/>
                        </a:rPr>
                        <a:t>АҚ</a:t>
                      </a:r>
                      <a:r>
                        <a:rPr lang="kk-KZ" sz="1400" b="1" baseline="0" dirty="0" smtClean="0">
                          <a:solidFill>
                            <a:schemeClr val="tx1"/>
                          </a:solidFill>
                          <a:effectLst/>
                          <a:latin typeface="Times New Roman" panose="02020603050405020304" pitchFamily="18" charset="0"/>
                          <a:ea typeface="+mn-ea"/>
                          <a:cs typeface="Times New Roman" panose="02020603050405020304" pitchFamily="18" charset="0"/>
                        </a:rPr>
                        <a:t> категориясы</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САД</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ДАД</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xmlns="" val="764834813"/>
                  </a:ext>
                </a:extLst>
              </a:tr>
              <a:tr h="984228">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АГ 1 </a:t>
                      </a:r>
                      <a:r>
                        <a:rPr lang="ru-RU" sz="1400" b="1" dirty="0" err="1" smtClean="0">
                          <a:solidFill>
                            <a:schemeClr val="tx1"/>
                          </a:solidFill>
                          <a:effectLst/>
                          <a:latin typeface="Times New Roman" panose="02020603050405020304" pitchFamily="18" charset="0"/>
                          <a:cs typeface="Times New Roman" panose="02020603050405020304" pitchFamily="18" charset="0"/>
                        </a:rPr>
                        <a:t>дәреже</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140 - 159</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90 - 99</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xmlns="" val="2542011116"/>
                  </a:ext>
                </a:extLst>
              </a:tr>
              <a:tr h="984228">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АГ 2 </a:t>
                      </a:r>
                      <a:r>
                        <a:rPr lang="ru-RU" sz="1400" b="1" dirty="0" err="1" smtClean="0">
                          <a:solidFill>
                            <a:schemeClr val="tx1"/>
                          </a:solidFill>
                          <a:effectLst/>
                          <a:latin typeface="Times New Roman" panose="02020603050405020304" pitchFamily="18" charset="0"/>
                          <a:cs typeface="Times New Roman" panose="02020603050405020304" pitchFamily="18" charset="0"/>
                        </a:rPr>
                        <a:t>дәреже</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160 - 179</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100 - 109</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xmlns="" val="4260145296"/>
                  </a:ext>
                </a:extLst>
              </a:tr>
              <a:tr h="984228">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АГ 3 </a:t>
                      </a:r>
                      <a:r>
                        <a:rPr lang="ru-RU" sz="1400" b="1" dirty="0" err="1" smtClean="0">
                          <a:solidFill>
                            <a:schemeClr val="tx1"/>
                          </a:solidFill>
                          <a:effectLst/>
                          <a:latin typeface="Times New Roman" panose="02020603050405020304" pitchFamily="18" charset="0"/>
                          <a:cs typeface="Times New Roman" panose="02020603050405020304" pitchFamily="18" charset="0"/>
                        </a:rPr>
                        <a:t>дәреже</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 180</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a:solidFill>
                            <a:schemeClr val="tx1"/>
                          </a:solidFill>
                          <a:effectLst/>
                          <a:latin typeface="Times New Roman" panose="02020603050405020304" pitchFamily="18" charset="0"/>
                          <a:cs typeface="Times New Roman" panose="02020603050405020304" pitchFamily="18" charset="0"/>
                        </a:rPr>
                        <a:t>≥ 110</a:t>
                      </a:r>
                      <a:endParaRPr lang="ru-RU"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xmlns="" val="3234221701"/>
                  </a:ext>
                </a:extLst>
              </a:tr>
              <a:tr h="1669892">
                <a:tc>
                  <a:txBody>
                    <a:bodyPr/>
                    <a:lstStyle/>
                    <a:p>
                      <a:pPr>
                        <a:lnSpc>
                          <a:spcPct val="115000"/>
                        </a:lnSpc>
                        <a:spcAft>
                          <a:spcPts val="1000"/>
                        </a:spcAft>
                      </a:pPr>
                      <a:r>
                        <a:rPr lang="ru-RU" sz="1400" b="1" dirty="0" err="1" smtClean="0">
                          <a:solidFill>
                            <a:schemeClr val="tx1"/>
                          </a:solidFill>
                          <a:effectLst/>
                          <a:latin typeface="Times New Roman" panose="02020603050405020304" pitchFamily="18" charset="0"/>
                          <a:cs typeface="Times New Roman" panose="02020603050405020304" pitchFamily="18" charset="0"/>
                        </a:rPr>
                        <a:t>Изолирленген</a:t>
                      </a:r>
                      <a:r>
                        <a:rPr lang="ru-RU" sz="1400" b="1" baseline="0" dirty="0" smtClean="0">
                          <a:solidFill>
                            <a:schemeClr val="tx1"/>
                          </a:solidFill>
                          <a:effectLst/>
                          <a:latin typeface="Times New Roman" panose="02020603050405020304" pitchFamily="18" charset="0"/>
                          <a:cs typeface="Times New Roman" panose="02020603050405020304" pitchFamily="18" charset="0"/>
                        </a:rPr>
                        <a:t> </a:t>
                      </a:r>
                      <a:r>
                        <a:rPr lang="ru-RU" sz="1400" b="1" baseline="0" dirty="0" err="1" smtClean="0">
                          <a:solidFill>
                            <a:schemeClr val="tx1"/>
                          </a:solidFill>
                          <a:effectLst/>
                          <a:latin typeface="Times New Roman" panose="02020603050405020304" pitchFamily="18" charset="0"/>
                          <a:cs typeface="Times New Roman" panose="02020603050405020304" pitchFamily="18" charset="0"/>
                        </a:rPr>
                        <a:t>систолалық</a:t>
                      </a:r>
                      <a:r>
                        <a:rPr lang="ru-RU" sz="1400" b="1" baseline="0" dirty="0" smtClean="0">
                          <a:solidFill>
                            <a:schemeClr val="tx1"/>
                          </a:solidFill>
                          <a:effectLst/>
                          <a:latin typeface="Times New Roman" panose="02020603050405020304" pitchFamily="18" charset="0"/>
                          <a:cs typeface="Times New Roman" panose="02020603050405020304" pitchFamily="18" charset="0"/>
                        </a:rPr>
                        <a:t> </a:t>
                      </a:r>
                      <a:r>
                        <a:rPr lang="ru-RU" sz="1400" b="1" dirty="0" smtClean="0">
                          <a:solidFill>
                            <a:schemeClr val="tx1"/>
                          </a:solidFill>
                          <a:effectLst/>
                          <a:latin typeface="Times New Roman" panose="02020603050405020304" pitchFamily="18" charset="0"/>
                          <a:cs typeface="Times New Roman" panose="02020603050405020304" pitchFamily="18" charset="0"/>
                        </a:rPr>
                        <a:t> </a:t>
                      </a:r>
                      <a:r>
                        <a:rPr lang="ru-RU" sz="1400" b="1" dirty="0">
                          <a:solidFill>
                            <a:schemeClr val="tx1"/>
                          </a:solidFill>
                          <a:effectLst/>
                          <a:latin typeface="Times New Roman" panose="02020603050405020304" pitchFamily="18" charset="0"/>
                          <a:cs typeface="Times New Roman" panose="02020603050405020304" pitchFamily="18" charset="0"/>
                        </a:rPr>
                        <a:t>АГ </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 140</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tc>
                  <a:txBody>
                    <a:bodyPr/>
                    <a:lstStyle/>
                    <a:p>
                      <a:pPr>
                        <a:lnSpc>
                          <a:spcPct val="115000"/>
                        </a:lnSpc>
                        <a:spcAft>
                          <a:spcPts val="1000"/>
                        </a:spcAft>
                      </a:pPr>
                      <a:r>
                        <a:rPr lang="ru-RU" sz="1400" b="1" dirty="0">
                          <a:solidFill>
                            <a:schemeClr val="tx1"/>
                          </a:solidFill>
                          <a:effectLst/>
                          <a:latin typeface="Times New Roman" panose="02020603050405020304" pitchFamily="18" charset="0"/>
                          <a:cs typeface="Times New Roman" panose="02020603050405020304" pitchFamily="18" charset="0"/>
                        </a:rPr>
                        <a:t>&lt; 90</a:t>
                      </a:r>
                      <a:endParaRPr lang="ru-RU"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xmlns="" val="194756535"/>
                  </a:ext>
                </a:extLst>
              </a:tr>
            </a:tbl>
          </a:graphicData>
        </a:graphic>
      </p:graphicFrame>
      <p:pic>
        <p:nvPicPr>
          <p:cNvPr id="3" name="Рисунок 2"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116461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latin typeface="Times New Roman" panose="02020603050405020304" pitchFamily="18" charset="0"/>
                <a:cs typeface="Times New Roman" panose="02020603050405020304" pitchFamily="18" charset="0"/>
              </a:rPr>
              <a:t>АГ </a:t>
            </a:r>
            <a:r>
              <a:rPr lang="ru-RU" dirty="0" err="1">
                <a:latin typeface="Times New Roman" panose="02020603050405020304" pitchFamily="18" charset="0"/>
                <a:cs typeface="Times New Roman" panose="02020603050405020304" pitchFamily="18" charset="0"/>
              </a:rPr>
              <a:t>қауіп</a:t>
            </a:r>
            <a:r>
              <a:rPr lang="ru-RU" dirty="0">
                <a:latin typeface="Times New Roman" panose="02020603050405020304" pitchFamily="18" charset="0"/>
                <a:cs typeface="Times New Roman" panose="02020603050405020304" pitchFamily="18" charset="0"/>
              </a:rPr>
              <a:t> д</a:t>
            </a:r>
            <a:r>
              <a:rPr lang="en-US" dirty="0">
                <a:latin typeface="Times New Roman" panose="02020603050405020304" pitchFamily="18" charset="0"/>
                <a:cs typeface="Times New Roman" panose="02020603050405020304" pitchFamily="18" charset="0"/>
              </a:rPr>
              <a:t>ə</a:t>
            </a:r>
            <a:r>
              <a:rPr lang="ru-RU" dirty="0" err="1">
                <a:latin typeface="Times New Roman" panose="02020603050405020304" pitchFamily="18" charset="0"/>
                <a:cs typeface="Times New Roman" panose="02020603050405020304" pitchFamily="18" charset="0"/>
              </a:rPr>
              <a:t>режесі</a:t>
            </a:r>
            <a:r>
              <a:rPr lang="ru-RU" dirty="0">
                <a:latin typeface="Times New Roman" panose="02020603050405020304" pitchFamily="18" charset="0"/>
                <a:cs typeface="Times New Roman" panose="02020603050405020304" pitchFamily="18" charset="0"/>
              </a:rPr>
              <a:t>:</a:t>
            </a:r>
            <a:r>
              <a:rPr lang="ru-RU" dirty="0"/>
              <a:t/>
            </a:r>
            <a:br>
              <a:rPr lang="ru-RU" dirty="0"/>
            </a:br>
            <a:r>
              <a:rPr lang="ru-RU" dirty="0"/>
              <a:t> </a:t>
            </a:r>
            <a:br>
              <a:rPr lang="ru-RU" dirty="0"/>
            </a:br>
            <a:endParaRPr lang="ru-RU" dirty="0"/>
          </a:p>
        </p:txBody>
      </p:sp>
      <p:sp>
        <p:nvSpPr>
          <p:cNvPr id="3" name="Объект 2"/>
          <p:cNvSpPr>
            <a:spLocks noGrp="1"/>
          </p:cNvSpPr>
          <p:nvPr>
            <p:ph idx="1"/>
          </p:nvPr>
        </p:nvSpPr>
        <p:spPr>
          <a:xfrm>
            <a:off x="597878" y="1318846"/>
            <a:ext cx="10905146" cy="5134707"/>
          </a:xfrm>
        </p:spPr>
        <p:txBody>
          <a:bodyPr>
            <a:normAutofit fontScale="70000" lnSpcReduction="20000"/>
          </a:bodyPr>
          <a:lstStyle/>
          <a:p>
            <a:r>
              <a:rPr lang="kk-KZ" sz="2600" dirty="0">
                <a:latin typeface="Times New Roman" panose="02020603050405020304" pitchFamily="18" charset="0"/>
                <a:cs typeface="Times New Roman" panose="02020603050405020304" pitchFamily="18" charset="0"/>
              </a:rPr>
              <a:t>• </a:t>
            </a:r>
            <a:r>
              <a:rPr lang="kk-KZ" sz="2600" b="1" dirty="0">
                <a:latin typeface="Times New Roman" panose="02020603050405020304" pitchFamily="18" charset="0"/>
                <a:cs typeface="Times New Roman" panose="02020603050405020304" pitchFamily="18" charset="0"/>
              </a:rPr>
              <a:t>Төменгі қатер тобы (1 қатер). </a:t>
            </a:r>
            <a:r>
              <a:rPr lang="kk-KZ" sz="2600" dirty="0">
                <a:latin typeface="Times New Roman" panose="02020603050405020304" pitchFamily="18" charset="0"/>
                <a:cs typeface="Times New Roman" panose="02020603050405020304" pitchFamily="18" charset="0"/>
              </a:rPr>
              <a:t>Бұл топқа АГ 1 дəрежесімен басқа қатер факторлары, ағза нысана зақымдалуы жəне жүрек-қантамыр ауруларының қосарлануы жоқ 55 жастан жас ерлер мен əйелдер кіреді. Жүрек қантамыр асқынуларының (инсульт, инфаркт) даму қаупі алдағы 10 жылда 15% төменді құрайды.</a:t>
            </a:r>
            <a:br>
              <a:rPr lang="kk-KZ" sz="2600" dirty="0">
                <a:latin typeface="Times New Roman" panose="02020603050405020304" pitchFamily="18" charset="0"/>
                <a:cs typeface="Times New Roman" panose="02020603050405020304" pitchFamily="18" charset="0"/>
              </a:rPr>
            </a:br>
            <a:r>
              <a:rPr lang="kk-KZ"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a:p>
            <a:r>
              <a:rPr lang="kk-KZ" sz="2600" dirty="0">
                <a:latin typeface="Times New Roman" panose="02020603050405020304" pitchFamily="18" charset="0"/>
                <a:cs typeface="Times New Roman" panose="02020603050405020304" pitchFamily="18" charset="0"/>
              </a:rPr>
              <a:t>• </a:t>
            </a:r>
            <a:r>
              <a:rPr lang="kk-KZ" sz="2600" b="1" dirty="0">
                <a:latin typeface="Times New Roman" panose="02020603050405020304" pitchFamily="18" charset="0"/>
                <a:cs typeface="Times New Roman" panose="02020603050405020304" pitchFamily="18" charset="0"/>
              </a:rPr>
              <a:t>Орташа қатер тобы (2 қатер). </a:t>
            </a:r>
            <a:r>
              <a:rPr lang="kk-KZ" sz="2600" dirty="0">
                <a:latin typeface="Times New Roman" panose="02020603050405020304" pitchFamily="18" charset="0"/>
                <a:cs typeface="Times New Roman" panose="02020603050405020304" pitchFamily="18" charset="0"/>
              </a:rPr>
              <a:t>Бұл топқа 1 немесе 2 дəрежедегі АГ емделушілер кіреді. Бұл топқа кірудің негізгі белгілері болып ағза нысана зақымдалуы жəне жүрек-қантамыр ауруларымен қосарлануы жоқ, 1-2 басқа факторлардың болуы табылады. Жүрек қантамыр асқынуларының (инсульт, инфаркт) даму қаупі алдағы 10 жылда 15-20% құрайды.</a:t>
            </a:r>
            <a:br>
              <a:rPr lang="kk-KZ" sz="2600" dirty="0">
                <a:latin typeface="Times New Roman" panose="02020603050405020304" pitchFamily="18" charset="0"/>
                <a:cs typeface="Times New Roman" panose="02020603050405020304" pitchFamily="18" charset="0"/>
              </a:rPr>
            </a:br>
            <a:r>
              <a:rPr lang="kk-KZ"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a:p>
            <a:r>
              <a:rPr lang="kk-KZ" sz="2600" dirty="0">
                <a:latin typeface="Times New Roman" panose="02020603050405020304" pitchFamily="18" charset="0"/>
                <a:cs typeface="Times New Roman" panose="02020603050405020304" pitchFamily="18" charset="0"/>
              </a:rPr>
              <a:t>• </a:t>
            </a:r>
            <a:r>
              <a:rPr lang="kk-KZ" sz="2600" b="1" dirty="0">
                <a:latin typeface="Times New Roman" panose="02020603050405020304" pitchFamily="18" charset="0"/>
                <a:cs typeface="Times New Roman" panose="02020603050405020304" pitchFamily="18" charset="0"/>
              </a:rPr>
              <a:t>Жоғары қатер тобы (3 қатер). </a:t>
            </a:r>
            <a:r>
              <a:rPr lang="kk-KZ" sz="2600" dirty="0">
                <a:latin typeface="Times New Roman" panose="02020603050405020304" pitchFamily="18" charset="0"/>
                <a:cs typeface="Times New Roman" panose="02020603050405020304" pitchFamily="18" charset="0"/>
              </a:rPr>
              <a:t>Бұл топқа 3 немесе одан көп басқа қауіп қатер факторлары бар немесе ағза нысандардың зақымдануы бар, 1 немесе 2 дəрежелі АГ емделушілер жатады. Осы топқа 3 дəрежелі АГ науқсатар кіреді, ағза нысаналардың зақымдануынсыз, қосарлы ауруларсыз жəне қантты диабетсіз. Жүрек қантамыр асқынуларының даму қаупі алдағы 10 жылда 20 дан 30% ке дейін.</a:t>
            </a:r>
            <a:br>
              <a:rPr lang="kk-KZ" sz="2600" dirty="0">
                <a:latin typeface="Times New Roman" panose="02020603050405020304" pitchFamily="18" charset="0"/>
                <a:cs typeface="Times New Roman" panose="02020603050405020304" pitchFamily="18" charset="0"/>
              </a:rPr>
            </a:br>
            <a:r>
              <a:rPr lang="kk-KZ"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a:p>
            <a:r>
              <a:rPr lang="kk-KZ" sz="2600" dirty="0">
                <a:latin typeface="Times New Roman" panose="02020603050405020304" pitchFamily="18" charset="0"/>
                <a:cs typeface="Times New Roman" panose="02020603050405020304" pitchFamily="18" charset="0"/>
              </a:rPr>
              <a:t>• </a:t>
            </a:r>
            <a:r>
              <a:rPr lang="kk-KZ" sz="2600" b="1" dirty="0">
                <a:latin typeface="Times New Roman" panose="02020603050405020304" pitchFamily="18" charset="0"/>
                <a:cs typeface="Times New Roman" panose="02020603050405020304" pitchFamily="18" charset="0"/>
              </a:rPr>
              <a:t>Өте жоғары қауіптегі топ (4 қатер). </a:t>
            </a:r>
            <a:r>
              <a:rPr lang="kk-KZ" sz="2600" dirty="0">
                <a:latin typeface="Times New Roman" panose="02020603050405020304" pitchFamily="18" charset="0"/>
                <a:cs typeface="Times New Roman" panose="02020603050405020304" pitchFamily="18" charset="0"/>
              </a:rPr>
              <a:t>Бұл топқа АГ кез келген дəрежесімен емделушілер жатады, қосарланған аурулары бар, сонымен қатар 3 дəрежелі АГ емделушілер, қосарланған аурулар болмаған жағдайда да басқа қауіп қатер факторларымен жəне/немесе ағза нысана жəне/немесе қантты диабетпен науқастар кіреді. Жүрек қантамыр асқынуларының даму қаупі алдағы 10 жылда 30% жоғары.</a:t>
            </a:r>
            <a:endParaRPr lang="ru-RU" sz="2600" dirty="0">
              <a:latin typeface="Times New Roman" panose="02020603050405020304" pitchFamily="18" charset="0"/>
              <a:cs typeface="Times New Roman" panose="02020603050405020304" pitchFamily="18" charset="0"/>
            </a:endParaRPr>
          </a:p>
          <a:p>
            <a:endParaRPr lang="ru-RU" dirty="0"/>
          </a:p>
        </p:txBody>
      </p:sp>
      <p:pic>
        <p:nvPicPr>
          <p:cNvPr id="4" name="Рисунок 3"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353021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51363" y="606668"/>
            <a:ext cx="10018713" cy="6137031"/>
          </a:xfrm>
        </p:spPr>
        <p:txBody>
          <a:bodyPr>
            <a:normAutofit fontScale="85000" lnSpcReduction="20000"/>
          </a:bodyPr>
          <a:lstStyle/>
          <a:p>
            <a:r>
              <a:rPr lang="ru-RU" sz="3000" b="1" dirty="0" err="1">
                <a:latin typeface="Times New Roman" panose="02020603050405020304" pitchFamily="18" charset="0"/>
                <a:cs typeface="Times New Roman" panose="02020603050405020304" pitchFamily="18" charset="0"/>
              </a:rPr>
              <a:t>Артериялық</a:t>
            </a:r>
            <a:r>
              <a:rPr lang="ru-RU" sz="3000" b="1" dirty="0">
                <a:latin typeface="Times New Roman" panose="02020603050405020304" pitchFamily="18" charset="0"/>
                <a:cs typeface="Times New Roman" panose="02020603050405020304" pitchFamily="18" charset="0"/>
              </a:rPr>
              <a:t> </a:t>
            </a:r>
            <a:r>
              <a:rPr lang="ru-RU" sz="3000" b="1" dirty="0" err="1">
                <a:latin typeface="Times New Roman" panose="02020603050405020304" pitchFamily="18" charset="0"/>
                <a:cs typeface="Times New Roman" panose="02020603050405020304" pitchFamily="18" charset="0"/>
              </a:rPr>
              <a:t>қысым</a:t>
            </a:r>
            <a:r>
              <a:rPr lang="ru-RU" sz="3000" b="1" dirty="0">
                <a:latin typeface="Times New Roman" panose="02020603050405020304" pitchFamily="18" charset="0"/>
                <a:cs typeface="Times New Roman" panose="02020603050405020304" pitchFamily="18" charset="0"/>
              </a:rPr>
              <a:t> </a:t>
            </a:r>
            <a:r>
              <a:rPr lang="ru-RU" sz="3000" b="1" dirty="0" err="1">
                <a:latin typeface="Times New Roman" panose="02020603050405020304" pitchFamily="18" charset="0"/>
                <a:cs typeface="Times New Roman" panose="02020603050405020304" pitchFamily="18" charset="0"/>
              </a:rPr>
              <a:t>жоғарылау</a:t>
            </a:r>
            <a:r>
              <a:rPr lang="ru-RU" sz="3000" b="1" dirty="0">
                <a:latin typeface="Times New Roman" panose="02020603050405020304" pitchFamily="18" charset="0"/>
                <a:cs typeface="Times New Roman" panose="02020603050405020304" pitchFamily="18" charset="0"/>
              </a:rPr>
              <a:t> </a:t>
            </a:r>
            <a:r>
              <a:rPr lang="ru-RU" sz="3000" b="1" dirty="0" err="1">
                <a:latin typeface="Times New Roman" panose="02020603050405020304" pitchFamily="18" charset="0"/>
                <a:cs typeface="Times New Roman" panose="02020603050405020304" pitchFamily="18" charset="0"/>
              </a:rPr>
              <a:t>кезіндегі</a:t>
            </a:r>
            <a:r>
              <a:rPr lang="ru-RU" sz="3000" b="1" dirty="0">
                <a:latin typeface="Times New Roman" panose="02020603050405020304" pitchFamily="18" charset="0"/>
                <a:cs typeface="Times New Roman" panose="02020603050405020304" pitchFamily="18" charset="0"/>
              </a:rPr>
              <a:t> </a:t>
            </a:r>
            <a:r>
              <a:rPr lang="ru-RU" sz="3000" b="1" dirty="0" err="1">
                <a:latin typeface="Times New Roman" panose="02020603050405020304" pitchFamily="18" charset="0"/>
                <a:cs typeface="Times New Roman" panose="02020603050405020304" pitchFamily="18" charset="0"/>
              </a:rPr>
              <a:t>науқас</a:t>
            </a:r>
            <a:r>
              <a:rPr lang="ru-RU" sz="3000" b="1" dirty="0">
                <a:latin typeface="Times New Roman" panose="02020603050405020304" pitchFamily="18" charset="0"/>
                <a:cs typeface="Times New Roman" panose="02020603050405020304" pitchFamily="18" charset="0"/>
              </a:rPr>
              <a:t> </a:t>
            </a:r>
            <a:r>
              <a:rPr lang="ru-RU" sz="3000" b="1" dirty="0" err="1">
                <a:latin typeface="Times New Roman" panose="02020603050405020304" pitchFamily="18" charset="0"/>
                <a:cs typeface="Times New Roman" panose="02020603050405020304" pitchFamily="18" charset="0"/>
              </a:rPr>
              <a:t>шағымдары</a:t>
            </a:r>
            <a:endParaRPr lang="ru-RU" sz="3000" b="1" dirty="0">
              <a:latin typeface="Times New Roman" panose="02020603050405020304" pitchFamily="18" charset="0"/>
              <a:cs typeface="Times New Roman" panose="02020603050405020304" pitchFamily="18" charset="0"/>
            </a:endParaRPr>
          </a:p>
          <a:p>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Бастың</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желке</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тұсында</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ауырсыну</a:t>
            </a:r>
            <a:r>
              <a:rPr lang="ru-RU" sz="3000" dirty="0">
                <a:latin typeface="Times New Roman" panose="02020603050405020304" pitchFamily="18" charset="0"/>
                <a:cs typeface="Times New Roman" panose="02020603050405020304" pitchFamily="18" charset="0"/>
              </a:rPr>
              <a:t>:</a:t>
            </a:r>
          </a:p>
          <a:p>
            <a:r>
              <a:rPr lang="ru-RU" sz="3000" dirty="0">
                <a:latin typeface="Times New Roman" panose="02020603050405020304" pitchFamily="18" charset="0"/>
                <a:cs typeface="Times New Roman" panose="02020603050405020304" pitchFamily="18" charset="0"/>
              </a:rPr>
              <a:t>1) </a:t>
            </a:r>
            <a:r>
              <a:rPr lang="ru-RU" sz="3000" dirty="0" err="1">
                <a:latin typeface="Times New Roman" panose="02020603050405020304" pitchFamily="18" charset="0"/>
                <a:cs typeface="Times New Roman" panose="02020603050405020304" pitchFamily="18" charset="0"/>
              </a:rPr>
              <a:t>таңертең</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ұйқыдан</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оянғанда</a:t>
            </a:r>
            <a:endParaRPr lang="ru-RU" sz="3000" dirty="0">
              <a:latin typeface="Times New Roman" panose="02020603050405020304" pitchFamily="18" charset="0"/>
              <a:cs typeface="Times New Roman" panose="02020603050405020304" pitchFamily="18" charset="0"/>
            </a:endParaRPr>
          </a:p>
          <a:p>
            <a:r>
              <a:rPr lang="ru-RU" sz="3000" dirty="0">
                <a:latin typeface="Times New Roman" panose="02020603050405020304" pitchFamily="18" charset="0"/>
                <a:cs typeface="Times New Roman" panose="02020603050405020304" pitchFamily="18" charset="0"/>
              </a:rPr>
              <a:t>2) </a:t>
            </a:r>
            <a:r>
              <a:rPr lang="ru-RU" sz="3000" dirty="0" err="1">
                <a:latin typeface="Times New Roman" panose="02020603050405020304" pitchFamily="18" charset="0"/>
                <a:cs typeface="Times New Roman" panose="02020603050405020304" pitchFamily="18" charset="0"/>
              </a:rPr>
              <a:t>эмоционалдық</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қиналған</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кезде</a:t>
            </a:r>
            <a:endParaRPr lang="ru-RU" sz="3000" dirty="0">
              <a:latin typeface="Times New Roman" panose="02020603050405020304" pitchFamily="18" charset="0"/>
              <a:cs typeface="Times New Roman" panose="02020603050405020304" pitchFamily="18" charset="0"/>
            </a:endParaRPr>
          </a:p>
          <a:p>
            <a:r>
              <a:rPr lang="ru-RU" sz="3000" dirty="0">
                <a:latin typeface="Times New Roman" panose="02020603050405020304" pitchFamily="18" charset="0"/>
                <a:cs typeface="Times New Roman" panose="02020603050405020304" pitchFamily="18" charset="0"/>
              </a:rPr>
              <a:t>3) </a:t>
            </a:r>
            <a:r>
              <a:rPr lang="ru-RU" sz="3000" dirty="0" err="1">
                <a:latin typeface="Times New Roman" panose="02020603050405020304" pitchFamily="18" charset="0"/>
                <a:cs typeface="Times New Roman" panose="02020603050405020304" pitchFamily="18" charset="0"/>
              </a:rPr>
              <a:t>кешке</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қарай</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күшеюі</a:t>
            </a:r>
            <a:endParaRPr lang="ru-RU" sz="3000" dirty="0">
              <a:latin typeface="Times New Roman" panose="02020603050405020304" pitchFamily="18" charset="0"/>
              <a:cs typeface="Times New Roman" panose="02020603050405020304" pitchFamily="18" charset="0"/>
            </a:endParaRPr>
          </a:p>
          <a:p>
            <a:r>
              <a:rPr lang="ru-RU" sz="3000" dirty="0">
                <a:latin typeface="Times New Roman" panose="02020603050405020304" pitchFamily="18" charset="0"/>
                <a:cs typeface="Times New Roman" panose="02020603050405020304" pitchFamily="18" charset="0"/>
              </a:rPr>
              <a:t>Бас </a:t>
            </a:r>
            <a:r>
              <a:rPr lang="ru-RU" sz="3000" dirty="0" err="1">
                <a:latin typeface="Times New Roman" panose="02020603050405020304" pitchFamily="18" charset="0"/>
                <a:cs typeface="Times New Roman" panose="02020603050405020304" pitchFamily="18" charset="0"/>
              </a:rPr>
              <a:t>айналуы</a:t>
            </a:r>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Көз</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алды</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қарауытуы</a:t>
            </a:r>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Ұйқысы</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бұзылуы</a:t>
            </a:r>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Мазасыздану</a:t>
            </a:r>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Көру</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нашарлауы</a:t>
            </a:r>
            <a:endParaRPr lang="ru-RU" sz="3000" dirty="0">
              <a:latin typeface="Times New Roman" panose="02020603050405020304" pitchFamily="18" charset="0"/>
              <a:cs typeface="Times New Roman" panose="02020603050405020304" pitchFamily="18" charset="0"/>
            </a:endParaRPr>
          </a:p>
          <a:p>
            <a:r>
              <a:rPr lang="ru-RU" sz="3000" dirty="0" err="1">
                <a:latin typeface="Times New Roman" panose="02020603050405020304" pitchFamily="18" charset="0"/>
                <a:cs typeface="Times New Roman" panose="02020603050405020304" pitchFamily="18" charset="0"/>
              </a:rPr>
              <a:t>Жүрек</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тұсында</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ауырсыну</a:t>
            </a:r>
            <a:endParaRPr lang="ru-RU" sz="3000" dirty="0">
              <a:latin typeface="Times New Roman" panose="02020603050405020304" pitchFamily="18" charset="0"/>
              <a:cs typeface="Times New Roman" panose="02020603050405020304" pitchFamily="18" charset="0"/>
            </a:endParaRPr>
          </a:p>
          <a:p>
            <a:endParaRPr lang="ru-RU" dirty="0"/>
          </a:p>
        </p:txBody>
      </p:sp>
      <p:pic>
        <p:nvPicPr>
          <p:cNvPr id="4" name="Рисунок 3"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7149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1219" y="342900"/>
            <a:ext cx="10018713" cy="1752599"/>
          </a:xfrm>
        </p:spPr>
        <p:txBody>
          <a:bodyPr>
            <a:normAutofit fontScale="90000"/>
          </a:bodyPr>
          <a:lstStyle/>
          <a:p>
            <a:r>
              <a:rPr lang="ru-RU" dirty="0">
                <a:latin typeface="Times New Roman" panose="02020603050405020304" pitchFamily="18" charset="0"/>
                <a:cs typeface="Times New Roman" panose="02020603050405020304" pitchFamily="18" charset="0"/>
              </a:rPr>
              <a:t>АГ </a:t>
            </a:r>
            <a:r>
              <a:rPr lang="ru-RU" dirty="0" err="1">
                <a:latin typeface="Times New Roman" panose="02020603050405020304" pitchFamily="18" charset="0"/>
                <a:cs typeface="Times New Roman" panose="02020603050405020304" pitchFamily="18" charset="0"/>
              </a:rPr>
              <a:t>бірінші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науқастарда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тиянақты</a:t>
            </a:r>
            <a:r>
              <a:rPr lang="ru-RU" dirty="0">
                <a:latin typeface="Times New Roman" panose="02020603050405020304" pitchFamily="18" charset="0"/>
                <a:cs typeface="Times New Roman" panose="02020603050405020304" pitchFamily="18" charset="0"/>
              </a:rPr>
              <a:t> анамнез </a:t>
            </a:r>
            <a:r>
              <a:rPr lang="ru-RU" dirty="0" err="1">
                <a:latin typeface="Times New Roman" panose="02020603050405020304" pitchFamily="18" charset="0"/>
                <a:cs typeface="Times New Roman" panose="02020603050405020304" pitchFamily="18" charset="0"/>
              </a:rPr>
              <a:t>жинау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кіреді</a:t>
            </a:r>
            <a:r>
              <a:rPr lang="ru-RU"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386862" y="2031023"/>
            <a:ext cx="11465169" cy="4563208"/>
          </a:xfrm>
        </p:spPr>
        <p:txBody>
          <a:bodyPr>
            <a:normAutofit fontScale="92500" lnSpcReduction="20000"/>
          </a:bodyPr>
          <a:lstStyle/>
          <a:p>
            <a:r>
              <a:rPr lang="kk-KZ" dirty="0"/>
              <a:t>- </a:t>
            </a:r>
            <a:r>
              <a:rPr lang="kk-KZ" dirty="0">
                <a:latin typeface="Times New Roman" panose="02020603050405020304" pitchFamily="18" charset="0"/>
                <a:cs typeface="Times New Roman" panose="02020603050405020304" pitchFamily="18" charset="0"/>
              </a:rPr>
              <a:t>АГ пайда болу ұзақтығы жəне анамнезде АҚ көтерілу деңгейі, сонымен қатар антигипертензивті заттармен бұрын емделу нəтижелері, анамнезде гипертониялық криздердің болуы;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ЖИА симптомдарыны, жүрек функциясының жеткіліксіздігі, ОНЖ аурулары, перифериялық қантамырлардың зақымдалуы, қантты диабет, подагра, липидтік алмасу бұзылыстары, бронхообструктивті аурулар, бүйрек аурулары, сексуалдық бұзылыстар жəне өзге де патологиялардың болуы туралы мəліметтер, сонымен қатар, ауруларды емдеу кезінде, əсіресе АҚ көтерілуіне əсер ететін дəрілік препараттар туралы мəліметтер;</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АГ екіншілік анамнезіне негіз болатын спецификалық симптомдарды анықтау, (жастық кез, тремор, терлегіштік, АГ емдеуге тұрақтылық; бүйректік артерия аумағындағы шу, ауыр ретинопатия, гиперкреатининемия, кенеттік гипокалиемия);</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АГ жанұялық анамнезі, қантты диабет, липид алмасу бұзылыстары, жүрек ишемиялық ауруы (ЖИА), инсульт жəне бүйрек аурулары.</a:t>
            </a:r>
            <a:endParaRPr lang="ru-RU" dirty="0">
              <a:latin typeface="Times New Roman" panose="02020603050405020304" pitchFamily="18" charset="0"/>
              <a:cs typeface="Times New Roman" panose="02020603050405020304" pitchFamily="18" charset="0"/>
            </a:endParaRPr>
          </a:p>
          <a:p>
            <a:endParaRPr lang="ru-RU" dirty="0"/>
          </a:p>
        </p:txBody>
      </p:sp>
      <p:pic>
        <p:nvPicPr>
          <p:cNvPr id="4" name="Рисунок 3" descr="E:\эмблема.png"/>
          <p:cNvPicPr/>
          <p:nvPr/>
        </p:nvPicPr>
        <p:blipFill>
          <a:blip r:embed="rId2" cstate="print"/>
          <a:srcRect/>
          <a:stretch>
            <a:fillRect/>
          </a:stretch>
        </p:blipFill>
        <p:spPr bwMode="auto">
          <a:xfrm>
            <a:off x="251520" y="260648"/>
            <a:ext cx="1296144" cy="1224136"/>
          </a:xfrm>
          <a:prstGeom prst="rect">
            <a:avLst/>
          </a:prstGeom>
          <a:noFill/>
          <a:ln w="9525">
            <a:noFill/>
            <a:miter lim="800000"/>
            <a:headEnd/>
            <a:tailEnd/>
          </a:ln>
        </p:spPr>
      </p:pic>
    </p:spTree>
    <p:extLst>
      <p:ext uri="{BB962C8B-B14F-4D97-AF65-F5344CB8AC3E}">
        <p14:creationId xmlns:p14="http://schemas.microsoft.com/office/powerpoint/2010/main" val="61908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latin typeface="Times New Roman" panose="02020603050405020304" pitchFamily="18" charset="0"/>
                <a:cs typeface="Times New Roman" panose="02020603050405020304" pitchFamily="18" charset="0"/>
              </a:rPr>
              <a:t>Инструментальды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және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лабораториялы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тексерулер</a:t>
            </a:r>
            <a:r>
              <a:rPr lang="ru-RU" b="1" dirty="0" smtClean="0">
                <a:latin typeface="Times New Roman" panose="02020603050405020304" pitchFamily="18" charset="0"/>
                <a:cs typeface="Times New Roman" panose="02020603050405020304" pitchFamily="18" charset="0"/>
              </a:rPr>
              <a:t> ( </a:t>
            </a:r>
            <a:r>
              <a:rPr lang="ru-RU" b="1" dirty="0" err="1" smtClean="0">
                <a:latin typeface="Times New Roman" panose="02020603050405020304" pitchFamily="18" charset="0"/>
                <a:cs typeface="Times New Roman" panose="02020603050405020304" pitchFamily="18" charset="0"/>
              </a:rPr>
              <a:t>Жедел</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жәрдем</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деңгейінде</a:t>
            </a:r>
            <a:r>
              <a:rPr lang="ru-RU" b="1" dirty="0" smtClean="0">
                <a:latin typeface="Times New Roman" panose="02020603050405020304" pitchFamily="18" charset="0"/>
                <a:cs typeface="Times New Roman" panose="02020603050405020304" pitchFamily="18" charset="0"/>
              </a:rPr>
              <a:t> ) </a:t>
            </a:r>
            <a:r>
              <a:rPr lang="ru-RU" b="1" dirty="0">
                <a:latin typeface="Times New Roman" panose="02020603050405020304" pitchFamily="18" charset="0"/>
                <a:cs typeface="Times New Roman" panose="02020603050405020304" pitchFamily="18" charset="0"/>
              </a:rPr>
              <a:t>:</a:t>
            </a:r>
            <a:br>
              <a:rPr lang="ru-RU" b="1" dirty="0">
                <a:latin typeface="Times New Roman" panose="02020603050405020304" pitchFamily="18" charset="0"/>
                <a:cs typeface="Times New Roman" panose="02020603050405020304" pitchFamily="18" charset="0"/>
              </a:rPr>
            </a:br>
            <a:r>
              <a:rPr lang="ru-RU" b="1" dirty="0" err="1">
                <a:latin typeface="Times New Roman" panose="02020603050405020304" pitchFamily="18" charset="0"/>
                <a:cs typeface="Times New Roman" panose="02020603050405020304" pitchFamily="18" charset="0"/>
              </a:rPr>
              <a:t>М</a:t>
            </a:r>
            <a:r>
              <a:rPr lang="ru-RU" b="1" dirty="0" err="1" smtClean="0">
                <a:latin typeface="Times New Roman" panose="02020603050405020304" pitchFamily="18" charset="0"/>
                <a:cs typeface="Times New Roman" panose="02020603050405020304" pitchFamily="18" charset="0"/>
              </a:rPr>
              <a:t>індетті</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84310" y="2350475"/>
            <a:ext cx="10018713" cy="3124201"/>
          </a:xfrm>
        </p:spPr>
        <p:txBody>
          <a:bodyPr/>
          <a:lstStyle/>
          <a:p>
            <a:r>
              <a:rPr lang="kk-KZ" b="1" dirty="0" smtClean="0">
                <a:latin typeface="Times New Roman" panose="02020603050405020304" pitchFamily="18" charset="0"/>
                <a:cs typeface="Times New Roman" panose="02020603050405020304" pitchFamily="18" charset="0"/>
              </a:rPr>
              <a:t>12- тіркемелі  ЭКГ</a:t>
            </a:r>
          </a:p>
          <a:p>
            <a:r>
              <a:rPr lang="kk-KZ" b="1" dirty="0" smtClean="0">
                <a:latin typeface="Times New Roman" panose="02020603050405020304" pitchFamily="18" charset="0"/>
                <a:cs typeface="Times New Roman" panose="02020603050405020304" pitchFamily="18" charset="0"/>
              </a:rPr>
              <a:t>Қандағы глюкоза деңгейін анықтау.(глюкометр)</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764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Параллакс</Template>
  <TotalTime>448</TotalTime>
  <Words>712</Words>
  <Application>Microsoft Office PowerPoint</Application>
  <PresentationFormat>Произвольный</PresentationFormat>
  <Paragraphs>149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Параллакс</vt:lpstr>
      <vt:lpstr>Облыстық медициналық  жедел жәрдем стансасы</vt:lpstr>
      <vt:lpstr>Артериалдық гипертензия  - систолалық АҚ 140 мм.с.б. жəне жоғары мен/немесе диастолалық АҚ 90 мм.с.б. жəне жоғары тұрақты көтерілуі .  </vt:lpstr>
      <vt:lpstr>Презентация PowerPoint</vt:lpstr>
      <vt:lpstr>Артериальды гипертензия  кезіндегі нысана-мүшелер: </vt:lpstr>
      <vt:lpstr>Жіктелуі </vt:lpstr>
      <vt:lpstr>АГ қауіп дəрежесі:   </vt:lpstr>
      <vt:lpstr>Презентация PowerPoint</vt:lpstr>
      <vt:lpstr>АГ бірінші рет анықталған науқастарда тиянақты анамнез жинау қажет, оған келесілер кіреді:</vt:lpstr>
      <vt:lpstr>Инструментальды және лабораториялы тексерулер ( Жедел жәрдем деңгейінде ) : Міндетті:</vt:lpstr>
      <vt:lpstr>Дифференциальды диагностика</vt:lpstr>
      <vt:lpstr>Асқынуы: </vt:lpstr>
      <vt:lpstr>Емдік шаралар </vt:lpstr>
      <vt:lpstr>Ілмектік Диуретік: ФУРОСЕМИД</vt:lpstr>
      <vt:lpstr>АПФ ингибиторлары  Каптоприл эналаприл</vt:lpstr>
      <vt:lpstr>β-адреноблокаторлар Бетолок ( Метопролол)</vt:lpstr>
      <vt:lpstr>Кальций антогонистерін тағайындауға көрсетімдер: Нифедипин</vt:lpstr>
      <vt:lpstr>ҚР ДСМ 16.04.2019 № 39 «Стационарлық көмек беру ережесі » бұйрығымен бекітілген жедел госпитализацияга көрсеткіш :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Tasbuget</dc:creator>
  <cp:lastModifiedBy>Пользователь</cp:lastModifiedBy>
  <cp:revision>55</cp:revision>
  <dcterms:created xsi:type="dcterms:W3CDTF">2022-09-20T06:50:42Z</dcterms:created>
  <dcterms:modified xsi:type="dcterms:W3CDTF">2023-09-19T10:22:10Z</dcterms:modified>
</cp:coreProperties>
</file>