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5"/>
  </p:notesMasterIdLst>
  <p:sldIdLst>
    <p:sldId id="256" r:id="rId2"/>
    <p:sldId id="257" r:id="rId3"/>
    <p:sldId id="259" r:id="rId4"/>
    <p:sldId id="260" r:id="rId5"/>
    <p:sldId id="261" r:id="rId6"/>
    <p:sldId id="294" r:id="rId7"/>
    <p:sldId id="262" r:id="rId8"/>
    <p:sldId id="282" r:id="rId9"/>
    <p:sldId id="295" r:id="rId10"/>
    <p:sldId id="296" r:id="rId11"/>
    <p:sldId id="297" r:id="rId12"/>
    <p:sldId id="298" r:id="rId13"/>
    <p:sldId id="299" r:id="rId14"/>
    <p:sldId id="300" r:id="rId15"/>
    <p:sldId id="301" r:id="rId16"/>
    <p:sldId id="302" r:id="rId17"/>
    <p:sldId id="378" r:id="rId18"/>
    <p:sldId id="379" r:id="rId19"/>
    <p:sldId id="380" r:id="rId20"/>
    <p:sldId id="381" r:id="rId21"/>
    <p:sldId id="383" r:id="rId22"/>
    <p:sldId id="395" r:id="rId23"/>
    <p:sldId id="396"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3716" autoAdjust="0"/>
  </p:normalViewPr>
  <p:slideViewPr>
    <p:cSldViewPr snapToGrid="0">
      <p:cViewPr varScale="1">
        <p:scale>
          <a:sx n="109" d="100"/>
          <a:sy n="109" d="100"/>
        </p:scale>
        <p:origin x="-5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FE2137-9DA5-484D-BE83-CC99E5D945DB}" type="datetimeFigureOut">
              <a:rPr lang="ru-RU"/>
              <a:pPr>
                <a:defRPr/>
              </a:pPr>
              <a:t>23.11.2023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6330AE-D082-4626-9722-3E87C6B11B45}" type="slidenum">
              <a:rPr lang="ru-RU"/>
              <a:pPr>
                <a:defRPr/>
              </a:pPr>
              <a:t>‹#›</a:t>
            </a:fld>
            <a:endParaRPr lang="ru-RU"/>
          </a:p>
        </p:txBody>
      </p:sp>
    </p:spTree>
    <p:extLst>
      <p:ext uri="{BB962C8B-B14F-4D97-AF65-F5344CB8AC3E}">
        <p14:creationId xmlns:p14="http://schemas.microsoft.com/office/powerpoint/2010/main" val="3412572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2B64A-F2F4-4ABC-8C95-B353670C4802}" type="slidenum">
              <a:rPr lang="ru-RU">
                <a:cs typeface="Arial" charset="0"/>
              </a:rPr>
              <a:pPr fontAlgn="base">
                <a:spcBef>
                  <a:spcPct val="0"/>
                </a:spcBef>
                <a:spcAft>
                  <a:spcPct val="0"/>
                </a:spcAft>
                <a:defRPr/>
              </a:pPr>
              <a:t>6</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5A00C-2C5C-48FB-9B35-E5E0422AE2E8}" type="slidenum">
              <a:rPr lang="ru-RU">
                <a:cs typeface="Arial" charset="0"/>
              </a:rPr>
              <a:pPr fontAlgn="base">
                <a:spcBef>
                  <a:spcPct val="0"/>
                </a:spcBef>
                <a:spcAft>
                  <a:spcPct val="0"/>
                </a:spcAft>
                <a:defRPr/>
              </a:pPr>
              <a:t>9</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7CA23-CF70-4E97-ADB0-5D18E716681B}" type="slidenum">
              <a:rPr lang="ru-RU">
                <a:cs typeface="Arial" charset="0"/>
              </a:rPr>
              <a:pPr fontAlgn="base">
                <a:spcBef>
                  <a:spcPct val="0"/>
                </a:spcBef>
                <a:spcAft>
                  <a:spcPct val="0"/>
                </a:spcAft>
                <a:defRPr/>
              </a:pPr>
              <a:t>10</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DE38A-55DF-43C9-901D-028C13705E55}" type="slidenum">
              <a:rPr lang="ru-RU">
                <a:cs typeface="Arial" charset="0"/>
              </a:rPr>
              <a:pPr fontAlgn="base">
                <a:spcBef>
                  <a:spcPct val="0"/>
                </a:spcBef>
                <a:spcAft>
                  <a:spcPct val="0"/>
                </a:spcAft>
                <a:defRPr/>
              </a:pPr>
              <a:t>14</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17872-0491-47F4-A839-B0CE4BE2BA61}" type="slidenum">
              <a:rPr lang="ru-RU">
                <a:cs typeface="Arial" charset="0"/>
              </a:rPr>
              <a:pPr fontAlgn="base">
                <a:spcBef>
                  <a:spcPct val="0"/>
                </a:spcBef>
                <a:spcAft>
                  <a:spcPct val="0"/>
                </a:spcAft>
                <a:defRPr/>
              </a:pPr>
              <a:t>15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8C8FB02B-E8F9-4302-A947-BC08791D86AA}" type="datetimeFigureOut">
              <a:rPr lang="ru-RU"/>
              <a:pPr>
                <a:defRPr/>
              </a:pPr>
              <a:t>23.11.2023</a:t>
            </a:fld>
            <a:endParaRPr lang="ru-RU"/>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6B7DF14A-46CF-4BAF-8E1B-6FC2CC5FB8E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C447C46-1936-4366-9EEE-7ED25E66CDB7}" type="datetimeFigureOut">
              <a:rPr lang="ru-RU"/>
              <a:pPr>
                <a:defRPr/>
              </a:pPr>
              <a:t>23.11.2023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6463799-1F42-4630-B395-352B2752E04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a:xfrm>
            <a:off x="7813675" y="381000"/>
            <a:ext cx="2911475" cy="365125"/>
          </a:xfrm>
        </p:spPr>
        <p:txBody>
          <a:bodyPr/>
          <a:lstStyle>
            <a:lvl1pPr algn="r">
              <a:defRPr/>
            </a:lvl1pPr>
          </a:lstStyle>
          <a:p>
            <a:pPr>
              <a:defRPr/>
            </a:pPr>
            <a:fld id="{BEEB5A81-245E-4359-A8D6-C9A5EF425183}" type="datetimeFigureOut">
              <a:rPr lang="ru-RU"/>
              <a:pPr>
                <a:defRPr/>
              </a:pPr>
              <a:t>23.11.2023</a:t>
            </a:fld>
            <a:endParaRPr lang="ru-RU"/>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3A8E5019-CF41-4F36-811E-FC44878A0B2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5" name="Picture 10"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4"/>
          <p:cNvSpPr>
            <a:spLocks noGrp="1"/>
          </p:cNvSpPr>
          <p:nvPr>
            <p:ph type="dt" sz="half" idx="14"/>
          </p:nvPr>
        </p:nvSpPr>
        <p:spPr>
          <a:xfrm>
            <a:off x="7813675" y="381000"/>
            <a:ext cx="2911475" cy="365125"/>
          </a:xfrm>
        </p:spPr>
        <p:txBody>
          <a:bodyPr/>
          <a:lstStyle>
            <a:lvl1pPr algn="r">
              <a:defRPr/>
            </a:lvl1pPr>
          </a:lstStyle>
          <a:p>
            <a:pPr>
              <a:defRPr/>
            </a:pPr>
            <a:fld id="{DF301374-7DFD-44F0-B3EA-E2CC5CE912E1}" type="datetimeFigureOut">
              <a:rPr lang="ru-RU"/>
              <a:pPr>
                <a:defRPr/>
              </a:pPr>
              <a:t>23.11.2023</a:t>
            </a:fld>
            <a:endParaRPr lang="ru-RU"/>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20F0E98B-5E80-410C-8A03-23F307E20148}"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5"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a:xfrm>
            <a:off x="7813675" y="379413"/>
            <a:ext cx="2911475" cy="365125"/>
          </a:xfrm>
        </p:spPr>
        <p:txBody>
          <a:bodyPr/>
          <a:lstStyle>
            <a:lvl1pPr algn="r">
              <a:defRPr/>
            </a:lvl1pPr>
          </a:lstStyle>
          <a:p>
            <a:pPr>
              <a:defRPr/>
            </a:pPr>
            <a:fld id="{E92C0AD3-5F88-4EE1-96BC-8DFA643468F7}" type="datetimeFigureOut">
              <a:rPr lang="ru-RU"/>
              <a:pPr>
                <a:defRPr/>
              </a:pPr>
              <a:t>23.11.2023</a:t>
            </a:fld>
            <a:endParaRPr lang="ru-RU"/>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36A1087D-E4E7-4B4A-A766-C1CE12A57455}"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4630F28A-EEC4-4CAA-A62D-CFAAF0036088}" type="datetimeFigureOut">
              <a:rPr lang="ru-RU"/>
              <a:pPr>
                <a:defRPr/>
              </a:pPr>
              <a:t>23.11.2023</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313B3C0F-9A33-4F43-8085-33518349EA4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AFF8303B-674B-4322-A05D-C87B6E2E8A80}" type="datetimeFigureOut">
              <a:rPr lang="ru-RU"/>
              <a:pPr>
                <a:defRPr/>
              </a:pPr>
              <a:t>23.11.2023</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C807EB3D-E694-4077-AD9A-1A27A36CC329}"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AE07705-A4C5-4E54-BBC8-5CEE14A83E70}" type="datetimeFigureOut">
              <a:rPr lang="ru-RU"/>
              <a:pPr>
                <a:defRPr/>
              </a:pPr>
              <a:t>23.11.2023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F3DCE95-6000-4D66-A169-DB31F6E884D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a:lvl1pPr>
          </a:lstStyle>
          <a:p>
            <a:pPr>
              <a:defRPr/>
            </a:pPr>
            <a:fld id="{402D3FB1-243C-459A-983E-9857DA041B8C}" type="datetimeFigureOut">
              <a:rPr lang="ru-RU"/>
              <a:pPr>
                <a:defRPr/>
              </a:pPr>
              <a:t>23.11.2023</a:t>
            </a:fld>
            <a:endParaRPr lang="ru-RU"/>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02495954-A2AE-4C6D-B4C1-356AEECBD98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FE01EAD-5948-49EF-A54F-E88D7D09ABB1}" type="datetimeFigureOut">
              <a:rPr lang="ru-RU"/>
              <a:pPr>
                <a:defRPr/>
              </a:pPr>
              <a:t>23.11.2023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D215F1E-16A1-40EA-A44C-B453B795B61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a:xfrm>
            <a:off x="7813675" y="381000"/>
            <a:ext cx="2911475" cy="365125"/>
          </a:xfrm>
        </p:spPr>
        <p:txBody>
          <a:bodyPr/>
          <a:lstStyle>
            <a:lvl1pPr algn="r">
              <a:defRPr/>
            </a:lvl1pPr>
          </a:lstStyle>
          <a:p>
            <a:pPr>
              <a:defRPr/>
            </a:pPr>
            <a:fld id="{3407A2FA-980A-4688-9C88-DBC2165459D3}" type="datetimeFigureOut">
              <a:rPr lang="ru-RU"/>
              <a:pPr>
                <a:defRPr/>
              </a:pPr>
              <a:t>23.11.2023</a:t>
            </a:fld>
            <a:endParaRPr lang="ru-RU"/>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4F54688D-304F-4BE6-BE3D-B5BA044FB84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36A2E33-45DA-4693-9280-9496554F8268}" type="datetimeFigureOut">
              <a:rPr lang="ru-RU"/>
              <a:pPr>
                <a:defRPr/>
              </a:pPr>
              <a:t>23.11.2023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3BBCBE-D600-4BB5-B26E-41684B7148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ABC3D3-D532-43D2-AC4B-368F9F4F9994}" type="datetimeFigureOut">
              <a:rPr lang="ru-RU"/>
              <a:pPr>
                <a:defRPr/>
              </a:pPr>
              <a:t>23.11.2023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ABC5FDF-A96B-4CD4-971A-A9D870F7FD1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FFC0387-18F3-4D74-B67F-2BCE46AB9382}" type="datetimeFigureOut">
              <a:rPr lang="ru-RU"/>
              <a:pPr>
                <a:defRPr/>
              </a:pPr>
              <a:t>23.11.2023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51CAFE3-7332-4D81-9A84-161C4893A16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431897-8318-4FD9-8A42-79CB51A93851}" type="datetimeFigureOut">
              <a:rPr lang="ru-RU"/>
              <a:pPr>
                <a:defRPr/>
              </a:pPr>
              <a:t>23.11.2023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6897791-AFC0-4DAD-A4B6-DC38D2D7E26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CFCEAA1-BE7A-4B53-B21D-6CF39574AB50}" type="datetimeFigureOut">
              <a:rPr lang="ru-RU"/>
              <a:pPr>
                <a:defRPr/>
              </a:pPr>
              <a:t>23.11.2023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4CB7038-2963-418D-B6B4-9255A0F680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2F53F97-982E-415E-9CDF-4F6D0E697D7B}" type="datetimeFigureOut">
              <a:rPr lang="ru-RU"/>
              <a:pPr>
                <a:defRPr/>
              </a:pPr>
              <a:t>23.11.2023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D1D7909-6526-40DA-9E31-7ADE35FD094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C3-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53EC6AF4-B8E0-4C9B-B874-69C81C19022D}" type="datetimeFigureOut">
              <a:rPr lang="ru-RU"/>
              <a:pPr>
                <a:defRPr/>
              </a:pPr>
              <a:t>23.11.2023</a:t>
            </a:fld>
            <a:endParaRPr lang="ru-RU"/>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46A0383D-9210-4D75-9D5B-AB1D625E988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92" r:id="rId1"/>
    <p:sldLayoutId id="2147483791" r:id="rId2"/>
    <p:sldLayoutId id="2147483793" r:id="rId3"/>
    <p:sldLayoutId id="2147483790" r:id="rId4"/>
    <p:sldLayoutId id="2147483789" r:id="rId5"/>
    <p:sldLayoutId id="2147483788" r:id="rId6"/>
    <p:sldLayoutId id="2147483787" r:id="rId7"/>
    <p:sldLayoutId id="2147483786" r:id="rId8"/>
    <p:sldLayoutId id="2147483785" r:id="rId9"/>
    <p:sldLayoutId id="2147483784" r:id="rId10"/>
    <p:sldLayoutId id="2147483794" r:id="rId11"/>
    <p:sldLayoutId id="2147483795" r:id="rId12"/>
    <p:sldLayoutId id="2147483796" r:id="rId13"/>
    <p:sldLayoutId id="2147483783" r:id="rId14"/>
    <p:sldLayoutId id="2147483782" r:id="rId15"/>
    <p:sldLayoutId id="2147483781" r:id="rId16"/>
    <p:sldLayoutId id="2147483797"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itchFamily="34" charset="0"/>
        </a:defRPr>
      </a:lvl2pPr>
      <a:lvl3pPr algn="r" rtl="0" eaLnBrk="0" fontAlgn="base" hangingPunct="0">
        <a:lnSpc>
          <a:spcPct val="90000"/>
        </a:lnSpc>
        <a:spcBef>
          <a:spcPct val="0"/>
        </a:spcBef>
        <a:spcAft>
          <a:spcPct val="0"/>
        </a:spcAft>
        <a:defRPr sz="4000">
          <a:solidFill>
            <a:schemeClr val="tx1"/>
          </a:solidFill>
          <a:latin typeface="Century Gothic" pitchFamily="34" charset="0"/>
        </a:defRPr>
      </a:lvl3pPr>
      <a:lvl4pPr algn="r" rtl="0" eaLnBrk="0" fontAlgn="base" hangingPunct="0">
        <a:lnSpc>
          <a:spcPct val="90000"/>
        </a:lnSpc>
        <a:spcBef>
          <a:spcPct val="0"/>
        </a:spcBef>
        <a:spcAft>
          <a:spcPct val="0"/>
        </a:spcAft>
        <a:defRPr sz="4000">
          <a:solidFill>
            <a:schemeClr val="tx1"/>
          </a:solidFill>
          <a:latin typeface="Century Gothic" pitchFamily="34" charset="0"/>
        </a:defRPr>
      </a:lvl4pPr>
      <a:lvl5pPr algn="r" rtl="0" eaLnBrk="0" fontAlgn="base" hangingPunct="0">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63" y="1420813"/>
            <a:ext cx="9748837" cy="1825625"/>
          </a:xfrm>
        </p:spPr>
        <p:txBody>
          <a:bodyPr wrap="square" numCol="1" anchorCtr="0" compatLnSpc="1">
            <a:prstTxWarp prst="textNoShape">
              <a:avLst/>
            </a:prstTxWarp>
            <a:noAutofit/>
          </a:bodyPr>
          <a:lstStyle/>
          <a:p>
            <a:pPr eaLnBrk="1" hangingPunct="1">
              <a:defRPr/>
            </a:pPr>
            <a:r>
              <a:rPr lang="kk-KZ" sz="6500" b="1" cap="none" smtClean="0">
                <a:effectLst>
                  <a:outerShdw blurRad="38100" dist="38100" dir="2700000" algn="tl">
                    <a:srgbClr val="C0C0C0"/>
                  </a:outerShdw>
                </a:effectLst>
              </a:rPr>
              <a:t>АНАФИЛАКТИКАЛЫК ШОК.</a:t>
            </a:r>
            <a:endParaRPr lang="ru-RU" sz="6500" cap="none" smtClean="0">
              <a:effectLst>
                <a:outerShdw blurRad="38100" dist="38100" dir="2700000" algn="tl">
                  <a:srgbClr val="C0C0C0"/>
                </a:outerShdw>
              </a:effectLst>
            </a:endParaRPr>
          </a:p>
        </p:txBody>
      </p:sp>
      <p:sp>
        <p:nvSpPr>
          <p:cNvPr id="20482" name="Rectangle 3"/>
          <p:cNvSpPr>
            <a:spLocks noChangeArrowheads="1"/>
          </p:cNvSpPr>
          <p:nvPr/>
        </p:nvSpPr>
        <p:spPr bwMode="auto">
          <a:xfrm>
            <a:off x="3851275" y="2971800"/>
            <a:ext cx="184150" cy="915988"/>
          </a:xfrm>
          <a:prstGeom prst="rect">
            <a:avLst/>
          </a:prstGeom>
          <a:noFill/>
          <a:ln w="9525">
            <a:noFill/>
            <a:miter lim="800000"/>
            <a:headEnd/>
            <a:tailEnd/>
          </a:ln>
        </p:spPr>
        <p:txBody>
          <a:bodyPr wrap="none" anchor="ctr">
            <a:spAutoFit/>
          </a:bodyPr>
          <a:lstStyle/>
          <a:p>
            <a:endParaRPr lang="ru-RU" b="1"/>
          </a:p>
          <a:p>
            <a:endParaRPr lang="ru-RU" b="1"/>
          </a:p>
          <a:p>
            <a:endParaRPr lang="ru-RU" b="1"/>
          </a:p>
        </p:txBody>
      </p:sp>
      <p:sp>
        <p:nvSpPr>
          <p:cNvPr id="20483" name="Rectangle 3"/>
          <p:cNvSpPr>
            <a:spLocks noChangeArrowheads="1"/>
          </p:cNvSpPr>
          <p:nvPr/>
        </p:nvSpPr>
        <p:spPr bwMode="auto">
          <a:xfrm>
            <a:off x="3851275" y="623163"/>
            <a:ext cx="5117683" cy="5632311"/>
          </a:xfrm>
          <a:prstGeom prst="rect">
            <a:avLst/>
          </a:prstGeom>
          <a:noFill/>
          <a:ln w="9525">
            <a:noFill/>
            <a:miter lim="800000"/>
            <a:headEnd/>
            <a:tailEnd/>
          </a:ln>
        </p:spPr>
        <p:txBody>
          <a:bodyPr wrap="none" anchor="ctr">
            <a:spAutoFit/>
          </a:bodyPr>
          <a:lstStyle/>
          <a:p>
            <a:endParaRPr lang="ru-RU" b="1" dirty="0"/>
          </a:p>
          <a:p>
            <a:endParaRPr lang="ru-RU" b="1" dirty="0"/>
          </a:p>
          <a:p>
            <a:endParaRPr lang="ru-RU" b="1" dirty="0"/>
          </a:p>
          <a:p>
            <a:endParaRPr lang="ru-RU" b="1" dirty="0"/>
          </a:p>
          <a:p>
            <a:endParaRPr lang="ru-RU" b="1" dirty="0"/>
          </a:p>
          <a:p>
            <a:endParaRPr lang="ru-RU" b="1" dirty="0"/>
          </a:p>
          <a:p>
            <a:endParaRPr lang="ru-RU" b="1" dirty="0"/>
          </a:p>
          <a:p>
            <a:endParaRPr lang="ru-RU" b="1" dirty="0"/>
          </a:p>
          <a:p>
            <a:endParaRPr lang="ru-RU" b="1" dirty="0"/>
          </a:p>
          <a:p>
            <a:endParaRPr lang="ru-RU" b="1" dirty="0"/>
          </a:p>
          <a:p>
            <a:r>
              <a:rPr lang="kk-KZ" b="1" dirty="0"/>
              <a:t>Қ</a:t>
            </a:r>
            <a:r>
              <a:rPr lang="ru-RU" b="1" dirty="0" err="1"/>
              <a:t>азақстан</a:t>
            </a:r>
            <a:r>
              <a:rPr lang="ru-RU" b="1" dirty="0"/>
              <a:t> </a:t>
            </a:r>
            <a:r>
              <a:rPr lang="ru-RU" b="1" dirty="0" err="1"/>
              <a:t>Республикасы</a:t>
            </a:r>
            <a:r>
              <a:rPr lang="ru-RU" b="1" dirty="0"/>
              <a:t/>
            </a:r>
            <a:br>
              <a:rPr lang="ru-RU" b="1" dirty="0"/>
            </a:br>
            <a:r>
              <a:rPr lang="ru-RU" b="1" dirty="0" err="1"/>
              <a:t>Денсаулық</a:t>
            </a:r>
            <a:r>
              <a:rPr lang="ru-RU" b="1" dirty="0"/>
              <a:t> </a:t>
            </a:r>
            <a:r>
              <a:rPr lang="ru-RU" b="1" dirty="0" err="1"/>
              <a:t>сақтау</a:t>
            </a:r>
            <a:r>
              <a:rPr lang="ru-RU" b="1" dirty="0"/>
              <a:t> </a:t>
            </a:r>
            <a:r>
              <a:rPr lang="ru-RU" b="1" dirty="0" err="1"/>
              <a:t>және</a:t>
            </a:r>
            <a:r>
              <a:rPr lang="ru-RU" b="1" dirty="0"/>
              <a:t/>
            </a:r>
            <a:br>
              <a:rPr lang="ru-RU" b="1" dirty="0"/>
            </a:br>
            <a:r>
              <a:rPr lang="ru-RU" b="1" dirty="0" err="1"/>
              <a:t>әлеуметтік</a:t>
            </a:r>
            <a:r>
              <a:rPr lang="ru-RU" b="1" dirty="0"/>
              <a:t> даму </a:t>
            </a:r>
            <a:r>
              <a:rPr lang="ru-RU" b="1" dirty="0" err="1"/>
              <a:t>министрлігінің</a:t>
            </a:r>
            <a:r>
              <a:rPr lang="ru-RU" b="1" dirty="0"/>
              <a:t/>
            </a:r>
            <a:br>
              <a:rPr lang="ru-RU" b="1" dirty="0"/>
            </a:br>
            <a:r>
              <a:rPr lang="ru-RU" b="1" dirty="0" err="1"/>
              <a:t>Медициналық</a:t>
            </a:r>
            <a:r>
              <a:rPr lang="ru-RU" b="1" dirty="0"/>
              <a:t> </a:t>
            </a:r>
            <a:r>
              <a:rPr lang="ru-RU" b="1" dirty="0" err="1"/>
              <a:t>қызметтердің</a:t>
            </a:r>
            <a:r>
              <a:rPr lang="ru-RU" b="1" dirty="0"/>
              <a:t> </a:t>
            </a:r>
            <a:r>
              <a:rPr lang="ru-RU" b="1" dirty="0" err="1"/>
              <a:t>сапасы</a:t>
            </a:r>
            <a:r>
              <a:rPr lang="ru-RU" b="1" dirty="0"/>
              <a:t/>
            </a:r>
            <a:br>
              <a:rPr lang="ru-RU" b="1" dirty="0"/>
            </a:br>
            <a:r>
              <a:rPr lang="ru-RU" b="1" dirty="0" err="1"/>
              <a:t>жөніндегі</a:t>
            </a:r>
            <a:r>
              <a:rPr lang="ru-RU" b="1" dirty="0"/>
              <a:t> </a:t>
            </a:r>
            <a:r>
              <a:rPr lang="ru-RU" b="1" dirty="0" err="1"/>
              <a:t>біріккен</a:t>
            </a:r>
            <a:r>
              <a:rPr lang="ru-RU" b="1" dirty="0"/>
              <a:t> </a:t>
            </a:r>
            <a:r>
              <a:rPr lang="ru-RU" b="1" dirty="0" err="1"/>
              <a:t>комиссиясы</a:t>
            </a:r>
            <a:r>
              <a:rPr lang="ru-RU" b="1" dirty="0"/>
              <a:t> </a:t>
            </a:r>
            <a:r>
              <a:rPr lang="ru-RU" b="1" dirty="0" err="1"/>
              <a:t>мақұлдаған</a:t>
            </a:r>
            <a:r>
              <a:rPr lang="ru-RU" b="1" dirty="0"/>
              <a:t/>
            </a:r>
            <a:br>
              <a:rPr lang="ru-RU" b="1" dirty="0"/>
            </a:br>
            <a:r>
              <a:rPr lang="ru-RU" b="1" dirty="0"/>
              <a:t>2020 </a:t>
            </a:r>
            <a:r>
              <a:rPr lang="ru-RU" b="1" dirty="0" err="1"/>
              <a:t>жылғы</a:t>
            </a:r>
            <a:r>
              <a:rPr lang="ru-RU" b="1" dirty="0"/>
              <a:t> «30» </a:t>
            </a:r>
            <a:r>
              <a:rPr lang="ru-RU" b="1" dirty="0" err="1"/>
              <a:t>шілдедегі</a:t>
            </a:r>
            <a:r>
              <a:rPr lang="ru-RU" b="1" dirty="0"/>
              <a:t/>
            </a:r>
            <a:br>
              <a:rPr lang="ru-RU" b="1" dirty="0"/>
            </a:br>
            <a:r>
              <a:rPr lang="ru-RU" b="1" dirty="0"/>
              <a:t>№ 109 </a:t>
            </a:r>
            <a:r>
              <a:rPr lang="ru-RU" b="1" dirty="0" err="1"/>
              <a:t>хаттамасымен</a:t>
            </a:r>
            <a:r>
              <a:rPr lang="ru-RU" b="1" dirty="0"/>
              <a:t> </a:t>
            </a:r>
            <a:r>
              <a:rPr lang="ru-RU" b="1" dirty="0" err="1"/>
              <a:t>ұсынылған</a:t>
            </a:r>
            <a:r>
              <a:rPr lang="ru-RU" b="1" dirty="0"/>
              <a:t>.</a:t>
            </a:r>
          </a:p>
          <a:p>
            <a:endParaRPr lang="kk-KZ" b="1" dirty="0"/>
          </a:p>
          <a:p>
            <a:endParaRPr lang="kk-KZ" b="1" dirty="0"/>
          </a:p>
          <a:p>
            <a:endParaRPr lang="kk-KZ"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5"/>
          <p:cNvSpPr>
            <a:spLocks noGrp="1"/>
          </p:cNvSpPr>
          <p:nvPr>
            <p:ph idx="1"/>
          </p:nvPr>
        </p:nvSpPr>
        <p:spPr>
          <a:xfrm>
            <a:off x="614363" y="1482725"/>
            <a:ext cx="10891837" cy="4981575"/>
          </a:xfrm>
        </p:spPr>
        <p:txBody>
          <a:bodyPr/>
          <a:lstStyle/>
          <a:p>
            <a:pPr eaLnBrk="1" hangingPunct="1"/>
            <a:r>
              <a:rPr lang="ru-RU" smtClean="0">
                <a:solidFill>
                  <a:srgbClr val="FF0000"/>
                </a:solidFill>
                <a:latin typeface="Times New Roman" pitchFamily="18" charset="0"/>
              </a:rPr>
              <a:t>гемодинамикалық (коллаптоидты) нұсқа </a:t>
            </a:r>
            <a:r>
              <a:rPr lang="ru-RU" smtClean="0">
                <a:latin typeface="Times New Roman" pitchFamily="18" charset="0"/>
              </a:rPr>
              <a:t>(айқын гипотония мен вегето-тамырлық өзгерістердің дамуымен гемодинамикалық бұзылулардың таралуы):</a:t>
            </a:r>
          </a:p>
          <a:p>
            <a:pPr eaLnBrk="1" hangingPunct="1"/>
            <a:r>
              <a:rPr lang="ru-RU" smtClean="0">
                <a:latin typeface="Times New Roman" pitchFamily="18" charset="0"/>
              </a:rPr>
              <a:t>жүрек аймағында қатты ауырсыну.</a:t>
            </a:r>
          </a:p>
          <a:p>
            <a:pPr eaLnBrk="1" hangingPunct="1">
              <a:buFontTx/>
              <a:buChar char="•"/>
            </a:pPr>
            <a:r>
              <a:rPr lang="ru-RU" smtClean="0">
                <a:solidFill>
                  <a:srgbClr val="FF0000"/>
                </a:solidFill>
                <a:latin typeface="Times New Roman" pitchFamily="18" charset="0"/>
              </a:rPr>
              <a:t>асфиксиялық нұсқа:</a:t>
            </a:r>
          </a:p>
          <a:p>
            <a:pPr eaLnBrk="1" hangingPunct="1">
              <a:buFontTx/>
              <a:buChar char="•"/>
            </a:pPr>
            <a:r>
              <a:rPr lang="ru-RU" smtClean="0">
                <a:latin typeface="Times New Roman" pitchFamily="18" charset="0"/>
              </a:rPr>
              <a:t>жөтелдауыстың қырылдауы </a:t>
            </a:r>
          </a:p>
          <a:p>
            <a:pPr eaLnBrk="1" hangingPunct="1">
              <a:buFontTx/>
              <a:buChar char="•"/>
            </a:pPr>
            <a:r>
              <a:rPr lang="ru-RU" smtClean="0">
                <a:latin typeface="Times New Roman" pitchFamily="18" charset="0"/>
              </a:rPr>
              <a:t>Тұншығу</a:t>
            </a:r>
          </a:p>
          <a:p>
            <a:pPr eaLnBrk="1" hangingPunct="1">
              <a:buFontTx/>
              <a:buChar char="•"/>
            </a:pPr>
            <a:r>
              <a:rPr lang="ru-RU" smtClean="0">
                <a:solidFill>
                  <a:srgbClr val="FF0000"/>
                </a:solidFill>
                <a:latin typeface="Times New Roman" pitchFamily="18" charset="0"/>
              </a:rPr>
              <a:t>*церебральды нұсқа:</a:t>
            </a:r>
          </a:p>
          <a:p>
            <a:pPr eaLnBrk="1" hangingPunct="1">
              <a:buFontTx/>
              <a:buChar char="•"/>
            </a:pPr>
            <a:r>
              <a:rPr lang="ru-RU" smtClean="0">
                <a:latin typeface="Times New Roman" pitchFamily="18" charset="0"/>
              </a:rPr>
              <a:t>қорқыныш/толқудың пайда болуы</a:t>
            </a:r>
          </a:p>
          <a:p>
            <a:pPr eaLnBrk="1" hangingPunct="1">
              <a:buFontTx/>
              <a:buChar char="•"/>
            </a:pPr>
            <a:r>
              <a:rPr lang="ru-RU" smtClean="0">
                <a:solidFill>
                  <a:srgbClr val="FF0000"/>
                </a:solidFill>
                <a:latin typeface="Times New Roman" pitchFamily="18" charset="0"/>
              </a:rPr>
              <a:t>* абдоминальды нұсқасы </a:t>
            </a:r>
            <a:r>
              <a:rPr lang="ru-RU" smtClean="0">
                <a:latin typeface="Times New Roman" pitchFamily="18" charset="0"/>
              </a:rPr>
              <a:t>(«жалған өткір іш» деп аталатын симптомдардың дамуымен):</a:t>
            </a:r>
          </a:p>
          <a:p>
            <a:pPr eaLnBrk="1" hangingPunct="1">
              <a:buFontTx/>
              <a:buChar char="•"/>
            </a:pPr>
            <a:r>
              <a:rPr lang="ru-RU" smtClean="0">
                <a:latin typeface="Times New Roman" pitchFamily="18" charset="0"/>
              </a:rPr>
              <a:t>эпигастрий аймағындағы өткір ауырсыну.</a:t>
            </a:r>
          </a:p>
          <a:p>
            <a:pPr eaLnBrk="1" hangingPunct="1">
              <a:buFontTx/>
              <a:buChar char="•"/>
            </a:pPr>
            <a:r>
              <a:rPr lang="ru-RU" b="1" smtClean="0">
                <a:latin typeface="Times New Roman" pitchFamily="18" charset="0"/>
              </a:rPr>
              <a:t>Жедел қатерлі соққы кезінде</a:t>
            </a:r>
            <a:r>
              <a:rPr lang="ru-RU" smtClean="0">
                <a:latin typeface="Times New Roman" pitchFamily="18" charset="0"/>
              </a:rPr>
              <a:t> шағымдар кезеңі болмайды. Кенеттен есін жоғалту, жүрек ұстамасы және клиникалық өлім бар</a:t>
            </a:r>
          </a:p>
          <a:p>
            <a:pPr eaLnBrk="1" hangingPunct="1"/>
            <a:endParaRPr lang="ru-R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884238" y="2136775"/>
            <a:ext cx="9594850" cy="4092575"/>
          </a:xfrm>
          <a:prstGeom prst="rect">
            <a:avLst/>
          </a:prstGeom>
          <a:noFill/>
          <a:ln w="9525">
            <a:noFill/>
            <a:miter lim="800000"/>
            <a:headEnd/>
            <a:tailEnd/>
          </a:ln>
        </p:spPr>
        <p:txBody>
          <a:bodyPr>
            <a:spAutoFit/>
          </a:bodyPr>
          <a:lstStyle/>
          <a:p>
            <a:r>
              <a:rPr lang="ru-RU" sz="2000">
                <a:solidFill>
                  <a:srgbClr val="FF0000"/>
                </a:solidFill>
                <a:latin typeface="Times New Roman" pitchFamily="18" charset="0"/>
              </a:rPr>
              <a:t>Келесі қауіп факторларының болуы:</a:t>
            </a:r>
          </a:p>
          <a:p>
            <a:endParaRPr lang="ru-RU" sz="2000">
              <a:solidFill>
                <a:srgbClr val="FF0000"/>
              </a:solidFill>
              <a:latin typeface="Times New Roman" pitchFamily="18" charset="0"/>
            </a:endParaRPr>
          </a:p>
          <a:p>
            <a:pPr>
              <a:buFontTx/>
              <a:buChar char="•"/>
            </a:pPr>
            <a:r>
              <a:rPr lang="ru-RU" sz="2000">
                <a:latin typeface="Times New Roman" pitchFamily="18" charset="0"/>
              </a:rPr>
              <a:t>аллергиялық аурулардың болуы;</a:t>
            </a:r>
          </a:p>
          <a:p>
            <a:endParaRPr lang="ru-RU" sz="2000">
              <a:latin typeface="Times New Roman" pitchFamily="18" charset="0"/>
            </a:endParaRPr>
          </a:p>
          <a:p>
            <a:pPr>
              <a:buFontTx/>
              <a:buChar char="•"/>
            </a:pPr>
            <a:r>
              <a:rPr lang="ru-RU" sz="2000">
                <a:latin typeface="Times New Roman" pitchFamily="18" charset="0"/>
              </a:rPr>
              <a:t>* жоғары сенсибилизациялаушы белсенділігі бар дәрілік препараттарды қабылдау;</a:t>
            </a:r>
          </a:p>
          <a:p>
            <a:endParaRPr lang="ru-RU" sz="2000">
              <a:latin typeface="Times New Roman" pitchFamily="18" charset="0"/>
            </a:endParaRPr>
          </a:p>
          <a:p>
            <a:pPr>
              <a:buFontTx/>
              <a:buChar char="•"/>
            </a:pPr>
            <a:r>
              <a:rPr lang="ru-RU" sz="2000">
                <a:latin typeface="Times New Roman" pitchFamily="18" charset="0"/>
              </a:rPr>
              <a:t>* дәрілік заттарды ұзақ уақыт қолдану, әсіресе қайталама курстарда;</a:t>
            </a:r>
          </a:p>
          <a:p>
            <a:endParaRPr lang="ru-RU" sz="2000">
              <a:latin typeface="Times New Roman" pitchFamily="18" charset="0"/>
            </a:endParaRPr>
          </a:p>
          <a:p>
            <a:pPr>
              <a:buFontTx/>
              <a:buChar char="•"/>
            </a:pPr>
            <a:r>
              <a:rPr lang="ru-RU" sz="2000">
                <a:latin typeface="Times New Roman" pitchFamily="18" charset="0"/>
              </a:rPr>
              <a:t>* депо-препараттарды қолдану;</a:t>
            </a:r>
          </a:p>
          <a:p>
            <a:endParaRPr lang="ru-RU" sz="2000">
              <a:latin typeface="Times New Roman" pitchFamily="18" charset="0"/>
            </a:endParaRPr>
          </a:p>
          <a:p>
            <a:pPr>
              <a:buFontTx/>
              <a:buChar char="•"/>
            </a:pPr>
            <a:r>
              <a:rPr lang="ru-RU" sz="2000">
                <a:latin typeface="Times New Roman" pitchFamily="18" charset="0"/>
              </a:rPr>
              <a:t>* полипрагмазия;</a:t>
            </a:r>
          </a:p>
          <a:p>
            <a:endParaRPr lang="ru-RU" sz="2000">
              <a:latin typeface="Times New Roman" pitchFamily="18" charset="0"/>
            </a:endParaRPr>
          </a:p>
          <a:p>
            <a:pPr>
              <a:buFontTx/>
              <a:buChar char="•"/>
            </a:pPr>
            <a:r>
              <a:rPr lang="ru-RU" sz="2000">
                <a:latin typeface="Times New Roman" pitchFamily="18" charset="0"/>
              </a:rPr>
              <a:t>* дәрілік және химиялық заттармен ұзақ кәсіби байланыс.</a:t>
            </a:r>
          </a:p>
        </p:txBody>
      </p:sp>
      <p:sp>
        <p:nvSpPr>
          <p:cNvPr id="33794" name="Прямоугольник 2"/>
          <p:cNvSpPr>
            <a:spLocks noChangeArrowheads="1"/>
          </p:cNvSpPr>
          <p:nvPr/>
        </p:nvSpPr>
        <p:spPr bwMode="auto">
          <a:xfrm>
            <a:off x="4316413" y="1255713"/>
            <a:ext cx="2730500" cy="522287"/>
          </a:xfrm>
          <a:prstGeom prst="rect">
            <a:avLst/>
          </a:prstGeom>
          <a:noFill/>
          <a:ln w="9525">
            <a:noFill/>
            <a:miter lim="800000"/>
            <a:headEnd/>
            <a:tailEnd/>
          </a:ln>
        </p:spPr>
        <p:txBody>
          <a:bodyPr>
            <a:spAutoFit/>
          </a:bodyPr>
          <a:lstStyle/>
          <a:p>
            <a:r>
              <a:rPr lang="ru-RU" sz="2800" b="1">
                <a:solidFill>
                  <a:srgbClr val="FF0000"/>
                </a:solidFill>
                <a:latin typeface="Rockwell" pitchFamily="18" charset="0"/>
              </a:rPr>
              <a:t>Анамнез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0200"/>
            <a:ext cx="11734800" cy="874713"/>
          </a:xfrm>
        </p:spPr>
        <p:txBody>
          <a:bodyPr>
            <a:normAutofit fontScale="90000"/>
          </a:bodyPr>
          <a:lstStyle/>
          <a:p>
            <a:pPr algn="l" eaLnBrk="1" fontAlgn="auto" hangingPunct="1">
              <a:spcAft>
                <a:spcPts val="0"/>
              </a:spcAft>
              <a:defRPr/>
            </a:pPr>
            <a:r>
              <a:rPr lang="ru-RU" b="1" dirty="0">
                <a:solidFill>
                  <a:srgbClr val="FF0000"/>
                </a:solidFill>
                <a:latin typeface="Times New Roman" pitchFamily="18" charset="0"/>
              </a:rPr>
              <a:t>Шок </a:t>
            </a:r>
            <a:r>
              <a:rPr lang="ru-RU" b="1" dirty="0" err="1">
                <a:solidFill>
                  <a:srgbClr val="FF0000"/>
                </a:solidFill>
                <a:latin typeface="Times New Roman" pitchFamily="18" charset="0"/>
              </a:rPr>
              <a:t>кезіндегі</a:t>
            </a:r>
            <a:r>
              <a:rPr lang="ru-RU" b="1" dirty="0">
                <a:solidFill>
                  <a:srgbClr val="FF0000"/>
                </a:solidFill>
                <a:latin typeface="Times New Roman" pitchFamily="18" charset="0"/>
              </a:rPr>
              <a:t> </a:t>
            </a:r>
            <a:r>
              <a:rPr lang="ru-RU" b="1" dirty="0" err="1" smtClean="0">
                <a:solidFill>
                  <a:srgbClr val="FF0000"/>
                </a:solidFill>
                <a:latin typeface="Times New Roman" pitchFamily="18" charset="0"/>
              </a:rPr>
              <a:t>стандартты</a:t>
            </a:r>
            <a:r>
              <a:rPr lang="ru-RU" b="1" dirty="0">
                <a:solidFill>
                  <a:srgbClr val="FF0000"/>
                </a:solidFill>
                <a:latin typeface="Times New Roman" pitchFamily="18" charset="0"/>
              </a:rPr>
              <a:t> </a:t>
            </a:r>
            <a:r>
              <a:rPr lang="ru-RU" b="1" dirty="0" smtClean="0">
                <a:solidFill>
                  <a:srgbClr val="FF0000"/>
                </a:solidFill>
                <a:latin typeface="Times New Roman" pitchFamily="18" charset="0"/>
              </a:rPr>
              <a:t>мониторинг</a:t>
            </a:r>
            <a:r>
              <a:rPr lang="ru-RU" b="1" dirty="0">
                <a:solidFill>
                  <a:srgbClr val="FF0000"/>
                </a:solidFill>
                <a:latin typeface="Times New Roman" pitchFamily="18" charset="0"/>
              </a:rPr>
              <a:t>:</a:t>
            </a:r>
            <a:br>
              <a:rPr lang="ru-RU" b="1" dirty="0">
                <a:solidFill>
                  <a:srgbClr val="FF0000"/>
                </a:solidFill>
                <a:latin typeface="Times New Roman" pitchFamily="18" charset="0"/>
              </a:rPr>
            </a:br>
            <a:endParaRPr lang="ru-RU" b="1" dirty="0">
              <a:solidFill>
                <a:srgbClr val="FF0000"/>
              </a:solidFill>
            </a:endParaRPr>
          </a:p>
        </p:txBody>
      </p:sp>
      <p:pic>
        <p:nvPicPr>
          <p:cNvPr id="34818" name="Picture 2"/>
          <p:cNvPicPr>
            <a:picLocks noChangeAspect="1" noChangeArrowheads="1"/>
          </p:cNvPicPr>
          <p:nvPr/>
        </p:nvPicPr>
        <p:blipFill>
          <a:blip r:embed="rId2"/>
          <a:srcRect/>
          <a:stretch>
            <a:fillRect/>
          </a:stretch>
        </p:blipFill>
        <p:spPr bwMode="auto">
          <a:xfrm>
            <a:off x="8750300" y="2474913"/>
            <a:ext cx="3441700" cy="3311525"/>
          </a:xfrm>
          <a:prstGeom prst="rect">
            <a:avLst/>
          </a:prstGeom>
          <a:noFill/>
          <a:ln w="9525">
            <a:noFill/>
            <a:miter lim="800000"/>
            <a:headEnd/>
            <a:tailEnd/>
          </a:ln>
        </p:spPr>
      </p:pic>
      <p:sp>
        <p:nvSpPr>
          <p:cNvPr id="3" name="Прямоугольник 2"/>
          <p:cNvSpPr/>
          <p:nvPr/>
        </p:nvSpPr>
        <p:spPr>
          <a:xfrm>
            <a:off x="762000" y="2343150"/>
            <a:ext cx="7278688" cy="3970338"/>
          </a:xfrm>
          <a:prstGeom prst="rect">
            <a:avLst/>
          </a:prstGeom>
        </p:spPr>
        <p:txBody>
          <a:bodyPr>
            <a:spAutoFit/>
          </a:bodyPr>
          <a:lstStyle/>
          <a:p>
            <a:pPr algn="just" fontAlgn="auto">
              <a:spcBef>
                <a:spcPts val="0"/>
              </a:spcBef>
              <a:spcAft>
                <a:spcPts val="0"/>
              </a:spcAft>
              <a:buFontTx/>
              <a:buChar char="•"/>
              <a:defRPr/>
            </a:pPr>
            <a:r>
              <a:rPr lang="ru-RU" dirty="0">
                <a:effectLst>
                  <a:outerShdw blurRad="38100" dist="38100" dir="2700000" algn="tl">
                    <a:srgbClr val="2A5B7F"/>
                  </a:outerShdw>
                </a:effectLst>
                <a:latin typeface="+mn-lt"/>
                <a:cs typeface="+mn-cs"/>
              </a:rPr>
              <a:t>Ұйқы </a:t>
            </a:r>
            <a:r>
              <a:rPr lang="ru-RU" dirty="0" err="1">
                <a:effectLst>
                  <a:outerShdw blurRad="38100" dist="38100" dir="2700000" algn="tl">
                    <a:srgbClr val="2A5B7F"/>
                  </a:outerShdw>
                </a:effectLst>
                <a:latin typeface="+mn-lt"/>
                <a:cs typeface="+mn-cs"/>
              </a:rPr>
              <a:t>артериясындағы</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және</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қолдағы</a:t>
            </a:r>
            <a:r>
              <a:rPr lang="ru-RU" dirty="0">
                <a:effectLst>
                  <a:outerShdw blurRad="38100" dist="38100" dir="2700000" algn="tl">
                    <a:srgbClr val="2A5B7F"/>
                  </a:outerShdw>
                </a:effectLst>
                <a:latin typeface="+mn-lt"/>
                <a:cs typeface="+mn-cs"/>
              </a:rPr>
              <a:t> пульс, ЖСЖ, АҚҚ, ОВҚ (ЦВД) </a:t>
            </a:r>
          </a:p>
          <a:p>
            <a:pPr algn="just" fontAlgn="auto">
              <a:spcBef>
                <a:spcPts val="0"/>
              </a:spcBef>
              <a:spcAft>
                <a:spcPts val="0"/>
              </a:spcAft>
              <a:buFontTx/>
              <a:buChar char="•"/>
              <a:defRPr/>
            </a:pPr>
            <a:endParaRPr lang="ru-RU" dirty="0">
              <a:effectLst>
                <a:outerShdw blurRad="38100" dist="38100" dir="2700000" algn="tl">
                  <a:srgbClr val="2A5B7F"/>
                </a:outerShdw>
              </a:effectLst>
              <a:latin typeface="+mn-lt"/>
              <a:cs typeface="+mn-cs"/>
            </a:endParaRPr>
          </a:p>
          <a:p>
            <a:pPr algn="just" fontAlgn="auto">
              <a:spcBef>
                <a:spcPts val="0"/>
              </a:spcBef>
              <a:spcAft>
                <a:spcPts val="0"/>
              </a:spcAft>
              <a:buFontTx/>
              <a:buChar char="•"/>
              <a:defRPr/>
            </a:pPr>
            <a:r>
              <a:rPr lang="kk-KZ" dirty="0">
                <a:effectLst>
                  <a:outerShdw blurRad="38100" dist="38100" dir="2700000" algn="tl">
                    <a:srgbClr val="2A5B7F"/>
                  </a:outerShdw>
                </a:effectLst>
                <a:latin typeface="+mn-lt"/>
                <a:cs typeface="+mn-cs"/>
              </a:rPr>
              <a:t>ТЖ</a:t>
            </a:r>
            <a:endParaRPr lang="ru-RU" dirty="0">
              <a:effectLst>
                <a:outerShdw blurRad="38100" dist="38100" dir="2700000" algn="tl">
                  <a:srgbClr val="2A5B7F"/>
                </a:outerShdw>
              </a:effectLst>
              <a:latin typeface="+mn-lt"/>
              <a:cs typeface="+mn-cs"/>
            </a:endParaRPr>
          </a:p>
          <a:p>
            <a:pPr algn="just" fontAlgn="auto">
              <a:spcBef>
                <a:spcPts val="0"/>
              </a:spcBef>
              <a:spcAft>
                <a:spcPts val="0"/>
              </a:spcAft>
              <a:buFontTx/>
              <a:buChar char="•"/>
              <a:defRPr/>
            </a:pPr>
            <a:endParaRPr lang="ru-RU" dirty="0">
              <a:effectLst>
                <a:outerShdw blurRad="38100" dist="38100" dir="2700000" algn="tl">
                  <a:srgbClr val="2A5B7F"/>
                </a:outerShdw>
              </a:effectLst>
              <a:latin typeface="+mn-lt"/>
              <a:cs typeface="+mn-cs"/>
            </a:endParaRPr>
          </a:p>
          <a:p>
            <a:pPr algn="just" fontAlgn="auto">
              <a:spcBef>
                <a:spcPts val="0"/>
              </a:spcBef>
              <a:spcAft>
                <a:spcPts val="0"/>
              </a:spcAft>
              <a:buFontTx/>
              <a:buChar char="•"/>
              <a:defRPr/>
            </a:pPr>
            <a:r>
              <a:rPr lang="ru-RU" dirty="0" err="1">
                <a:effectLst>
                  <a:outerShdw blurRad="38100" dist="38100" dir="2700000" algn="tl">
                    <a:srgbClr val="2A5B7F"/>
                  </a:outerShdw>
                </a:effectLst>
                <a:latin typeface="+mn-lt"/>
                <a:cs typeface="+mn-cs"/>
              </a:rPr>
              <a:t>Сағаттық</a:t>
            </a:r>
            <a:r>
              <a:rPr lang="ru-RU" dirty="0">
                <a:effectLst>
                  <a:outerShdw blurRad="38100" dist="38100" dir="2700000" algn="tl">
                    <a:srgbClr val="2A5B7F"/>
                  </a:outerShdw>
                </a:effectLst>
                <a:latin typeface="+mn-lt"/>
                <a:cs typeface="+mn-cs"/>
              </a:rPr>
              <a:t> диурез</a:t>
            </a:r>
          </a:p>
          <a:p>
            <a:pPr algn="just" fontAlgn="auto">
              <a:spcBef>
                <a:spcPts val="0"/>
              </a:spcBef>
              <a:spcAft>
                <a:spcPts val="0"/>
              </a:spcAft>
              <a:buFontTx/>
              <a:buChar char="•"/>
              <a:defRPr/>
            </a:pPr>
            <a:r>
              <a:rPr lang="ru-RU" dirty="0">
                <a:effectLst>
                  <a:outerShdw blurRad="38100" dist="38100" dir="2700000" algn="tl">
                    <a:srgbClr val="2A5B7F"/>
                  </a:outerShdw>
                </a:effectLst>
                <a:latin typeface="+mn-lt"/>
                <a:cs typeface="+mn-cs"/>
              </a:rPr>
              <a:t>Термометрия </a:t>
            </a:r>
          </a:p>
          <a:p>
            <a:pPr algn="just" fontAlgn="auto">
              <a:spcBef>
                <a:spcPts val="0"/>
              </a:spcBef>
              <a:spcAft>
                <a:spcPts val="0"/>
              </a:spcAft>
              <a:buFontTx/>
              <a:buChar char="•"/>
              <a:defRPr/>
            </a:pPr>
            <a:endParaRPr lang="ru-RU" dirty="0">
              <a:effectLst>
                <a:outerShdw blurRad="38100" dist="38100" dir="2700000" algn="tl">
                  <a:srgbClr val="2A5B7F"/>
                </a:outerShdw>
              </a:effectLst>
              <a:latin typeface="+mn-lt"/>
              <a:cs typeface="+mn-cs"/>
            </a:endParaRPr>
          </a:p>
          <a:p>
            <a:pPr algn="just" fontAlgn="auto">
              <a:spcBef>
                <a:spcPts val="0"/>
              </a:spcBef>
              <a:spcAft>
                <a:spcPts val="0"/>
              </a:spcAft>
              <a:buFontTx/>
              <a:buChar char="•"/>
              <a:defRPr/>
            </a:pPr>
            <a:r>
              <a:rPr lang="ru-RU" dirty="0" err="1">
                <a:effectLst>
                  <a:outerShdw blurRad="38100" dist="38100" dir="2700000" algn="tl">
                    <a:srgbClr val="2A5B7F"/>
                  </a:outerShdw>
                </a:effectLst>
                <a:latin typeface="+mn-lt"/>
                <a:cs typeface="+mn-cs"/>
              </a:rPr>
              <a:t>Оксигемометрия</a:t>
            </a:r>
            <a:r>
              <a:rPr lang="ru-RU" dirty="0">
                <a:effectLst>
                  <a:outerShdw blurRad="38100" dist="38100" dir="2700000" algn="tl">
                    <a:srgbClr val="2A5B7F"/>
                  </a:outerShdw>
                </a:effectLst>
                <a:latin typeface="+mn-lt"/>
                <a:cs typeface="+mn-cs"/>
              </a:rPr>
              <a:t> </a:t>
            </a:r>
          </a:p>
          <a:p>
            <a:pPr algn="just" fontAlgn="auto">
              <a:spcBef>
                <a:spcPts val="0"/>
              </a:spcBef>
              <a:spcAft>
                <a:spcPts val="0"/>
              </a:spcAft>
              <a:buFontTx/>
              <a:buChar char="•"/>
              <a:defRPr/>
            </a:pPr>
            <a:r>
              <a:rPr lang="ru-RU" dirty="0">
                <a:effectLst>
                  <a:outerShdw blurRad="38100" dist="38100" dir="2700000" algn="tl">
                    <a:srgbClr val="2A5B7F"/>
                  </a:outerShdw>
                </a:effectLst>
                <a:latin typeface="+mn-lt"/>
                <a:cs typeface="+mn-cs"/>
              </a:rPr>
              <a:t>Гемоглобин, </a:t>
            </a:r>
            <a:r>
              <a:rPr lang="ru-RU" dirty="0" err="1">
                <a:effectLst>
                  <a:outerShdw blurRad="38100" dist="38100" dir="2700000" algn="tl">
                    <a:srgbClr val="2A5B7F"/>
                  </a:outerShdw>
                </a:effectLst>
                <a:latin typeface="+mn-lt"/>
                <a:cs typeface="+mn-cs"/>
              </a:rPr>
              <a:t>эритроциттер</a:t>
            </a:r>
            <a:r>
              <a:rPr lang="ru-RU" dirty="0">
                <a:effectLst>
                  <a:outerShdw blurRad="38100" dist="38100" dir="2700000" algn="tl">
                    <a:srgbClr val="2A5B7F"/>
                  </a:outerShdw>
                </a:effectLst>
                <a:latin typeface="+mn-lt"/>
                <a:cs typeface="+mn-cs"/>
              </a:rPr>
              <a:t>, гематокрит</a:t>
            </a:r>
          </a:p>
          <a:p>
            <a:pPr algn="just" fontAlgn="auto">
              <a:spcBef>
                <a:spcPts val="0"/>
              </a:spcBef>
              <a:spcAft>
                <a:spcPts val="0"/>
              </a:spcAft>
              <a:buFontTx/>
              <a:buChar char="•"/>
              <a:defRPr/>
            </a:pPr>
            <a:endParaRPr lang="ru-RU" dirty="0">
              <a:effectLst>
                <a:outerShdw blurRad="38100" dist="38100" dir="2700000" algn="tl">
                  <a:srgbClr val="2A5B7F"/>
                </a:outerShdw>
              </a:effectLst>
              <a:latin typeface="+mn-lt"/>
              <a:cs typeface="+mn-cs"/>
            </a:endParaRPr>
          </a:p>
          <a:p>
            <a:pPr algn="just" fontAlgn="auto">
              <a:spcBef>
                <a:spcPts val="0"/>
              </a:spcBef>
              <a:spcAft>
                <a:spcPts val="0"/>
              </a:spcAft>
              <a:buFontTx/>
              <a:buChar char="•"/>
              <a:defRPr/>
            </a:pPr>
            <a:r>
              <a:rPr lang="ru-RU" dirty="0" err="1">
                <a:effectLst>
                  <a:outerShdw blurRad="38100" dist="38100" dir="2700000" algn="tl">
                    <a:srgbClr val="2A5B7F"/>
                  </a:outerShdw>
                </a:effectLst>
                <a:latin typeface="+mn-lt"/>
                <a:cs typeface="+mn-cs"/>
              </a:rPr>
              <a:t>Қышқыл</a:t>
            </a:r>
            <a:r>
              <a:rPr lang="ru-RU" dirty="0">
                <a:effectLst>
                  <a:outerShdw blurRad="38100" dist="38100" dir="2700000" algn="tl">
                    <a:srgbClr val="2A5B7F"/>
                  </a:outerShdw>
                </a:effectLst>
                <a:latin typeface="+mn-lt"/>
                <a:cs typeface="+mn-cs"/>
              </a:rPr>
              <a:t> – </a:t>
            </a:r>
            <a:r>
              <a:rPr lang="ru-RU" dirty="0" err="1">
                <a:effectLst>
                  <a:outerShdw blurRad="38100" dist="38100" dir="2700000" algn="tl">
                    <a:srgbClr val="2A5B7F"/>
                  </a:outerShdw>
                </a:effectLst>
                <a:latin typeface="+mn-lt"/>
                <a:cs typeface="+mn-cs"/>
              </a:rPr>
              <a:t>негізді</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баланстың</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көрсеткіші</a:t>
            </a:r>
            <a:r>
              <a:rPr lang="ru-RU" dirty="0">
                <a:effectLst>
                  <a:outerShdw blurRad="38100" dist="38100" dir="2700000" algn="tl">
                    <a:srgbClr val="2A5B7F"/>
                  </a:outerShdw>
                </a:effectLst>
                <a:latin typeface="+mn-lt"/>
                <a:cs typeface="+mn-cs"/>
              </a:rPr>
              <a:t> (рН, </a:t>
            </a:r>
            <a:r>
              <a:rPr lang="ru-RU" dirty="0" err="1">
                <a:effectLst>
                  <a:outerShdw blurRad="38100" dist="38100" dir="2700000" algn="tl">
                    <a:srgbClr val="2A5B7F"/>
                  </a:outerShdw>
                </a:effectLst>
                <a:latin typeface="+mn-lt"/>
                <a:cs typeface="+mn-cs"/>
              </a:rPr>
              <a:t>шынайы</a:t>
            </a:r>
            <a:r>
              <a:rPr lang="ru-RU" dirty="0">
                <a:effectLst>
                  <a:outerShdw blurRad="38100" dist="38100" dir="2700000" algn="tl">
                    <a:srgbClr val="2A5B7F"/>
                  </a:outerShdw>
                </a:effectLst>
                <a:latin typeface="+mn-lt"/>
                <a:cs typeface="+mn-cs"/>
              </a:rPr>
              <a:t> бикарбонат, </a:t>
            </a:r>
            <a:r>
              <a:rPr lang="ru-RU" dirty="0" err="1">
                <a:effectLst>
                  <a:outerShdw blurRad="38100" dist="38100" dir="2700000" algn="tl">
                    <a:srgbClr val="2A5B7F"/>
                  </a:outerShdw>
                </a:effectLst>
                <a:latin typeface="+mn-lt"/>
                <a:cs typeface="+mn-cs"/>
              </a:rPr>
              <a:t>стандартты</a:t>
            </a:r>
            <a:r>
              <a:rPr lang="ru-RU" dirty="0">
                <a:effectLst>
                  <a:outerShdw blurRad="38100" dist="38100" dir="2700000" algn="tl">
                    <a:srgbClr val="2A5B7F"/>
                  </a:outerShdw>
                </a:effectLst>
                <a:latin typeface="+mn-lt"/>
                <a:cs typeface="+mn-cs"/>
              </a:rPr>
              <a:t> бикарбонат, </a:t>
            </a:r>
            <a:r>
              <a:rPr lang="ru-RU" dirty="0" err="1">
                <a:effectLst>
                  <a:outerShdw blurRad="38100" dist="38100" dir="2700000" algn="tl">
                    <a:srgbClr val="2A5B7F"/>
                  </a:outerShdw>
                </a:effectLst>
                <a:latin typeface="+mn-lt"/>
                <a:cs typeface="+mn-cs"/>
              </a:rPr>
              <a:t>буферлік</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жүйенің</a:t>
            </a:r>
            <a:r>
              <a:rPr lang="ru-RU" dirty="0">
                <a:effectLst>
                  <a:outerShdw blurRad="38100" dist="38100" dir="2700000" algn="tl">
                    <a:srgbClr val="2A5B7F"/>
                  </a:outerShdw>
                </a:effectLst>
                <a:latin typeface="+mn-lt"/>
                <a:cs typeface="+mn-cs"/>
              </a:rPr>
              <a:t> </a:t>
            </a:r>
            <a:r>
              <a:rPr lang="ru-RU" dirty="0" err="1">
                <a:effectLst>
                  <a:outerShdw blurRad="38100" dist="38100" dir="2700000" algn="tl">
                    <a:srgbClr val="2A5B7F"/>
                  </a:outerShdw>
                </a:effectLst>
                <a:latin typeface="+mn-lt"/>
                <a:cs typeface="+mn-cs"/>
              </a:rPr>
              <a:t>суммасы</a:t>
            </a:r>
            <a:r>
              <a:rPr lang="ru-RU" dirty="0">
                <a:effectLst>
                  <a:outerShdw blurRad="38100" dist="38100" dir="2700000" algn="tl">
                    <a:srgbClr val="2A5B7F"/>
                  </a:outerShdw>
                </a:effectLst>
                <a:latin typeface="+mn-lt"/>
                <a:cs typeface="+mn-c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4"/>
          <p:cNvSpPr>
            <a:spLocks noChangeArrowheads="1"/>
          </p:cNvSpPr>
          <p:nvPr/>
        </p:nvSpPr>
        <p:spPr bwMode="auto">
          <a:xfrm rot="5400000">
            <a:off x="7401720" y="2513806"/>
            <a:ext cx="3846512" cy="4619625"/>
          </a:xfrm>
          <a:prstGeom prst="wedgeRoundRectCallout">
            <a:avLst>
              <a:gd name="adj1" fmla="val -67931"/>
              <a:gd name="adj2" fmla="val 70509"/>
              <a:gd name="adj3" fmla="val 16667"/>
            </a:avLst>
          </a:prstGeom>
          <a:noFill/>
          <a:ln w="76200">
            <a:solidFill>
              <a:srgbClr val="FF0000"/>
            </a:solidFill>
            <a:miter lim="800000"/>
            <a:headEnd/>
            <a:tailEnd/>
          </a:ln>
        </p:spPr>
        <p:txBody>
          <a:bodyPr rot="10800000" vert="eaVert"/>
          <a:lstStyle/>
          <a:p>
            <a:pPr algn="ctr"/>
            <a:endParaRPr lang="ru-RU">
              <a:latin typeface="Century Gothic" pitchFamily="34" charset="0"/>
            </a:endParaRPr>
          </a:p>
        </p:txBody>
      </p:sp>
      <p:sp>
        <p:nvSpPr>
          <p:cNvPr id="35842" name="AutoShape 7"/>
          <p:cNvSpPr>
            <a:spLocks noChangeArrowheads="1"/>
          </p:cNvSpPr>
          <p:nvPr/>
        </p:nvSpPr>
        <p:spPr bwMode="auto">
          <a:xfrm rot="10800000">
            <a:off x="457200" y="3554413"/>
            <a:ext cx="5754688" cy="3192462"/>
          </a:xfrm>
          <a:prstGeom prst="wedgeRoundRectCallout">
            <a:avLst>
              <a:gd name="adj1" fmla="val 7329"/>
              <a:gd name="adj2" fmla="val 74685"/>
              <a:gd name="adj3" fmla="val 16667"/>
            </a:avLst>
          </a:prstGeom>
          <a:noFill/>
          <a:ln w="76200">
            <a:solidFill>
              <a:srgbClr val="FF0000"/>
            </a:solidFill>
            <a:miter lim="800000"/>
            <a:headEnd/>
            <a:tailEnd/>
          </a:ln>
        </p:spPr>
        <p:txBody>
          <a:bodyPr rot="10800000"/>
          <a:lstStyle/>
          <a:p>
            <a:pPr algn="ctr"/>
            <a:endParaRPr lang="ru-RU">
              <a:latin typeface="Century Gothic" pitchFamily="34" charset="0"/>
            </a:endParaRPr>
          </a:p>
        </p:txBody>
      </p:sp>
      <p:sp>
        <p:nvSpPr>
          <p:cNvPr id="35843" name="Прямоугольник 10"/>
          <p:cNvSpPr>
            <a:spLocks noChangeArrowheads="1"/>
          </p:cNvSpPr>
          <p:nvPr/>
        </p:nvSpPr>
        <p:spPr bwMode="auto">
          <a:xfrm>
            <a:off x="5099050" y="260350"/>
            <a:ext cx="2903538" cy="646113"/>
          </a:xfrm>
          <a:prstGeom prst="rect">
            <a:avLst/>
          </a:prstGeom>
          <a:noFill/>
          <a:ln w="9525">
            <a:noFill/>
            <a:miter lim="800000"/>
            <a:headEnd/>
            <a:tailEnd/>
          </a:ln>
        </p:spPr>
        <p:txBody>
          <a:bodyPr wrap="none">
            <a:spAutoFit/>
          </a:bodyPr>
          <a:lstStyle/>
          <a:p>
            <a:pPr algn="ctr"/>
            <a:r>
              <a:rPr lang="ru-RU" sz="3600" b="1">
                <a:solidFill>
                  <a:srgbClr val="FF0000"/>
                </a:solidFill>
                <a:latin typeface="Times New Roman" pitchFamily="18" charset="0"/>
              </a:rPr>
              <a:t>Клиникасы:</a:t>
            </a:r>
            <a:r>
              <a:rPr lang="ru-RU" sz="3600" b="1">
                <a:solidFill>
                  <a:srgbClr val="FF0000"/>
                </a:solidFill>
                <a:latin typeface="Rockwell" pitchFamily="18" charset="0"/>
              </a:rPr>
              <a:t> </a:t>
            </a:r>
          </a:p>
        </p:txBody>
      </p:sp>
      <p:sp>
        <p:nvSpPr>
          <p:cNvPr id="35844" name="Прямоугольник 11"/>
          <p:cNvSpPr>
            <a:spLocks noChangeArrowheads="1"/>
          </p:cNvSpPr>
          <p:nvPr/>
        </p:nvSpPr>
        <p:spPr bwMode="auto">
          <a:xfrm>
            <a:off x="1689100" y="1331913"/>
            <a:ext cx="6713538" cy="461962"/>
          </a:xfrm>
          <a:prstGeom prst="rect">
            <a:avLst/>
          </a:prstGeom>
          <a:noFill/>
          <a:ln w="9525">
            <a:noFill/>
            <a:miter lim="800000"/>
            <a:headEnd/>
            <a:tailEnd/>
          </a:ln>
        </p:spPr>
        <p:txBody>
          <a:bodyPr>
            <a:spAutoFit/>
          </a:bodyPr>
          <a:lstStyle/>
          <a:p>
            <a:r>
              <a:rPr lang="ru-RU" sz="2400" b="1">
                <a:latin typeface="Times New Roman" pitchFamily="18" charset="0"/>
              </a:rPr>
              <a:t>Клиникалық нұсқаларға байланысты: </a:t>
            </a:r>
          </a:p>
        </p:txBody>
      </p:sp>
      <p:sp>
        <p:nvSpPr>
          <p:cNvPr id="35845" name="Прямоугольник 12"/>
          <p:cNvSpPr>
            <a:spLocks noChangeArrowheads="1"/>
          </p:cNvSpPr>
          <p:nvPr/>
        </p:nvSpPr>
        <p:spPr bwMode="auto">
          <a:xfrm>
            <a:off x="677863" y="3776663"/>
            <a:ext cx="5534025" cy="2838450"/>
          </a:xfrm>
          <a:prstGeom prst="rect">
            <a:avLst/>
          </a:prstGeom>
          <a:noFill/>
          <a:ln w="9525">
            <a:noFill/>
            <a:miter lim="800000"/>
            <a:headEnd/>
            <a:tailEnd/>
          </a:ln>
        </p:spPr>
        <p:txBody>
          <a:bodyPr>
            <a:spAutoFit/>
          </a:bodyPr>
          <a:lstStyle/>
          <a:p>
            <a:pPr>
              <a:buFontTx/>
              <a:buChar char="•"/>
            </a:pPr>
            <a:r>
              <a:rPr lang="ru-RU" b="1">
                <a:latin typeface="Times New Roman" pitchFamily="18" charset="0"/>
              </a:rPr>
              <a:t>типтік нұсқа:</a:t>
            </a:r>
          </a:p>
          <a:p>
            <a:pPr>
              <a:buFontTx/>
              <a:buChar char="•"/>
            </a:pPr>
            <a:r>
              <a:rPr lang="ru-RU">
                <a:latin typeface="Times New Roman" pitchFamily="18" charset="0"/>
              </a:rPr>
              <a:t>жиі жіп тәрізді пульс (шеткергі тамырларда);</a:t>
            </a:r>
          </a:p>
          <a:p>
            <a:pPr>
              <a:buFontTx/>
              <a:buChar char="•"/>
            </a:pPr>
            <a:r>
              <a:rPr lang="ru-RU">
                <a:latin typeface="Times New Roman" pitchFamily="18" charset="0"/>
              </a:rPr>
              <a:t>тахикардия (сирек брадикардия, аритмия);</a:t>
            </a:r>
          </a:p>
          <a:p>
            <a:pPr>
              <a:buFontTx/>
              <a:buChar char="•"/>
            </a:pPr>
            <a:r>
              <a:rPr lang="ru-RU">
                <a:latin typeface="Times New Roman" pitchFamily="18" charset="0"/>
              </a:rPr>
              <a:t>жүрек үні саңырау;</a:t>
            </a:r>
          </a:p>
          <a:p>
            <a:pPr>
              <a:buFontTx/>
              <a:buChar char="•"/>
            </a:pPr>
            <a:r>
              <a:rPr lang="ru-RU">
                <a:latin typeface="Times New Roman" pitchFamily="18" charset="0"/>
              </a:rPr>
              <a:t>Қан қысымы тез төмендейді (ауыр жағдайларда анықталмайды);</a:t>
            </a:r>
          </a:p>
          <a:p>
            <a:pPr>
              <a:buFontTx/>
              <a:buChar char="•"/>
            </a:pPr>
            <a:r>
              <a:rPr lang="ru-RU">
                <a:latin typeface="Times New Roman" pitchFamily="18" charset="0"/>
              </a:rPr>
              <a:t>тыныс алудың бұзылуы (ентігу, аузынан көбікпен тыныс алудың қиындауы);</a:t>
            </a:r>
          </a:p>
          <a:p>
            <a:pPr>
              <a:buFontTx/>
              <a:buChar char="•"/>
            </a:pPr>
            <a:r>
              <a:rPr lang="ru-RU">
                <a:latin typeface="Times New Roman" pitchFamily="18" charset="0"/>
              </a:rPr>
              <a:t>қарашығы кеңейтілген және жарыққа жауап бермейді* </a:t>
            </a:r>
          </a:p>
        </p:txBody>
      </p:sp>
      <p:sp>
        <p:nvSpPr>
          <p:cNvPr id="35846" name="Прямоугольник 13"/>
          <p:cNvSpPr>
            <a:spLocks noChangeArrowheads="1"/>
          </p:cNvSpPr>
          <p:nvPr/>
        </p:nvSpPr>
        <p:spPr bwMode="auto">
          <a:xfrm>
            <a:off x="7131050" y="3409950"/>
            <a:ext cx="4478338" cy="2838450"/>
          </a:xfrm>
          <a:prstGeom prst="rect">
            <a:avLst/>
          </a:prstGeom>
          <a:noFill/>
          <a:ln w="9525">
            <a:noFill/>
            <a:miter lim="800000"/>
            <a:headEnd/>
            <a:tailEnd/>
          </a:ln>
        </p:spPr>
        <p:txBody>
          <a:bodyPr>
            <a:spAutoFit/>
          </a:bodyPr>
          <a:lstStyle/>
          <a:p>
            <a:pPr>
              <a:buFontTx/>
              <a:buChar char="•"/>
            </a:pPr>
            <a:r>
              <a:rPr lang="ru-RU" b="1">
                <a:latin typeface="Times New Roman" pitchFamily="18" charset="0"/>
              </a:rPr>
              <a:t>гемодинамикалық</a:t>
            </a:r>
            <a:r>
              <a:rPr lang="ru-RU">
                <a:latin typeface="Times New Roman" pitchFamily="18" charset="0"/>
              </a:rPr>
              <a:t> (коллаптоидты) нұсқа: қан қысымының күрт төмендеуі; импульстің әлсіздігі және оның жоғалуы; жүрек ырғағының бұзылуы; перифериялық тамырлардың спазмы (бозару) немесе олардың кеңеюі (жалпыланған "жанып тұрған гиперемия") және микроциркуляция дисфункциясы (терінің мәрмәрлануы, цианоз).</a:t>
            </a:r>
            <a:r>
              <a:rPr lang="en-US" b="1">
                <a:latin typeface="Times New Roman" pitchFamily="18" charset="0"/>
              </a:rPr>
              <a:t> </a:t>
            </a:r>
            <a:endParaRPr lang="ru-RU" b="1">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4"/>
          <p:cNvSpPr>
            <a:spLocks noChangeArrowheads="1"/>
          </p:cNvSpPr>
          <p:nvPr/>
        </p:nvSpPr>
        <p:spPr bwMode="auto">
          <a:xfrm>
            <a:off x="4244975" y="704850"/>
            <a:ext cx="2903538" cy="646113"/>
          </a:xfrm>
          <a:prstGeom prst="rect">
            <a:avLst/>
          </a:prstGeom>
          <a:noFill/>
          <a:ln w="9525">
            <a:noFill/>
            <a:miter lim="800000"/>
            <a:headEnd/>
            <a:tailEnd/>
          </a:ln>
        </p:spPr>
        <p:txBody>
          <a:bodyPr wrap="none">
            <a:spAutoFit/>
          </a:bodyPr>
          <a:lstStyle/>
          <a:p>
            <a:pPr algn="ctr"/>
            <a:r>
              <a:rPr lang="ru-RU" sz="3600" b="1">
                <a:solidFill>
                  <a:srgbClr val="FF0000"/>
                </a:solidFill>
                <a:latin typeface="Times New Roman" pitchFamily="18" charset="0"/>
              </a:rPr>
              <a:t>Клиникасы:</a:t>
            </a:r>
            <a:r>
              <a:rPr lang="ru-RU" sz="3600" b="1">
                <a:solidFill>
                  <a:srgbClr val="FF0000"/>
                </a:solidFill>
                <a:latin typeface="Rockwell" pitchFamily="18" charset="0"/>
              </a:rPr>
              <a:t> </a:t>
            </a:r>
          </a:p>
        </p:txBody>
      </p:sp>
      <p:sp>
        <p:nvSpPr>
          <p:cNvPr id="36866" name="Прямоугольник 5"/>
          <p:cNvSpPr>
            <a:spLocks noChangeArrowheads="1"/>
          </p:cNvSpPr>
          <p:nvPr/>
        </p:nvSpPr>
        <p:spPr bwMode="auto">
          <a:xfrm>
            <a:off x="1408113" y="1538288"/>
            <a:ext cx="6713537" cy="461962"/>
          </a:xfrm>
          <a:prstGeom prst="rect">
            <a:avLst/>
          </a:prstGeom>
          <a:noFill/>
          <a:ln w="9525">
            <a:noFill/>
            <a:miter lim="800000"/>
            <a:headEnd/>
            <a:tailEnd/>
          </a:ln>
        </p:spPr>
        <p:txBody>
          <a:bodyPr>
            <a:spAutoFit/>
          </a:bodyPr>
          <a:lstStyle/>
          <a:p>
            <a:r>
              <a:rPr lang="ru-RU" sz="2400" b="1">
                <a:latin typeface="Times New Roman" pitchFamily="18" charset="0"/>
              </a:rPr>
              <a:t>Клиникалық нұсқаларға байланысты: </a:t>
            </a:r>
          </a:p>
        </p:txBody>
      </p:sp>
      <p:sp>
        <p:nvSpPr>
          <p:cNvPr id="36867" name="AutoShape 7"/>
          <p:cNvSpPr>
            <a:spLocks noChangeArrowheads="1"/>
          </p:cNvSpPr>
          <p:nvPr/>
        </p:nvSpPr>
        <p:spPr bwMode="auto">
          <a:xfrm rot="10800000">
            <a:off x="457200" y="3554413"/>
            <a:ext cx="4452938" cy="3192462"/>
          </a:xfrm>
          <a:prstGeom prst="wedgeRoundRectCallout">
            <a:avLst>
              <a:gd name="adj1" fmla="val 7329"/>
              <a:gd name="adj2" fmla="val 74685"/>
              <a:gd name="adj3" fmla="val 16667"/>
            </a:avLst>
          </a:prstGeom>
          <a:noFill/>
          <a:ln w="76200">
            <a:solidFill>
              <a:srgbClr val="FF0000"/>
            </a:solidFill>
            <a:miter lim="800000"/>
            <a:headEnd/>
            <a:tailEnd/>
          </a:ln>
        </p:spPr>
        <p:txBody>
          <a:bodyPr rot="10800000"/>
          <a:lstStyle/>
          <a:p>
            <a:pPr algn="ctr"/>
            <a:endParaRPr lang="ru-RU">
              <a:latin typeface="Century Gothic" pitchFamily="34" charset="0"/>
            </a:endParaRPr>
          </a:p>
        </p:txBody>
      </p:sp>
      <p:sp>
        <p:nvSpPr>
          <p:cNvPr id="36868" name="AutoShape 4"/>
          <p:cNvSpPr>
            <a:spLocks noChangeArrowheads="1"/>
          </p:cNvSpPr>
          <p:nvPr/>
        </p:nvSpPr>
        <p:spPr bwMode="auto">
          <a:xfrm rot="5400000">
            <a:off x="6752431" y="2210594"/>
            <a:ext cx="3648075" cy="5424488"/>
          </a:xfrm>
          <a:prstGeom prst="wedgeRoundRectCallout">
            <a:avLst>
              <a:gd name="adj1" fmla="val -67931"/>
              <a:gd name="adj2" fmla="val 70509"/>
              <a:gd name="adj3" fmla="val 16667"/>
            </a:avLst>
          </a:prstGeom>
          <a:noFill/>
          <a:ln w="76200">
            <a:solidFill>
              <a:srgbClr val="FF0000"/>
            </a:solidFill>
            <a:miter lim="800000"/>
            <a:headEnd/>
            <a:tailEnd/>
          </a:ln>
        </p:spPr>
        <p:txBody>
          <a:bodyPr rot="10800000" vert="eaVert"/>
          <a:lstStyle/>
          <a:p>
            <a:pPr algn="ctr"/>
            <a:endParaRPr lang="ru-RU">
              <a:latin typeface="Century Gothic" pitchFamily="34" charset="0"/>
            </a:endParaRPr>
          </a:p>
        </p:txBody>
      </p:sp>
      <p:sp>
        <p:nvSpPr>
          <p:cNvPr id="36869" name="Прямоугольник 9"/>
          <p:cNvSpPr>
            <a:spLocks noChangeArrowheads="1"/>
          </p:cNvSpPr>
          <p:nvPr/>
        </p:nvSpPr>
        <p:spPr bwMode="auto">
          <a:xfrm>
            <a:off x="603250" y="3813175"/>
            <a:ext cx="4162425" cy="2289175"/>
          </a:xfrm>
          <a:prstGeom prst="rect">
            <a:avLst/>
          </a:prstGeom>
          <a:noFill/>
          <a:ln w="9525">
            <a:noFill/>
            <a:miter lim="800000"/>
            <a:headEnd/>
            <a:tailEnd/>
          </a:ln>
        </p:spPr>
        <p:txBody>
          <a:bodyPr>
            <a:spAutoFit/>
          </a:bodyPr>
          <a:lstStyle/>
          <a:p>
            <a:pPr>
              <a:buFontTx/>
              <a:buChar char="•"/>
            </a:pPr>
            <a:r>
              <a:rPr lang="ru-RU" b="1">
                <a:latin typeface="Times New Roman" pitchFamily="18" charset="0"/>
              </a:rPr>
              <a:t>асфиксиялық нұсқа:</a:t>
            </a:r>
          </a:p>
          <a:p>
            <a:pPr>
              <a:buFontTx/>
              <a:buChar char="•"/>
            </a:pPr>
            <a:r>
              <a:rPr lang="ru-RU">
                <a:latin typeface="Times New Roman" pitchFamily="18" charset="0"/>
              </a:rPr>
              <a:t>ларинго және/немесе бронхоспазмның дамуы;</a:t>
            </a:r>
          </a:p>
          <a:p>
            <a:pPr>
              <a:buFontTx/>
              <a:buChar char="•"/>
            </a:pPr>
            <a:r>
              <a:rPr lang="ru-RU">
                <a:latin typeface="Times New Roman" pitchFamily="18" charset="0"/>
              </a:rPr>
              <a:t>ауыр жедел тыныс жетіспеушілігінің белгілері пайда болған көмейдің ісінуі;</a:t>
            </a:r>
          </a:p>
          <a:p>
            <a:pPr>
              <a:buFontTx/>
              <a:buChar char="•"/>
            </a:pPr>
            <a:r>
              <a:rPr lang="ru-RU">
                <a:latin typeface="Times New Roman" pitchFamily="18" charset="0"/>
              </a:rPr>
              <a:t>айқын гипоксиямен респираторлық стресс синдромының дамуы</a:t>
            </a:r>
            <a:endParaRPr lang="ru-RU">
              <a:latin typeface="Century Gothic" pitchFamily="34" charset="0"/>
            </a:endParaRPr>
          </a:p>
        </p:txBody>
      </p:sp>
      <p:sp>
        <p:nvSpPr>
          <p:cNvPr id="36870" name="Прямоугольник 10"/>
          <p:cNvSpPr>
            <a:spLocks noChangeArrowheads="1"/>
          </p:cNvSpPr>
          <p:nvPr/>
        </p:nvSpPr>
        <p:spPr bwMode="auto">
          <a:xfrm>
            <a:off x="6180138" y="3098800"/>
            <a:ext cx="4792662" cy="3113088"/>
          </a:xfrm>
          <a:prstGeom prst="rect">
            <a:avLst/>
          </a:prstGeom>
          <a:noFill/>
          <a:ln w="9525">
            <a:noFill/>
            <a:miter lim="800000"/>
            <a:headEnd/>
            <a:tailEnd/>
          </a:ln>
        </p:spPr>
        <p:txBody>
          <a:bodyPr>
            <a:spAutoFit/>
          </a:bodyPr>
          <a:lstStyle/>
          <a:p>
            <a:pPr>
              <a:buFontTx/>
              <a:buChar char="•"/>
            </a:pPr>
            <a:r>
              <a:rPr lang="ru-RU" b="1">
                <a:latin typeface="Times New Roman" pitchFamily="18" charset="0"/>
              </a:rPr>
              <a:t>церебральды нұсқа:</a:t>
            </a:r>
          </a:p>
          <a:p>
            <a:pPr>
              <a:buFontTx/>
              <a:buChar char="•"/>
            </a:pPr>
            <a:r>
              <a:rPr lang="ru-RU">
                <a:latin typeface="Times New Roman" pitchFamily="18" charset="0"/>
              </a:rPr>
              <a:t>конвульсиялық синдромның дамуы;</a:t>
            </a:r>
          </a:p>
          <a:p>
            <a:pPr>
              <a:buFontTx/>
              <a:buChar char="•"/>
            </a:pPr>
            <a:r>
              <a:rPr lang="ru-RU">
                <a:latin typeface="Times New Roman" pitchFamily="18" charset="0"/>
              </a:rPr>
              <a:t>психомоторлы қозу;науқастың санасының бұзылуы;</a:t>
            </a:r>
          </a:p>
          <a:p>
            <a:pPr>
              <a:buFontTx/>
              <a:buChar char="•"/>
            </a:pPr>
            <a:r>
              <a:rPr lang="ru-RU">
                <a:latin typeface="Times New Roman" pitchFamily="18" charset="0"/>
              </a:rPr>
              <a:t>тыныс алу аритмиясы;</a:t>
            </a:r>
          </a:p>
          <a:p>
            <a:pPr>
              <a:buFontTx/>
              <a:buChar char="•"/>
            </a:pPr>
            <a:r>
              <a:rPr lang="ru-RU">
                <a:latin typeface="Times New Roman" pitchFamily="18" charset="0"/>
              </a:rPr>
              <a:t>вегетативтік-тамырлық бұзылулар;</a:t>
            </a:r>
          </a:p>
          <a:p>
            <a:pPr>
              <a:buFontTx/>
              <a:buChar char="•"/>
            </a:pPr>
            <a:r>
              <a:rPr lang="ru-RU">
                <a:latin typeface="Times New Roman" pitchFamily="18" charset="0"/>
              </a:rPr>
              <a:t>менингиальды және мезенцефалиялық синдромдар.</a:t>
            </a:r>
          </a:p>
          <a:p>
            <a:pPr>
              <a:buFontTx/>
              <a:buChar char="•"/>
            </a:pPr>
            <a:endParaRPr lang="ru-RU">
              <a:latin typeface="Times New Roman" pitchFamily="18" charset="0"/>
            </a:endParaRPr>
          </a:p>
          <a:p>
            <a:pPr>
              <a:buFontTx/>
              <a:buChar char="•"/>
            </a:pPr>
            <a:r>
              <a:rPr lang="ru-RU" b="1">
                <a:latin typeface="Times New Roman" pitchFamily="18" charset="0"/>
              </a:rPr>
              <a:t>* абдоминальды нұсқасы:</a:t>
            </a:r>
          </a:p>
          <a:p>
            <a:r>
              <a:rPr lang="ru-RU">
                <a:latin typeface="Times New Roman" pitchFamily="18" charset="0"/>
              </a:rPr>
              <a:t>іш перденің тітіркену белгілерінің болуы.</a:t>
            </a:r>
            <a:r>
              <a:rPr lang="ru-RU">
                <a:latin typeface="Century Gothic"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p:cNvPr>
          <p:cNvSpPr>
            <a:spLocks noGrp="1"/>
          </p:cNvSpPr>
          <p:nvPr>
            <p:ph type="title"/>
          </p:nvPr>
        </p:nvSpPr>
        <p:spPr>
          <a:xfrm>
            <a:off x="2098675" y="590550"/>
            <a:ext cx="7773988" cy="536575"/>
          </a:xfrm>
        </p:spPr>
        <p:txBody>
          <a:bodyPr wrap="square" numCol="1" anchorCtr="0" compatLnSpc="1">
            <a:prstTxWarp prst="textNoShape">
              <a:avLst/>
            </a:prstTxWarp>
          </a:bodyPr>
          <a:lstStyle/>
          <a:p>
            <a:pPr algn="ctr" eaLnBrk="1" fontAlgn="auto" hangingPunct="1">
              <a:spcAft>
                <a:spcPts val="0"/>
              </a:spcAft>
              <a:defRPr/>
            </a:pPr>
            <a:r>
              <a:rPr lang="ru-RU" sz="2800" cap="none" dirty="0" smtClean="0">
                <a:solidFill>
                  <a:srgbClr val="FF0000"/>
                </a:solidFill>
                <a:effectLst>
                  <a:outerShdw blurRad="38100" dist="38100" dir="2700000" algn="tl">
                    <a:srgbClr val="FFFFFF"/>
                  </a:outerShdw>
                </a:effectLst>
                <a:latin typeface="Times New Roman" pitchFamily="18" charset="0"/>
              </a:rPr>
              <a:t>Ағымына </a:t>
            </a:r>
            <a:r>
              <a:rPr lang="ru-RU" sz="3200" cap="none" dirty="0" err="1" smtClean="0">
                <a:solidFill>
                  <a:srgbClr val="FF0000"/>
                </a:solidFill>
                <a:effectLst>
                  <a:outerShdw blurRad="38100" dist="38100" dir="2700000" algn="tl">
                    <a:srgbClr val="FFFFFF"/>
                  </a:outerShdw>
                </a:effectLst>
                <a:latin typeface="Times New Roman" pitchFamily="18" charset="0"/>
              </a:rPr>
              <a:t>байланысты</a:t>
            </a:r>
            <a:r>
              <a:rPr lang="ru-RU" sz="2800" cap="none" dirty="0" smtClean="0">
                <a:solidFill>
                  <a:srgbClr val="FF0000"/>
                </a:solidFill>
                <a:effectLst>
                  <a:outerShdw blurRad="38100" dist="38100" dir="2700000" algn="tl">
                    <a:srgbClr val="FFFFFF"/>
                  </a:outerShdw>
                </a:effectLst>
                <a:latin typeface="Times New Roman" pitchFamily="18" charset="0"/>
              </a:rPr>
              <a:t>: </a:t>
            </a:r>
          </a:p>
        </p:txBody>
      </p:sp>
      <p:sp>
        <p:nvSpPr>
          <p:cNvPr id="38914" name="Прямоугольник 2"/>
          <p:cNvSpPr>
            <a:spLocks noChangeArrowheads="1"/>
          </p:cNvSpPr>
          <p:nvPr/>
        </p:nvSpPr>
        <p:spPr bwMode="auto">
          <a:xfrm>
            <a:off x="263525" y="1462088"/>
            <a:ext cx="5849938" cy="5035550"/>
          </a:xfrm>
          <a:prstGeom prst="rect">
            <a:avLst/>
          </a:prstGeom>
          <a:noFill/>
          <a:ln w="9525">
            <a:noFill/>
            <a:miter lim="800000"/>
            <a:headEnd/>
            <a:tailEnd/>
          </a:ln>
        </p:spPr>
        <p:txBody>
          <a:bodyPr>
            <a:spAutoFit/>
          </a:bodyPr>
          <a:lstStyle/>
          <a:p>
            <a:pPr>
              <a:buFontTx/>
              <a:buChar char="•"/>
            </a:pPr>
            <a:r>
              <a:rPr lang="ru-RU" b="1">
                <a:latin typeface="Times New Roman" pitchFamily="18" charset="0"/>
              </a:rPr>
              <a:t>жедел қатерсіз: </a:t>
            </a:r>
          </a:p>
          <a:p>
            <a:pPr>
              <a:buFontTx/>
              <a:buChar char="•"/>
            </a:pPr>
            <a:r>
              <a:rPr lang="ru-RU">
                <a:latin typeface="Times New Roman" pitchFamily="18" charset="0"/>
              </a:rPr>
              <a:t>клиникалық симптомдардың тез басталуы, шок тиісті қарқынды терапияның әсерінен толығымен тоқтатылады</a:t>
            </a:r>
            <a:r>
              <a:rPr lang="ru-RU" b="1">
                <a:latin typeface="Times New Roman" pitchFamily="18" charset="0"/>
              </a:rPr>
              <a:t>.</a:t>
            </a:r>
          </a:p>
          <a:p>
            <a:endParaRPr lang="ru-RU" b="1">
              <a:latin typeface="Times New Roman" pitchFamily="18" charset="0"/>
            </a:endParaRPr>
          </a:p>
          <a:p>
            <a:pPr>
              <a:buFontTx/>
              <a:buChar char="•"/>
            </a:pPr>
            <a:r>
              <a:rPr lang="ru-RU" b="1">
                <a:latin typeface="Times New Roman" pitchFamily="18" charset="0"/>
              </a:rPr>
              <a:t>* жедел қатерлі: </a:t>
            </a:r>
          </a:p>
          <a:p>
            <a:pPr>
              <a:buFontTx/>
              <a:buChar char="•"/>
            </a:pPr>
            <a:r>
              <a:rPr lang="ru-RU">
                <a:latin typeface="Times New Roman" pitchFamily="18" charset="0"/>
              </a:rPr>
              <a:t>ол қан қысымының тез төмендеуімен өткір басталуымен сипатталады (диастолалық— 0 мм рт.ст. дейін. ), сананың бұзылуы және бронхоспазм құбылыстарымен тыныс алу жеткіліксіздігі симптомдарының жоғарылауы; бұл форма қарқынды терапияға өте төзімді және ауыр өкпе ісінуінің дамуымен, қан қысымының тұрақты төмендеуімен және терең коматозды жағдаймен дамиды; </a:t>
            </a:r>
            <a:r>
              <a:rPr lang="ru-RU"/>
              <a:t>АШ </a:t>
            </a:r>
            <a:r>
              <a:rPr lang="ru-RU">
                <a:latin typeface="Times New Roman" pitchFamily="18" charset="0"/>
              </a:rPr>
              <a:t>неғұрлым ықтимал дамуы ауыр өлім-жітіммен аяқталуы </a:t>
            </a:r>
            <a:r>
              <a:rPr lang="ru-RU"/>
              <a:t>мүмкін </a:t>
            </a:r>
            <a:r>
              <a:rPr lang="ru-RU">
                <a:latin typeface="Times New Roman" pitchFamily="18" charset="0"/>
              </a:rPr>
              <a:t>(сондықтан, осы ағымының АШ тән қолайсыз нәтиже, тіпті кезінде жүргізілетін барабар терапия).</a:t>
            </a:r>
          </a:p>
        </p:txBody>
      </p:sp>
      <p:sp>
        <p:nvSpPr>
          <p:cNvPr id="38915" name="Прямоугольник 1"/>
          <p:cNvSpPr>
            <a:spLocks noChangeArrowheads="1"/>
          </p:cNvSpPr>
          <p:nvPr/>
        </p:nvSpPr>
        <p:spPr bwMode="auto">
          <a:xfrm>
            <a:off x="6742113" y="1462088"/>
            <a:ext cx="4749800" cy="5310187"/>
          </a:xfrm>
          <a:prstGeom prst="rect">
            <a:avLst/>
          </a:prstGeom>
          <a:noFill/>
          <a:ln w="9525">
            <a:noFill/>
            <a:miter lim="800000"/>
            <a:headEnd/>
            <a:tailEnd/>
          </a:ln>
        </p:spPr>
        <p:txBody>
          <a:bodyPr>
            <a:spAutoFit/>
          </a:bodyPr>
          <a:lstStyle/>
          <a:p>
            <a:pPr>
              <a:buFontTx/>
              <a:buChar char="•"/>
            </a:pPr>
            <a:r>
              <a:rPr lang="ru-RU" b="1">
                <a:latin typeface="Times New Roman" pitchFamily="18" charset="0"/>
              </a:rPr>
              <a:t>Созылмалы ағым:</a:t>
            </a:r>
          </a:p>
          <a:p>
            <a:r>
              <a:rPr lang="ru-RU">
                <a:latin typeface="Times New Roman" pitchFamily="18" charset="0"/>
              </a:rPr>
              <a:t>бастапқы белгілер типтік клиникалық белгілермен тез дамиды, белсенді шокқа қарсы терапия уақытша және ішінара әсер береді;</a:t>
            </a:r>
          </a:p>
          <a:p>
            <a:r>
              <a:rPr lang="ru-RU">
                <a:latin typeface="Times New Roman" pitchFamily="18" charset="0"/>
              </a:rPr>
              <a:t>кейіннен клиникалық симптомдар соншалықты өткір емес, бірақ терапевтік шараларға төзімділігімен ерекшеленеді.</a:t>
            </a:r>
          </a:p>
          <a:p>
            <a:endParaRPr lang="ru-RU">
              <a:latin typeface="Times New Roman" pitchFamily="18" charset="0"/>
            </a:endParaRPr>
          </a:p>
          <a:p>
            <a:r>
              <a:rPr lang="ru-RU" b="1">
                <a:latin typeface="Times New Roman" pitchFamily="18" charset="0"/>
              </a:rPr>
              <a:t>* қайталанатын ағым:</a:t>
            </a:r>
          </a:p>
          <a:p>
            <a:r>
              <a:rPr lang="ru-RU">
                <a:latin typeface="Times New Roman" pitchFamily="18" charset="0"/>
              </a:rPr>
              <a:t>симптомдардың алғашқы тоқтатылуынан кейін қайталанудың пайда болуы тән, көбінесе қайталама соматикалық бұзылулар пайда болады.</a:t>
            </a:r>
          </a:p>
          <a:p>
            <a:endParaRPr lang="ru-RU">
              <a:latin typeface="Times New Roman" pitchFamily="18" charset="0"/>
            </a:endParaRPr>
          </a:p>
          <a:p>
            <a:pPr>
              <a:buFontTx/>
              <a:buChar char="•"/>
            </a:pPr>
            <a:r>
              <a:rPr lang="ru-RU" b="1">
                <a:latin typeface="Times New Roman" pitchFamily="18" charset="0"/>
              </a:rPr>
              <a:t>абортивті ағым:</a:t>
            </a:r>
          </a:p>
          <a:p>
            <a:pPr>
              <a:buFontTx/>
              <a:buChar char="•"/>
            </a:pPr>
            <a:r>
              <a:rPr lang="ru-RU">
                <a:latin typeface="Times New Roman" pitchFamily="18" charset="0"/>
              </a:rPr>
              <a:t>шок тез өтеді және кез-келген дәрі - дәрмектерді қолданбай оңай тоқтатылады.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4"/>
          <p:cNvSpPr>
            <a:spLocks noChangeShapeType="1"/>
          </p:cNvSpPr>
          <p:nvPr/>
        </p:nvSpPr>
        <p:spPr bwMode="auto">
          <a:xfrm>
            <a:off x="2784475" y="3536950"/>
            <a:ext cx="2232025" cy="287338"/>
          </a:xfrm>
          <a:prstGeom prst="line">
            <a:avLst/>
          </a:prstGeom>
          <a:noFill/>
          <a:ln w="9525">
            <a:solidFill>
              <a:srgbClr val="FFCCFF"/>
            </a:solidFill>
            <a:prstDash val="dash"/>
            <a:round/>
            <a:headEnd/>
            <a:tailEnd type="triangle" w="med" len="med"/>
          </a:ln>
        </p:spPr>
        <p:txBody>
          <a:bodyPr/>
          <a:lstStyle/>
          <a:p>
            <a:endParaRPr lang="ru-RU"/>
          </a:p>
        </p:txBody>
      </p:sp>
      <p:sp>
        <p:nvSpPr>
          <p:cNvPr id="22" name="Прямоугольник 21"/>
          <p:cNvSpPr/>
          <p:nvPr/>
        </p:nvSpPr>
        <p:spPr>
          <a:xfrm>
            <a:off x="919163" y="1582738"/>
            <a:ext cx="2447925" cy="5040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Прямоугольник 25"/>
          <p:cNvSpPr/>
          <p:nvPr/>
        </p:nvSpPr>
        <p:spPr>
          <a:xfrm>
            <a:off x="9166225" y="1570038"/>
            <a:ext cx="2798763" cy="50403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Прямоугольник 26"/>
          <p:cNvSpPr/>
          <p:nvPr/>
        </p:nvSpPr>
        <p:spPr>
          <a:xfrm>
            <a:off x="6437313" y="1609725"/>
            <a:ext cx="2517775" cy="500062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Прямоугольник 27"/>
          <p:cNvSpPr/>
          <p:nvPr/>
        </p:nvSpPr>
        <p:spPr>
          <a:xfrm>
            <a:off x="3917950" y="1611313"/>
            <a:ext cx="2413000" cy="50101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966" name="Прямоугольник 28"/>
          <p:cNvSpPr>
            <a:spLocks noChangeArrowheads="1"/>
          </p:cNvSpPr>
          <p:nvPr/>
        </p:nvSpPr>
        <p:spPr bwMode="auto">
          <a:xfrm>
            <a:off x="922338" y="1547813"/>
            <a:ext cx="2797175" cy="5310187"/>
          </a:xfrm>
          <a:prstGeom prst="rect">
            <a:avLst/>
          </a:prstGeom>
          <a:solidFill>
            <a:srgbClr val="E8D19D">
              <a:alpha val="98822"/>
            </a:srgbClr>
          </a:solidFill>
          <a:ln w="9525">
            <a:noFill/>
            <a:miter lim="800000"/>
            <a:headEnd/>
            <a:tailEnd/>
          </a:ln>
        </p:spPr>
        <p:txBody>
          <a:bodyPr>
            <a:spAutoFit/>
          </a:bodyPr>
          <a:lstStyle/>
          <a:p>
            <a:r>
              <a:rPr lang="ru-RU" b="1">
                <a:latin typeface="Times New Roman" pitchFamily="18" charset="0"/>
              </a:rPr>
              <a:t>I дәреже:</a:t>
            </a:r>
          </a:p>
          <a:p>
            <a:pPr>
              <a:buFontTx/>
              <a:buChar char="•"/>
            </a:pPr>
            <a:r>
              <a:rPr lang="ru-RU" b="1">
                <a:latin typeface="Times New Roman" pitchFamily="18" charset="0"/>
              </a:rPr>
              <a:t>гемодинамиканың шамалы бұзылуы (СА</a:t>
            </a:r>
            <a:r>
              <a:rPr lang="kk-KZ" b="1">
                <a:latin typeface="Times New Roman" pitchFamily="18" charset="0"/>
              </a:rPr>
              <a:t>Қ</a:t>
            </a:r>
            <a:r>
              <a:rPr lang="ru-RU" b="1">
                <a:latin typeface="Times New Roman" pitchFamily="18" charset="0"/>
              </a:rPr>
              <a:t> мен ДАҚ нормадан 20-40 мм рт.ст. төмен.- құжат);</a:t>
            </a:r>
          </a:p>
          <a:p>
            <a:pPr>
              <a:buFontTx/>
              <a:buChar char="•"/>
            </a:pPr>
            <a:r>
              <a:rPr lang="ru-RU" b="1">
                <a:latin typeface="Times New Roman" pitchFamily="18" charset="0"/>
              </a:rPr>
              <a:t>* аурудың басталуы прекурсорлардан (бөртпелер, жұлдыру және т. б.);</a:t>
            </a:r>
          </a:p>
          <a:p>
            <a:pPr>
              <a:buFontTx/>
              <a:buChar char="•"/>
            </a:pPr>
            <a:r>
              <a:rPr lang="ru-RU" b="1">
                <a:latin typeface="Times New Roman" pitchFamily="18" charset="0"/>
              </a:rPr>
              <a:t>* сана сақталады;</a:t>
            </a:r>
          </a:p>
          <a:p>
            <a:pPr>
              <a:buFontTx/>
              <a:buChar char="•"/>
            </a:pPr>
            <a:r>
              <a:rPr lang="ru-RU" b="1">
                <a:latin typeface="Times New Roman" pitchFamily="18" charset="0"/>
              </a:rPr>
              <a:t>* жүрек қызметі сақталады;</a:t>
            </a:r>
          </a:p>
          <a:p>
            <a:pPr>
              <a:buFontTx/>
              <a:buChar char="•"/>
            </a:pPr>
            <a:r>
              <a:rPr lang="ru-RU" b="1">
                <a:latin typeface="Times New Roman" pitchFamily="18" charset="0"/>
              </a:rPr>
              <a:t>* шокқа қарсы терапия оңай;</a:t>
            </a:r>
          </a:p>
          <a:p>
            <a:pPr>
              <a:buFontTx/>
              <a:buChar char="•"/>
            </a:pPr>
            <a:r>
              <a:rPr lang="ru-RU" b="1">
                <a:latin typeface="Times New Roman" pitchFamily="18" charset="0"/>
              </a:rPr>
              <a:t>* жеңіл дәрежедегі АШ ұзақтығы бірнеше минуттан бірнеше сағатқа дейін.</a:t>
            </a:r>
          </a:p>
        </p:txBody>
      </p:sp>
      <p:sp>
        <p:nvSpPr>
          <p:cNvPr id="40967" name="Прямоугольник 29"/>
          <p:cNvSpPr>
            <a:spLocks noChangeArrowheads="1"/>
          </p:cNvSpPr>
          <p:nvPr/>
        </p:nvSpPr>
        <p:spPr bwMode="auto">
          <a:xfrm>
            <a:off x="3940175" y="1712913"/>
            <a:ext cx="2411413" cy="4486275"/>
          </a:xfrm>
          <a:prstGeom prst="rect">
            <a:avLst/>
          </a:prstGeom>
          <a:noFill/>
          <a:ln w="9525">
            <a:noFill/>
            <a:miter lim="800000"/>
            <a:headEnd/>
            <a:tailEnd/>
          </a:ln>
        </p:spPr>
        <p:txBody>
          <a:bodyPr>
            <a:spAutoFit/>
          </a:bodyPr>
          <a:lstStyle/>
          <a:p>
            <a:pPr>
              <a:buFontTx/>
              <a:buChar char="•"/>
            </a:pPr>
            <a:r>
              <a:rPr lang="ru-RU" b="1">
                <a:latin typeface="Times New Roman" pitchFamily="18" charset="0"/>
              </a:rPr>
              <a:t>II дәреже:</a:t>
            </a:r>
          </a:p>
          <a:p>
            <a:pPr>
              <a:buFontTx/>
              <a:buChar char="•"/>
            </a:pPr>
            <a:r>
              <a:rPr lang="ru-RU" b="1">
                <a:latin typeface="Times New Roman" pitchFamily="18" charset="0"/>
              </a:rPr>
              <a:t>* САҚ 90-60 мм рт.ст.ст., ДАҚ дейін 40 мм рт.ст.ст;</a:t>
            </a:r>
          </a:p>
          <a:p>
            <a:pPr>
              <a:buFontTx/>
              <a:buChar char="•"/>
            </a:pPr>
            <a:r>
              <a:rPr lang="ru-RU" b="1">
                <a:latin typeface="Times New Roman" pitchFamily="18" charset="0"/>
              </a:rPr>
              <a:t>* сананың жоғалуының болмауы;</a:t>
            </a:r>
          </a:p>
          <a:p>
            <a:pPr>
              <a:buFontTx/>
              <a:buChar char="•"/>
            </a:pPr>
            <a:r>
              <a:rPr lang="ru-RU" b="1">
                <a:latin typeface="Times New Roman" pitchFamily="18" charset="0"/>
              </a:rPr>
              <a:t>* ентігу;</a:t>
            </a:r>
          </a:p>
          <a:p>
            <a:pPr>
              <a:buFontTx/>
              <a:buChar char="•"/>
            </a:pPr>
            <a:r>
              <a:rPr lang="ru-RU" b="1">
                <a:latin typeface="Times New Roman" pitchFamily="18" charset="0"/>
              </a:rPr>
              <a:t>* асфиксия (көмейдің ісінуіне байланысты);</a:t>
            </a:r>
          </a:p>
          <a:p>
            <a:pPr>
              <a:buFontTx/>
              <a:buChar char="•"/>
            </a:pPr>
            <a:r>
              <a:rPr lang="ru-RU" b="1">
                <a:latin typeface="Times New Roman" pitchFamily="18" charset="0"/>
              </a:rPr>
              <a:t>* тахикардия, тахиаритмия;</a:t>
            </a:r>
          </a:p>
          <a:p>
            <a:pPr>
              <a:buFontTx/>
              <a:buChar char="•"/>
            </a:pPr>
            <a:r>
              <a:rPr lang="ru-RU" b="1">
                <a:latin typeface="Times New Roman" pitchFamily="18" charset="0"/>
              </a:rPr>
              <a:t>* шокқа қарсы терапияға жақсы көмектеседі. </a:t>
            </a:r>
          </a:p>
        </p:txBody>
      </p:sp>
      <p:sp>
        <p:nvSpPr>
          <p:cNvPr id="40968" name="Прямоугольник 30"/>
          <p:cNvSpPr>
            <a:spLocks noChangeArrowheads="1"/>
          </p:cNvSpPr>
          <p:nvPr/>
        </p:nvSpPr>
        <p:spPr bwMode="auto">
          <a:xfrm>
            <a:off x="6354763" y="1570038"/>
            <a:ext cx="2730500" cy="3662362"/>
          </a:xfrm>
          <a:prstGeom prst="rect">
            <a:avLst/>
          </a:prstGeom>
          <a:noFill/>
          <a:ln w="9525">
            <a:noFill/>
            <a:miter lim="800000"/>
            <a:headEnd/>
            <a:tailEnd/>
          </a:ln>
        </p:spPr>
        <p:txBody>
          <a:bodyPr>
            <a:spAutoFit/>
          </a:bodyPr>
          <a:lstStyle/>
          <a:p>
            <a:pPr>
              <a:buFontTx/>
              <a:buChar char="•"/>
            </a:pPr>
            <a:r>
              <a:rPr lang="en-US" b="1">
                <a:latin typeface="Times New Roman" pitchFamily="18" charset="0"/>
              </a:rPr>
              <a:t>III </a:t>
            </a:r>
            <a:r>
              <a:rPr lang="ru-RU" b="1">
                <a:latin typeface="Times New Roman" pitchFamily="18" charset="0"/>
              </a:rPr>
              <a:t>дәреже:</a:t>
            </a:r>
          </a:p>
          <a:p>
            <a:pPr>
              <a:buFontTx/>
              <a:buChar char="•"/>
            </a:pPr>
            <a:r>
              <a:rPr lang="ru-RU" b="1">
                <a:latin typeface="Times New Roman" pitchFamily="18" charset="0"/>
              </a:rPr>
              <a:t>* САҚ 60-40 мм рт.ст.ст., ДАҚ дейін 0 мм рт.ст.ст;</a:t>
            </a:r>
          </a:p>
          <a:p>
            <a:pPr>
              <a:buFontTx/>
              <a:buChar char="•"/>
            </a:pPr>
            <a:r>
              <a:rPr lang="ru-RU" b="1">
                <a:latin typeface="Times New Roman" pitchFamily="18" charset="0"/>
              </a:rPr>
              <a:t>* сананың жайлап жоғалуы;</a:t>
            </a:r>
          </a:p>
          <a:p>
            <a:pPr>
              <a:buFontTx/>
              <a:buChar char="•"/>
            </a:pPr>
            <a:r>
              <a:rPr lang="ru-RU" b="1">
                <a:latin typeface="Times New Roman" pitchFamily="18" charset="0"/>
              </a:rPr>
              <a:t>* цианоз;</a:t>
            </a:r>
          </a:p>
          <a:p>
            <a:pPr>
              <a:buFontTx/>
              <a:buChar char="•"/>
            </a:pPr>
            <a:r>
              <a:rPr lang="ru-RU" b="1">
                <a:latin typeface="Times New Roman" pitchFamily="18" charset="0"/>
              </a:rPr>
              <a:t>* құрысулардың болуы</a:t>
            </a:r>
          </a:p>
          <a:p>
            <a:pPr>
              <a:buFontTx/>
              <a:buChar char="•"/>
            </a:pPr>
            <a:r>
              <a:rPr lang="ru-RU" b="1">
                <a:latin typeface="Times New Roman" pitchFamily="18" charset="0"/>
              </a:rPr>
              <a:t>* жіп тәрізді пульс</a:t>
            </a:r>
          </a:p>
          <a:p>
            <a:pPr>
              <a:buFontTx/>
              <a:buChar char="•"/>
            </a:pPr>
            <a:r>
              <a:rPr lang="ru-RU" b="1">
                <a:latin typeface="Times New Roman" pitchFamily="18" charset="0"/>
              </a:rPr>
              <a:t>* шокқа қарсы терапия малоэффективно </a:t>
            </a:r>
          </a:p>
        </p:txBody>
      </p:sp>
      <p:sp>
        <p:nvSpPr>
          <p:cNvPr id="40969" name="Прямоугольник 31"/>
          <p:cNvSpPr>
            <a:spLocks noChangeArrowheads="1"/>
          </p:cNvSpPr>
          <p:nvPr/>
        </p:nvSpPr>
        <p:spPr bwMode="auto">
          <a:xfrm>
            <a:off x="9393238" y="1482725"/>
            <a:ext cx="2798762" cy="2838450"/>
          </a:xfrm>
          <a:prstGeom prst="rect">
            <a:avLst/>
          </a:prstGeom>
          <a:noFill/>
          <a:ln w="9525">
            <a:noFill/>
            <a:miter lim="800000"/>
            <a:headEnd/>
            <a:tailEnd/>
          </a:ln>
        </p:spPr>
        <p:txBody>
          <a:bodyPr>
            <a:spAutoFit/>
          </a:bodyPr>
          <a:lstStyle/>
          <a:p>
            <a:pPr>
              <a:buFontTx/>
              <a:buChar char="•"/>
            </a:pPr>
            <a:r>
              <a:rPr lang="ru-RU" b="1">
                <a:latin typeface="Times New Roman" pitchFamily="18" charset="0"/>
              </a:rPr>
              <a:t>IV дәреже:</a:t>
            </a:r>
          </a:p>
          <a:p>
            <a:pPr>
              <a:buFontTx/>
              <a:buChar char="•"/>
            </a:pPr>
            <a:r>
              <a:rPr lang="ru-RU" b="1">
                <a:latin typeface="Times New Roman" pitchFamily="18" charset="0"/>
              </a:rPr>
              <a:t>* клиника қарқынды дамуда;</a:t>
            </a:r>
          </a:p>
          <a:p>
            <a:pPr>
              <a:buFontTx/>
              <a:buChar char="•"/>
            </a:pPr>
            <a:r>
              <a:rPr lang="ru-RU" b="1">
                <a:latin typeface="Times New Roman" pitchFamily="18" charset="0"/>
              </a:rPr>
              <a:t>* сананың дереу жоғалуы;</a:t>
            </a:r>
          </a:p>
          <a:p>
            <a:pPr>
              <a:buFontTx/>
              <a:buChar char="•"/>
            </a:pPr>
            <a:r>
              <a:rPr lang="ru-RU" b="1">
                <a:latin typeface="Times New Roman" pitchFamily="18" charset="0"/>
              </a:rPr>
              <a:t>* АҚҚ анықталмайды;</a:t>
            </a:r>
          </a:p>
          <a:p>
            <a:pPr>
              <a:buFontTx/>
              <a:buChar char="•"/>
            </a:pPr>
            <a:r>
              <a:rPr lang="ru-RU" b="1">
                <a:latin typeface="Times New Roman" pitchFamily="18" charset="0"/>
              </a:rPr>
              <a:t>* шокқа қарсы емнің әсері жоқ;</a:t>
            </a:r>
          </a:p>
          <a:p>
            <a:pPr>
              <a:buFontTx/>
              <a:buChar char="•"/>
            </a:pPr>
            <a:r>
              <a:rPr lang="ru-RU" b="1">
                <a:latin typeface="Times New Roman" pitchFamily="18" charset="0"/>
              </a:rPr>
              <a:t>* өлім 5-40 минут ішінде болады. </a:t>
            </a:r>
          </a:p>
        </p:txBody>
      </p:sp>
      <p:sp>
        <p:nvSpPr>
          <p:cNvPr id="35" name="Овал 34"/>
          <p:cNvSpPr/>
          <p:nvPr/>
        </p:nvSpPr>
        <p:spPr>
          <a:xfrm>
            <a:off x="2095500" y="577850"/>
            <a:ext cx="8755063" cy="6365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rgbClr val="FF0000"/>
                </a:solidFill>
              </a:rPr>
              <a:t>Ауырлык дәрежесіне байланысты:</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2400" dirty="0">
                <a:solidFill>
                  <a:srgbClr val="FF0000"/>
                </a:solidFill>
                <a:latin typeface="Times New Roman" pitchFamily="18" charset="0"/>
              </a:rPr>
              <a:t>Емдеу </a:t>
            </a:r>
            <a:r>
              <a:rPr lang="ru-RU" sz="2400" dirty="0" err="1">
                <a:solidFill>
                  <a:srgbClr val="FF0000"/>
                </a:solidFill>
                <a:latin typeface="Times New Roman" pitchFamily="18" charset="0"/>
              </a:rPr>
              <a:t>мақсаттары</a:t>
            </a:r>
            <a:r>
              <a:rPr lang="ru-RU" sz="2400" dirty="0">
                <a:solidFill>
                  <a:srgbClr val="FF0000"/>
                </a:solidFill>
                <a:latin typeface="Times New Roman" pitchFamily="18" charset="0"/>
              </a:rPr>
              <a:t>:</a:t>
            </a:r>
            <a:br>
              <a:rPr lang="ru-RU" sz="2400" dirty="0">
                <a:solidFill>
                  <a:srgbClr val="FF0000"/>
                </a:solidFill>
                <a:latin typeface="Times New Roman" pitchFamily="18" charset="0"/>
              </a:rPr>
            </a:b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барлық</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өмірлік</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маңызды</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жүйелер</a:t>
            </a:r>
            <a:r>
              <a:rPr lang="ru-RU" sz="2400" dirty="0">
                <a:solidFill>
                  <a:srgbClr val="FF0000"/>
                </a:solidFill>
                <a:latin typeface="Times New Roman" pitchFamily="18" charset="0"/>
              </a:rPr>
              <a:t> мен </a:t>
            </a:r>
            <a:r>
              <a:rPr lang="ru-RU" sz="2400" dirty="0" err="1">
                <a:solidFill>
                  <a:srgbClr val="FF0000"/>
                </a:solidFill>
                <a:latin typeface="Times New Roman" pitchFamily="18" charset="0"/>
              </a:rPr>
              <a:t>органдардың</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қызметін</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қалпына</a:t>
            </a:r>
            <a:r>
              <a:rPr lang="ru-RU" sz="2400" dirty="0">
                <a:solidFill>
                  <a:srgbClr val="FF0000"/>
                </a:solidFill>
                <a:latin typeface="Times New Roman" pitchFamily="18" charset="0"/>
              </a:rPr>
              <a:t> </a:t>
            </a:r>
            <a:r>
              <a:rPr lang="ru-RU" sz="2400" dirty="0" err="1">
                <a:solidFill>
                  <a:srgbClr val="FF0000"/>
                </a:solidFill>
                <a:latin typeface="Times New Roman" pitchFamily="18" charset="0"/>
              </a:rPr>
              <a:t>келтіру</a:t>
            </a:r>
            <a:endParaRPr lang="ru-RU" sz="2400" dirty="0">
              <a:solidFill>
                <a:srgbClr val="FF0000"/>
              </a:solidFill>
            </a:endParaRPr>
          </a:p>
        </p:txBody>
      </p:sp>
      <p:sp>
        <p:nvSpPr>
          <p:cNvPr id="41986" name="Объект 2"/>
          <p:cNvSpPr>
            <a:spLocks noGrp="1"/>
          </p:cNvSpPr>
          <p:nvPr>
            <p:ph idx="1"/>
          </p:nvPr>
        </p:nvSpPr>
        <p:spPr>
          <a:xfrm>
            <a:off x="685800" y="2576513"/>
            <a:ext cx="10820400" cy="4024312"/>
          </a:xfrm>
        </p:spPr>
        <p:txBody>
          <a:bodyPr/>
          <a:lstStyle/>
          <a:p>
            <a:pPr eaLnBrk="1" hangingPunct="1"/>
            <a:r>
              <a:rPr lang="ru-RU" sz="2000" smtClean="0">
                <a:solidFill>
                  <a:srgbClr val="FF0000"/>
                </a:solidFill>
                <a:latin typeface="Times New Roman" pitchFamily="18" charset="0"/>
              </a:rPr>
              <a:t>А</a:t>
            </a:r>
            <a:r>
              <a:rPr lang="kk-KZ" sz="2000" smtClean="0">
                <a:solidFill>
                  <a:srgbClr val="FF0000"/>
                </a:solidFill>
                <a:latin typeface="Times New Roman" pitchFamily="18" charset="0"/>
              </a:rPr>
              <a:t>нафилаксияның алғашқы белгілері туындаған жағдайда іс-әрекет алгоритмі</a:t>
            </a:r>
            <a:r>
              <a:rPr lang="ru-RU" sz="2000" smtClean="0">
                <a:solidFill>
                  <a:srgbClr val="FF0000"/>
                </a:solidFill>
                <a:latin typeface="Times New Roman" pitchFamily="18" charset="0"/>
              </a:rPr>
              <a:t>:</a:t>
            </a:r>
          </a:p>
          <a:p>
            <a:pPr eaLnBrk="1" hangingPunct="1"/>
            <a:r>
              <a:rPr lang="ru-RU" sz="2000" smtClean="0">
                <a:latin typeface="Times New Roman" pitchFamily="18" charset="0"/>
              </a:rPr>
              <a:t>Дәрілік емес емдеу</a:t>
            </a:r>
          </a:p>
          <a:p>
            <a:pPr eaLnBrk="1" hangingPunct="1">
              <a:buFontTx/>
              <a:buChar char="•"/>
            </a:pPr>
            <a:r>
              <a:rPr lang="ru-RU" sz="2000" smtClean="0">
                <a:latin typeface="Times New Roman" pitchFamily="18" charset="0"/>
              </a:rPr>
              <a:t>Организмге аллергеннің түсуін тоқтату (дәрілік заттың енгізілуін тоқтату, жәндік жалынын жою және т.б.).</a:t>
            </a:r>
          </a:p>
          <a:p>
            <a:pPr eaLnBrk="1" hangingPunct="1">
              <a:buFontTx/>
              <a:buChar char="•"/>
            </a:pPr>
            <a:r>
              <a:rPr lang="ru-RU" sz="2000" smtClean="0">
                <a:latin typeface="Times New Roman" pitchFamily="18" charset="0"/>
              </a:rPr>
              <a:t>* Науқастың есін бағалау.Есі бар болса «Жағдайыңыз қалай,өзіңізді қалай сезінесіз» деп сұрау,жауап бермесе-жоғарғы тыныс жолдарында кедергінің болуы АВСДЕ алгоритмі бойынша мониторинг жүргізу:пульсоксиметр,электрокардиограмма,А</a:t>
            </a:r>
            <a:r>
              <a:rPr lang="kk-KZ" sz="2000" smtClean="0">
                <a:latin typeface="Times New Roman" pitchFamily="18" charset="0"/>
              </a:rPr>
              <a:t>ҚҚ.</a:t>
            </a:r>
            <a:endParaRPr lang="ru-RU" sz="2000" smtClean="0">
              <a:latin typeface="Times New Roman" pitchFamily="18" charset="0"/>
            </a:endParaRPr>
          </a:p>
          <a:p>
            <a:pPr eaLnBrk="1" hangingPunct="1">
              <a:buFontTx/>
              <a:buChar char="•"/>
            </a:pPr>
            <a:r>
              <a:rPr lang="ru-RU" sz="2000" smtClean="0">
                <a:latin typeface="Times New Roman" pitchFamily="18" charset="0"/>
              </a:rPr>
              <a:t>* Веноздық қол жетімділікті сақтау немесе қамтамасыз ету. </a:t>
            </a:r>
          </a:p>
          <a:p>
            <a:pPr eaLnBrk="1" hangingPunct="1"/>
            <a:endParaRPr lang="ru-RU"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2"/>
          <p:cNvSpPr>
            <a:spLocks noGrp="1"/>
          </p:cNvSpPr>
          <p:nvPr>
            <p:ph idx="1"/>
          </p:nvPr>
        </p:nvSpPr>
        <p:spPr/>
        <p:txBody>
          <a:bodyPr/>
          <a:lstStyle/>
          <a:p>
            <a:pPr eaLnBrk="1" hangingPunct="1">
              <a:buFontTx/>
              <a:buChar char="•"/>
            </a:pPr>
            <a:r>
              <a:rPr lang="ru-RU" smtClean="0">
                <a:latin typeface="Times New Roman" pitchFamily="18" charset="0"/>
              </a:rPr>
              <a:t>Қан қысымын, импульсті, тыныс алу жиілігін бақылаңыз. Мониторды қосу мүмкіндігі болмаған жағдайда АҚ-ны, пульсті әрбір 2-5 минут сайын қолмен өлшеу, оксигенация деңгейін бақылау.</a:t>
            </a:r>
          </a:p>
          <a:p>
            <a:pPr eaLnBrk="1" hangingPunct="1">
              <a:buFontTx/>
              <a:buChar char="•"/>
            </a:pPr>
            <a:r>
              <a:rPr lang="ru-RU" smtClean="0">
                <a:latin typeface="Times New Roman" pitchFamily="18" charset="0"/>
              </a:rPr>
              <a:t> Жүрек-өкпе реанимациясын жүргізуге әрдайым дайын болу керек. Тыныс алу және қан айналымы тоқтаған кезде жүрекке сыртқы массаж жасау, Сафар әдісін қолдану (науқастың артқы жағында жатып, науқастың басын созып, төменгі жақты алға және жоғары шығарады, аузын ашады) және желдеткіш.</a:t>
            </a:r>
          </a:p>
          <a:p>
            <a:pPr eaLnBrk="1" hangingPunct="1">
              <a:buFontTx/>
              <a:buChar char="•"/>
            </a:pPr>
            <a:r>
              <a:rPr lang="ru-RU" smtClean="0">
                <a:latin typeface="Times New Roman" pitchFamily="18" charset="0"/>
              </a:rPr>
              <a:t>* Ересектер үшін кеуде қуысының қысылуын (жүректің жанама массажы) минутына 100 жиілікпен кеуде қалыңдығының 1/3 тереңдігіне; балаларға – минутына 100 жи</a:t>
            </a:r>
            <a:r>
              <a:rPr lang="kk-KZ" smtClean="0">
                <a:latin typeface="Times New Roman" pitchFamily="18" charset="0"/>
              </a:rPr>
              <a:t>ілікпен </a:t>
            </a:r>
            <a:r>
              <a:rPr lang="ru-RU" smtClean="0">
                <a:latin typeface="Times New Roman" pitchFamily="18" charset="0"/>
              </a:rPr>
              <a:t>4-5 см тереңдікке (4 см сәбилер) жүргізу керек. Тыныс алудың кеуде қуысының қысылуымен қатынасы-2:30. </a:t>
            </a:r>
          </a:p>
          <a:p>
            <a:pPr eaLnBrk="1" hangingPunct="1"/>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2"/>
          <p:cNvSpPr>
            <a:spLocks noGrp="1"/>
          </p:cNvSpPr>
          <p:nvPr>
            <p:ph idx="1"/>
          </p:nvPr>
        </p:nvSpPr>
        <p:spPr/>
        <p:txBody>
          <a:bodyPr/>
          <a:lstStyle/>
          <a:p>
            <a:pPr eaLnBrk="1" hangingPunct="1">
              <a:lnSpc>
                <a:spcPct val="80000"/>
              </a:lnSpc>
              <a:buFontTx/>
              <a:buChar char="•"/>
            </a:pPr>
            <a:r>
              <a:rPr lang="ru-RU" smtClean="0">
                <a:latin typeface="Times New Roman" pitchFamily="18" charset="0"/>
              </a:rPr>
              <a:t>Жұтқыншақ пен көмейдің ісінуі салдарынан тыныс алу жолдарының өтімділігі бұзылған науқастарда кеңірдекті интубациялау қажет. Интубация кезінде мүмкін болмаған немесе қиындықтар туындаған жағдайда коникотомия жасау қажет (қалқанша және сақина тәрізді шеміршектер арасында мембрананы шұғыл бөлу). Тыныс алу жолдарының өткізгіштігін қалпына келтіргеннен кейін тыныс алуды таза оттегімен қамтамасыз ету қажет. Науқастарды өкпені жасанды желдетуге (ӨЖЖ) ауыстыру- көмей мен кеңірдектің ісінуі, сананың бұзылуы, тыныс алу жеткіліксіздігінің дамуымен тұрақты бронхоспазм, өкпенің тоқтаусыз ісінуі кезінде көрсетіледі.</a:t>
            </a:r>
          </a:p>
          <a:p>
            <a:pPr eaLnBrk="1" hangingPunct="1">
              <a:lnSpc>
                <a:spcPct val="80000"/>
              </a:lnSpc>
              <a:buFontTx/>
              <a:buChar char="•"/>
            </a:pPr>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p:cNvSpPr>
          <p:nvPr/>
        </p:nvSpPr>
        <p:spPr bwMode="auto">
          <a:xfrm>
            <a:off x="2246313" y="1860550"/>
            <a:ext cx="8197850" cy="1150938"/>
          </a:xfrm>
          <a:prstGeom prst="rect">
            <a:avLst/>
          </a:prstGeom>
          <a:noFill/>
          <a:ln w="9525">
            <a:noFill/>
            <a:miter lim="800000"/>
            <a:headEnd/>
            <a:tailEnd/>
          </a:ln>
        </p:spPr>
        <p:txBody>
          <a:bodyPr anchor="ctr"/>
          <a:lstStyle/>
          <a:p>
            <a:pPr algn="ctr">
              <a:defRPr/>
            </a:pPr>
            <a:r>
              <a:rPr lang="ru-RU" sz="2400" b="1">
                <a:solidFill>
                  <a:srgbClr val="FF0000"/>
                </a:solidFill>
                <a:effectLst>
                  <a:outerShdw blurRad="38100" dist="38100" dir="2700000" algn="tl">
                    <a:srgbClr val="C0C0C0"/>
                  </a:outerShdw>
                </a:effectLst>
                <a:latin typeface="Century Gothic" pitchFamily="34" charset="0"/>
              </a:rPr>
              <a:t>АНАФИЛАКТИКАЛЫҚ ШОК (ASH) ӘДЕТТЕ АНАФИЛАКСИЯ ДЕП АТАЛАДЫ</a:t>
            </a:r>
            <a:endParaRPr lang="ru-RU" sz="2400">
              <a:solidFill>
                <a:srgbClr val="FF0000"/>
              </a:solidFill>
              <a:effectLst>
                <a:outerShdw blurRad="38100" dist="38100" dir="2700000" algn="tl">
                  <a:srgbClr val="C0C0C0"/>
                </a:outerShdw>
              </a:effectLst>
              <a:latin typeface="Century Gothic" pitchFamily="34" charset="0"/>
            </a:endParaRPr>
          </a:p>
        </p:txBody>
      </p:sp>
      <p:sp>
        <p:nvSpPr>
          <p:cNvPr id="21506" name="Прямоугольник 3"/>
          <p:cNvSpPr>
            <a:spLocks noChangeArrowheads="1"/>
          </p:cNvSpPr>
          <p:nvPr/>
        </p:nvSpPr>
        <p:spPr bwMode="auto">
          <a:xfrm>
            <a:off x="1608138" y="3011488"/>
            <a:ext cx="9475787" cy="1630362"/>
          </a:xfrm>
          <a:prstGeom prst="rect">
            <a:avLst/>
          </a:prstGeom>
          <a:noFill/>
          <a:ln w="9525">
            <a:noFill/>
            <a:miter lim="800000"/>
            <a:headEnd/>
            <a:tailEnd/>
          </a:ln>
        </p:spPr>
        <p:txBody>
          <a:bodyPr>
            <a:spAutoFit/>
          </a:bodyPr>
          <a:lstStyle/>
          <a:p>
            <a:pPr algn="ctr"/>
            <a:r>
              <a:rPr lang="ru-RU" sz="2000">
                <a:latin typeface="Times New Roman" pitchFamily="18" charset="0"/>
              </a:rPr>
              <a:t>ГЕМОДИНАМИКАНЫҢ АУЫР БҰЗЫЛЫСТАРЫМЕН БІРГЕ ЖҮРЕДІ: СИСТОЛАЛЫҚ ҚАН ҚЫСЫМЫНЫҢ 90 ММ С.Б. - ДАН ТӨМЕНДЕУІ НЕМЕСЕ БАРЛЫҚ ӨМІРЛІК МАҢЫЗДЫ ОРГАНДАРДА ҚАН АЙНАЛЫМЫ ЖЕТКІЛІКСІЗДІГІНЕ ЖӘНЕ ГИПОКСИЯҒА АЛЫП КЕЛЕТІН БАСТАПҚЫ ДЕҢГЕЙДЕН 30% - ҒА </a:t>
            </a:r>
            <a:endParaRPr lang="tr-TR" sz="2000" b="1">
              <a:latin typeface="Century Gothic" pitchFamily="34" charset="0"/>
            </a:endParaRPr>
          </a:p>
        </p:txBody>
      </p:sp>
      <p:sp>
        <p:nvSpPr>
          <p:cNvPr id="9" name="Заголовок 8"/>
          <p:cNvSpPr>
            <a:spLocks noGrp="1"/>
          </p:cNvSpPr>
          <p:nvPr>
            <p:ph type="title"/>
          </p:nvPr>
        </p:nvSpPr>
        <p:spPr>
          <a:xfrm>
            <a:off x="1608138" y="4500563"/>
            <a:ext cx="9475787" cy="1292225"/>
          </a:xfrm>
        </p:spPr>
        <p:txBody>
          <a:bodyPr/>
          <a:lstStyle/>
          <a:p>
            <a:pPr algn="ctr" eaLnBrk="1" fontAlgn="auto" hangingPunct="1">
              <a:spcAft>
                <a:spcPts val="0"/>
              </a:spcAft>
              <a:defRPr/>
            </a:pPr>
            <a:r>
              <a:rPr lang="ru-RU" sz="1800" cap="none" dirty="0">
                <a:solidFill>
                  <a:srgbClr val="FF0000"/>
                </a:solidFill>
                <a:latin typeface="Times New Roman" pitchFamily="18" charset="0"/>
              </a:rPr>
              <a:t>(ДҮНИЕЖҮЗІЛІК АЛЛЕРГОЛОГТАР ҰЙЫМЫНЫҢ-WORLD ALLERGY ORGANIZATION, WAO ХАЛЫҚАРАЛЫҚ ҰСЫНЫМДАРЫНА СӘЙКЕС</a:t>
            </a:r>
            <a:r>
              <a:rPr lang="ru-RU" sz="1800" cap="none" dirty="0" smtClean="0">
                <a:solidFill>
                  <a:srgbClr val="FF0000"/>
                </a:solidFill>
                <a:latin typeface="Times New Roman" pitchFamily="18" charset="0"/>
              </a:rPr>
              <a:t>)</a:t>
            </a:r>
            <a:endParaRPr lang="ru-RU"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ъект 2"/>
          <p:cNvSpPr>
            <a:spLocks noGrp="1"/>
          </p:cNvSpPr>
          <p:nvPr>
            <p:ph idx="1"/>
          </p:nvPr>
        </p:nvSpPr>
        <p:spPr/>
        <p:txBody>
          <a:bodyPr/>
          <a:lstStyle/>
          <a:p>
            <a:pPr eaLnBrk="1" hangingPunct="1">
              <a:lnSpc>
                <a:spcPct val="80000"/>
              </a:lnSpc>
            </a:pPr>
            <a:r>
              <a:rPr lang="kk-KZ" sz="2600" smtClean="0">
                <a:solidFill>
                  <a:srgbClr val="FF0000"/>
                </a:solidFill>
                <a:latin typeface="Times New Roman" pitchFamily="18" charset="0"/>
              </a:rPr>
              <a:t>Медикаментозды емі: </a:t>
            </a:r>
            <a:endParaRPr lang="ru-RU" sz="2600" smtClean="0">
              <a:solidFill>
                <a:srgbClr val="FF0000"/>
              </a:solidFill>
              <a:latin typeface="Rockwell" pitchFamily="18" charset="0"/>
            </a:endParaRPr>
          </a:p>
          <a:p>
            <a:pPr eaLnBrk="1" hangingPunct="1">
              <a:lnSpc>
                <a:spcPct val="80000"/>
              </a:lnSpc>
              <a:buFont typeface="Arial" charset="0"/>
              <a:buNone/>
            </a:pPr>
            <a:endParaRPr lang="ru-RU" sz="2000" smtClean="0">
              <a:latin typeface="Times New Roman" pitchFamily="18" charset="0"/>
            </a:endParaRPr>
          </a:p>
          <a:p>
            <a:pPr eaLnBrk="1" hangingPunct="1">
              <a:lnSpc>
                <a:spcPct val="80000"/>
              </a:lnSpc>
              <a:buFontTx/>
              <a:buChar char="•"/>
            </a:pPr>
            <a:r>
              <a:rPr lang="ru-RU" sz="2000" smtClean="0">
                <a:latin typeface="Times New Roman" pitchFamily="18" charset="0"/>
              </a:rPr>
              <a:t>0,1% адреналин гидрохлоридінің ерітіндісі (таңдау препараты болып табылады);</a:t>
            </a:r>
          </a:p>
          <a:p>
            <a:pPr eaLnBrk="1" hangingPunct="1">
              <a:lnSpc>
                <a:spcPct val="80000"/>
              </a:lnSpc>
              <a:buFontTx/>
              <a:buChar char="•"/>
            </a:pPr>
            <a:r>
              <a:rPr lang="kk-KZ" sz="2000" b="1" smtClean="0">
                <a:latin typeface="Times New Roman" pitchFamily="18" charset="0"/>
              </a:rPr>
              <a:t>Перифериялық көктамырлық қол жеткізу болмаған кезде</a:t>
            </a:r>
            <a:r>
              <a:rPr lang="ru-RU" sz="2000" smtClean="0">
                <a:latin typeface="Times New Roman" pitchFamily="18" charset="0"/>
              </a:rPr>
              <a:t>:</a:t>
            </a:r>
          </a:p>
          <a:p>
            <a:pPr eaLnBrk="1" hangingPunct="1">
              <a:lnSpc>
                <a:spcPct val="80000"/>
              </a:lnSpc>
              <a:buFontTx/>
              <a:buChar char="•"/>
            </a:pPr>
            <a:r>
              <a:rPr lang="ru-RU" sz="2000" smtClean="0">
                <a:latin typeface="Times New Roman" pitchFamily="18" charset="0"/>
              </a:rPr>
              <a:t>* эпинефрин ерітіндісі 0,1%: санның алдыңғы-бүйірлік бетінің ортасына б/е, 0,3-0,5 мл (салмағы 0,01 мл/кг, максимум – 0,5 мл) (В), қажет болған жағдайда эпинефринді енгізуді 5-15 минуттан кейін қайталауға болады;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ъект 2"/>
          <p:cNvSpPr>
            <a:spLocks noGrp="1"/>
          </p:cNvSpPr>
          <p:nvPr>
            <p:ph idx="1"/>
          </p:nvPr>
        </p:nvSpPr>
        <p:spPr/>
        <p:txBody>
          <a:bodyPr/>
          <a:lstStyle/>
          <a:p>
            <a:pPr eaLnBrk="1" hangingPunct="1">
              <a:lnSpc>
                <a:spcPct val="80000"/>
              </a:lnSpc>
            </a:pPr>
            <a:r>
              <a:rPr lang="ru-RU" smtClean="0">
                <a:solidFill>
                  <a:srgbClr val="FF0000"/>
                </a:solidFill>
                <a:latin typeface="Times New Roman" pitchFamily="18" charset="0"/>
              </a:rPr>
              <a:t>Инфузиялық терапия </a:t>
            </a:r>
            <a:r>
              <a:rPr lang="ru-RU" smtClean="0">
                <a:latin typeface="Times New Roman" pitchFamily="18" charset="0"/>
              </a:rPr>
              <a:t>(гиповолемияны жою мақсатында) (коллоидты және кристаллоидты ерітінділер):</a:t>
            </a:r>
          </a:p>
          <a:p>
            <a:pPr eaLnBrk="1" hangingPunct="1">
              <a:lnSpc>
                <a:spcPct val="80000"/>
              </a:lnSpc>
              <a:buFontTx/>
              <a:buChar char="•"/>
            </a:pPr>
            <a:r>
              <a:rPr lang="ru-RU" smtClean="0">
                <a:latin typeface="Times New Roman" pitchFamily="18" charset="0"/>
              </a:rPr>
              <a:t>* 0,9% натрий хлориді ерітіндісі (</a:t>
            </a:r>
            <a:r>
              <a:rPr lang="kk-KZ" b="1" smtClean="0">
                <a:latin typeface="Times New Roman" pitchFamily="18" charset="0"/>
              </a:rPr>
              <a:t>науқастың АҚҚ қалыпты болса 500-1000мл, ал</a:t>
            </a:r>
            <a:r>
              <a:rPr lang="kk-KZ" smtClean="0">
                <a:latin typeface="Times New Roman" pitchFamily="18" charset="0"/>
              </a:rPr>
              <a:t> </a:t>
            </a:r>
            <a:r>
              <a:rPr lang="kk-KZ" b="1" smtClean="0">
                <a:latin typeface="Times New Roman" pitchFamily="18" charset="0"/>
              </a:rPr>
              <a:t>гипотензия жағдайында 1000-2000мл, анамнезінде СЖЖ болса 250мл 5-10минут ішінде,балаларда 20мл/кг</a:t>
            </a:r>
            <a:r>
              <a:rPr lang="ru-RU" smtClean="0">
                <a:latin typeface="Times New Roman" pitchFamily="18" charset="0"/>
              </a:rPr>
              <a:t>), .</a:t>
            </a:r>
          </a:p>
          <a:p>
            <a:pPr eaLnBrk="1" hangingPunct="1">
              <a:lnSpc>
                <a:spcPct val="80000"/>
              </a:lnSpc>
              <a:buFontTx/>
              <a:buChar char="•"/>
            </a:pPr>
            <a:r>
              <a:rPr lang="ru-RU" smtClean="0">
                <a:solidFill>
                  <a:srgbClr val="FF0000"/>
                </a:solidFill>
                <a:latin typeface="Times New Roman" pitchFamily="18" charset="0"/>
              </a:rPr>
              <a:t>Гормондық терапия: </a:t>
            </a:r>
            <a:r>
              <a:rPr lang="ru-RU" smtClean="0">
                <a:latin typeface="Times New Roman" pitchFamily="18" charset="0"/>
              </a:rPr>
              <a:t>бастапқы дозада:* дексаметазон 200 мг в/в тамшылап;* преднизолон 90-120 мг к/т струйно;</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Ð¨Ò±ÒÑÐ» Ð³Ð¾ÑÐ¿Ð¸ÑÐ°Ð»Ð¸Ð·Ð°ÑÐ¸ÑÒÐ° ÐºÓ©ÑÑÐµÑÑÐ¼Ð´ÐµÑ:"/>
          <p:cNvPicPr>
            <a:picLocks noGrp="1" noChangeAspect="1" noChangeArrowheads="1"/>
          </p:cNvPicPr>
          <p:nvPr>
            <p:ph idx="4294967295"/>
          </p:nvPr>
        </p:nvPicPr>
        <p:blipFill>
          <a:blip r:embed="rId2"/>
          <a:srcRect/>
          <a:stretch>
            <a:fillRect/>
          </a:stretch>
        </p:blipFill>
        <p:spPr>
          <a:xfrm>
            <a:off x="3186113" y="1319213"/>
            <a:ext cx="5373687" cy="4024312"/>
          </a:xfrm>
        </p:spPr>
      </p:pic>
      <p:pic>
        <p:nvPicPr>
          <p:cNvPr id="47106" name="Picture 2" descr="Ð¨Ò±ÒÑÐ» Ð³Ð¾ÑÐ¿Ð¸ÑÐ°Ð»Ð¸Ð·Ð°ÑÐ¸ÑÒÐ° ÐºÓ©ÑÑÐµÑÑÐ¼Ð´ÐµÑ:"/>
          <p:cNvPicPr>
            <a:picLocks noChangeAspect="1" noChangeArrowheads="1"/>
          </p:cNvPicPr>
          <p:nvPr/>
        </p:nvPicPr>
        <p:blipFill>
          <a:blip r:embed="rId2"/>
          <a:srcRect/>
          <a:stretch>
            <a:fillRect/>
          </a:stretch>
        </p:blipFill>
        <p:spPr bwMode="auto">
          <a:xfrm>
            <a:off x="922338" y="0"/>
            <a:ext cx="9753600" cy="7305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5063" y="1071563"/>
            <a:ext cx="8610600" cy="1293812"/>
          </a:xfrm>
        </p:spPr>
        <p:txBody>
          <a:bodyPr/>
          <a:lstStyle/>
          <a:p>
            <a:pPr eaLnBrk="1" fontAlgn="auto" hangingPunct="1">
              <a:spcAft>
                <a:spcPts val="0"/>
              </a:spcAft>
              <a:defRPr/>
            </a:pPr>
            <a:r>
              <a:rPr lang="ru-RU" i="1" cap="none" dirty="0">
                <a:solidFill>
                  <a:srgbClr val="FF0000"/>
                </a:solidFill>
                <a:effectLst>
                  <a:outerShdw blurRad="38100" dist="38100" dir="2700000" algn="tl">
                    <a:srgbClr val="FFFFFF"/>
                  </a:outerShdw>
                </a:effectLst>
              </a:rPr>
              <a:t>Назар </a:t>
            </a:r>
            <a:r>
              <a:rPr lang="ru-RU" i="1" cap="none" dirty="0" err="1">
                <a:solidFill>
                  <a:srgbClr val="FF0000"/>
                </a:solidFill>
                <a:effectLst>
                  <a:outerShdw blurRad="38100" dist="38100" dir="2700000" algn="tl">
                    <a:srgbClr val="FFFFFF"/>
                  </a:outerShdw>
                </a:effectLst>
              </a:rPr>
              <a:t>аударғандарыңызға</a:t>
            </a:r>
            <a:r>
              <a:rPr lang="ru-RU" i="1" cap="none" dirty="0">
                <a:solidFill>
                  <a:srgbClr val="FF0000"/>
                </a:solidFill>
                <a:effectLst>
                  <a:outerShdw blurRad="38100" dist="38100" dir="2700000" algn="tl">
                    <a:srgbClr val="FFFFFF"/>
                  </a:outerShdw>
                </a:effectLst>
              </a:rPr>
              <a:t> </a:t>
            </a:r>
            <a:r>
              <a:rPr lang="ru-RU" i="1" cap="none" dirty="0" err="1">
                <a:solidFill>
                  <a:srgbClr val="FF0000"/>
                </a:solidFill>
                <a:effectLst>
                  <a:outerShdw blurRad="38100" dist="38100" dir="2700000" algn="tl">
                    <a:srgbClr val="FFFFFF"/>
                  </a:outerShdw>
                </a:effectLst>
              </a:rPr>
              <a:t>рахмет</a:t>
            </a:r>
            <a:r>
              <a:rPr lang="ru-RU" i="1" cap="none" dirty="0">
                <a:solidFill>
                  <a:srgbClr val="FF0000"/>
                </a:solidFill>
                <a:effectLst>
                  <a:outerShdw blurRad="38100" dist="38100" dir="2700000" algn="tl">
                    <a:srgbClr val="FFFFFF"/>
                  </a:outerShdw>
                </a:effectLst>
              </a:rPr>
              <a:t>!!!</a:t>
            </a:r>
            <a:endParaRPr lang="ru-RU" dirty="0">
              <a:solidFill>
                <a:srgbClr val="FF0000"/>
              </a:solidFill>
            </a:endParaRPr>
          </a:p>
        </p:txBody>
      </p:sp>
      <p:pic>
        <p:nvPicPr>
          <p:cNvPr id="48130" name="Рисунок 1"/>
          <p:cNvPicPr>
            <a:picLocks noChangeAspect="1"/>
          </p:cNvPicPr>
          <p:nvPr/>
        </p:nvPicPr>
        <p:blipFill>
          <a:blip r:embed="rId2"/>
          <a:srcRect/>
          <a:stretch>
            <a:fillRect/>
          </a:stretch>
        </p:blipFill>
        <p:spPr bwMode="auto">
          <a:xfrm>
            <a:off x="6054725" y="2868613"/>
            <a:ext cx="4960938" cy="3887787"/>
          </a:xfrm>
          <a:prstGeom prst="rect">
            <a:avLst/>
          </a:prstGeom>
          <a:noFill/>
          <a:ln w="9525">
            <a:noFill/>
            <a:miter lim="800000"/>
            <a:headEnd/>
            <a:tailEnd/>
          </a:ln>
        </p:spPr>
      </p:pic>
      <p:pic>
        <p:nvPicPr>
          <p:cNvPr id="48131" name="Рисунок 3"/>
          <p:cNvPicPr>
            <a:picLocks noChangeAspect="1"/>
          </p:cNvPicPr>
          <p:nvPr/>
        </p:nvPicPr>
        <p:blipFill>
          <a:blip r:embed="rId3"/>
          <a:srcRect/>
          <a:stretch>
            <a:fillRect/>
          </a:stretch>
        </p:blipFill>
        <p:spPr bwMode="auto">
          <a:xfrm>
            <a:off x="0" y="1520825"/>
            <a:ext cx="1908175" cy="1908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43150" y="1816100"/>
            <a:ext cx="5203825" cy="1230313"/>
          </a:xfrm>
          <a:prstGeom prst="rect">
            <a:avLst/>
          </a:prstGeom>
        </p:spPr>
        <p:txBody>
          <a:bodyPr>
            <a:spAutoFit/>
          </a:bodyPr>
          <a:lstStyle/>
          <a:p>
            <a:pPr algn="just" fontAlgn="auto">
              <a:spcBef>
                <a:spcPts val="0"/>
              </a:spcBef>
              <a:spcAft>
                <a:spcPts val="0"/>
              </a:spcAft>
              <a:defRPr/>
            </a:pPr>
            <a:endParaRPr lang="en-US" b="1" dirty="0">
              <a:effectLst>
                <a:outerShdw blurRad="38100" dist="38100" dir="2700000" algn="tl">
                  <a:srgbClr val="C0C0C0"/>
                </a:outerShdw>
              </a:effectLst>
              <a:latin typeface="+mn-lt"/>
              <a:cs typeface="+mn-cs"/>
            </a:endParaRPr>
          </a:p>
          <a:p>
            <a:pPr algn="just" fontAlgn="auto">
              <a:spcBef>
                <a:spcPts val="0"/>
              </a:spcBef>
              <a:spcAft>
                <a:spcPts val="0"/>
              </a:spcAft>
              <a:defRPr/>
            </a:pPr>
            <a:endParaRPr lang="ru-RU" b="1" dirty="0">
              <a:solidFill>
                <a:schemeClr val="accent2"/>
              </a:solidFill>
              <a:latin typeface="+mn-lt"/>
              <a:cs typeface="+mn-cs"/>
            </a:endParaRPr>
          </a:p>
          <a:p>
            <a:pPr algn="just" fontAlgn="auto">
              <a:spcBef>
                <a:spcPts val="0"/>
              </a:spcBef>
              <a:spcAft>
                <a:spcPts val="0"/>
              </a:spcAft>
              <a:defRPr/>
            </a:pPr>
            <a:r>
              <a:rPr lang="ru-RU" sz="2000" b="1" dirty="0">
                <a:latin typeface="+mn-lt"/>
                <a:cs typeface="+mn-cs"/>
              </a:rPr>
              <a:t> </a:t>
            </a:r>
          </a:p>
          <a:p>
            <a:pPr algn="just" fontAlgn="auto">
              <a:spcBef>
                <a:spcPts val="0"/>
              </a:spcBef>
              <a:spcAft>
                <a:spcPts val="0"/>
              </a:spcAft>
              <a:defRPr/>
            </a:pPr>
            <a:endParaRPr lang="en-US" b="1" dirty="0">
              <a:solidFill>
                <a:schemeClr val="accent2"/>
              </a:solidFill>
              <a:latin typeface="+mn-lt"/>
              <a:cs typeface="+mn-cs"/>
            </a:endParaRPr>
          </a:p>
        </p:txBody>
      </p:sp>
      <p:sp>
        <p:nvSpPr>
          <p:cNvPr id="8" name="Прямоугольник 7"/>
          <p:cNvSpPr/>
          <p:nvPr/>
        </p:nvSpPr>
        <p:spPr>
          <a:xfrm>
            <a:off x="1544638" y="4784725"/>
            <a:ext cx="5934075" cy="1230313"/>
          </a:xfrm>
          <a:prstGeom prst="rect">
            <a:avLst/>
          </a:prstGeom>
        </p:spPr>
        <p:txBody>
          <a:bodyPr>
            <a:spAutoFit/>
          </a:bodyPr>
          <a:lstStyle/>
          <a:p>
            <a:pPr algn="just" fontAlgn="auto">
              <a:spcBef>
                <a:spcPts val="0"/>
              </a:spcBef>
              <a:spcAft>
                <a:spcPts val="0"/>
              </a:spcAft>
              <a:defRPr/>
            </a:pPr>
            <a:endParaRPr lang="en-US" b="1" dirty="0">
              <a:effectLst>
                <a:outerShdw blurRad="38100" dist="38100" dir="2700000" algn="tl">
                  <a:srgbClr val="C0C0C0"/>
                </a:outerShdw>
              </a:effectLst>
              <a:latin typeface="+mn-lt"/>
              <a:cs typeface="+mn-cs"/>
            </a:endParaRPr>
          </a:p>
          <a:p>
            <a:pPr algn="just" fontAlgn="auto">
              <a:spcBef>
                <a:spcPts val="0"/>
              </a:spcBef>
              <a:spcAft>
                <a:spcPts val="0"/>
              </a:spcAft>
              <a:defRPr/>
            </a:pPr>
            <a:endParaRPr lang="ru-RU" b="1" dirty="0">
              <a:solidFill>
                <a:schemeClr val="accent2"/>
              </a:solidFill>
              <a:latin typeface="+mn-lt"/>
              <a:cs typeface="+mn-cs"/>
            </a:endParaRPr>
          </a:p>
          <a:p>
            <a:pPr algn="just" fontAlgn="auto">
              <a:spcBef>
                <a:spcPts val="0"/>
              </a:spcBef>
              <a:spcAft>
                <a:spcPts val="0"/>
              </a:spcAft>
              <a:defRPr/>
            </a:pPr>
            <a:r>
              <a:rPr lang="ru-RU" sz="2000" b="1" dirty="0">
                <a:latin typeface="+mn-lt"/>
                <a:cs typeface="+mn-cs"/>
              </a:rPr>
              <a:t> </a:t>
            </a:r>
          </a:p>
          <a:p>
            <a:pPr algn="just" fontAlgn="auto">
              <a:spcBef>
                <a:spcPts val="0"/>
              </a:spcBef>
              <a:spcAft>
                <a:spcPts val="0"/>
              </a:spcAft>
              <a:defRPr/>
            </a:pPr>
            <a:endParaRPr lang="en-US" b="1" dirty="0">
              <a:solidFill>
                <a:schemeClr val="accent2"/>
              </a:solidFill>
              <a:latin typeface="+mn-lt"/>
              <a:cs typeface="+mn-cs"/>
            </a:endParaRPr>
          </a:p>
        </p:txBody>
      </p:sp>
      <p:sp>
        <p:nvSpPr>
          <p:cNvPr id="10" name="TextBox 18"/>
          <p:cNvSpPr txBox="1">
            <a:spLocks noChangeArrowheads="1"/>
          </p:cNvSpPr>
          <p:nvPr/>
        </p:nvSpPr>
        <p:spPr bwMode="auto">
          <a:xfrm>
            <a:off x="4365625" y="946150"/>
            <a:ext cx="6429375" cy="708025"/>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ru-RU" sz="4000" b="1" dirty="0">
                <a:solidFill>
                  <a:srgbClr val="FF0000"/>
                </a:solidFill>
                <a:effectLst>
                  <a:outerShdw blurRad="38100" dist="38100" dir="2700000" algn="tl">
                    <a:srgbClr val="000000">
                      <a:alpha val="43137"/>
                    </a:srgbClr>
                  </a:outerShdw>
                </a:effectLst>
                <a:latin typeface="+mn-lt"/>
                <a:cs typeface="+mn-cs"/>
              </a:rPr>
              <a:t>Анафилактикалық шок </a:t>
            </a:r>
          </a:p>
        </p:txBody>
      </p:sp>
      <p:sp>
        <p:nvSpPr>
          <p:cNvPr id="22532" name="Прямоугольник 1"/>
          <p:cNvSpPr>
            <a:spLocks noChangeArrowheads="1"/>
          </p:cNvSpPr>
          <p:nvPr/>
        </p:nvSpPr>
        <p:spPr bwMode="auto">
          <a:xfrm>
            <a:off x="1382713" y="2052638"/>
            <a:ext cx="9412287" cy="1016000"/>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1." Қазақстан Республикасы Денсаулық сақтау және әлеуметтік даму министрлігінің Медициналық қызметтердің сапасы жөніндегі біріккен комиссиясы мақұлданған 2020 жылғы “30" шілдедегі №109 хаттама </a:t>
            </a:r>
          </a:p>
        </p:txBody>
      </p:sp>
      <p:sp>
        <p:nvSpPr>
          <p:cNvPr id="22533" name="Прямоугольник 2"/>
          <p:cNvSpPr>
            <a:spLocks noChangeArrowheads="1"/>
          </p:cNvSpPr>
          <p:nvPr/>
        </p:nvSpPr>
        <p:spPr bwMode="auto">
          <a:xfrm>
            <a:off x="1382713" y="3390900"/>
            <a:ext cx="2982912" cy="369888"/>
          </a:xfrm>
          <a:prstGeom prst="rect">
            <a:avLst/>
          </a:prstGeom>
          <a:noFill/>
          <a:ln w="9525">
            <a:noFill/>
            <a:miter lim="800000"/>
            <a:headEnd/>
            <a:tailEnd/>
          </a:ln>
        </p:spPr>
        <p:txBody>
          <a:bodyPr>
            <a:spAutoFit/>
          </a:bodyPr>
          <a:lstStyle/>
          <a:p>
            <a:r>
              <a:rPr lang="ru-RU">
                <a:solidFill>
                  <a:srgbClr val="FF0000"/>
                </a:solidFill>
                <a:latin typeface="Century Gothic" pitchFamily="34" charset="0"/>
              </a:rPr>
              <a:t>АХЖ-10 коды (</a:t>
            </a:r>
            <a:r>
              <a:rPr lang="ru-RU">
                <a:solidFill>
                  <a:srgbClr val="FF0000"/>
                </a:solidFill>
                <a:latin typeface="Times New Roman" pitchFamily="18" charset="0"/>
                <a:cs typeface="Times New Roman" pitchFamily="18" charset="0"/>
              </a:rPr>
              <a:t>кодтары</a:t>
            </a:r>
            <a:r>
              <a:rPr lang="ru-RU">
                <a:solidFill>
                  <a:srgbClr val="FF0000"/>
                </a:solidFill>
                <a:latin typeface="Century Gothic" pitchFamily="34" charset="0"/>
              </a:rPr>
              <a:t>):</a:t>
            </a:r>
            <a:r>
              <a:rPr lang="ru-RU">
                <a:solidFill>
                  <a:srgbClr val="002060"/>
                </a:solidFill>
                <a:latin typeface="Century Gothic" pitchFamily="34" charset="0"/>
              </a:rPr>
              <a:t> </a:t>
            </a:r>
          </a:p>
        </p:txBody>
      </p:sp>
      <p:sp>
        <p:nvSpPr>
          <p:cNvPr id="22534" name="Прямоугольник 10"/>
          <p:cNvSpPr>
            <a:spLocks noChangeArrowheads="1"/>
          </p:cNvSpPr>
          <p:nvPr/>
        </p:nvSpPr>
        <p:spPr bwMode="auto">
          <a:xfrm>
            <a:off x="1382713" y="4260850"/>
            <a:ext cx="9164637" cy="1754188"/>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T78.0</a:t>
            </a:r>
            <a:r>
              <a:rPr lang="en-US">
                <a:latin typeface="Century Gothic" pitchFamily="34" charset="0"/>
              </a:rPr>
              <a:t> </a:t>
            </a:r>
            <a:r>
              <a:rPr lang="ru-RU">
                <a:latin typeface="Century Gothic" pitchFamily="34" charset="0"/>
              </a:rPr>
              <a:t>Тағамға қарсы патологиялық реакцияның туындауымен байланысты дамыған анафилаксиялық шок.</a:t>
            </a:r>
            <a:br>
              <a:rPr lang="ru-RU">
                <a:latin typeface="Century Gothic" pitchFamily="34" charset="0"/>
              </a:rPr>
            </a:br>
            <a:r>
              <a:rPr lang="ru-RU">
                <a:latin typeface="Century Gothic" pitchFamily="34" charset="0"/>
              </a:rPr>
              <a:t>Т78.2 Нақтыланбаған анафилаксиялық шок.</a:t>
            </a:r>
            <a:br>
              <a:rPr lang="ru-RU">
                <a:latin typeface="Century Gothic" pitchFamily="34" charset="0"/>
              </a:rPr>
            </a:br>
            <a:r>
              <a:rPr lang="ru-RU">
                <a:latin typeface="Century Gothic" pitchFamily="34" charset="0"/>
              </a:rPr>
              <a:t>Т80.5 Іркіт (сарысу) ендірумен байланысты анафилаксиялық шок.</a:t>
            </a:r>
            <a:br>
              <a:rPr lang="ru-RU">
                <a:latin typeface="Century Gothic" pitchFamily="34" charset="0"/>
              </a:rPr>
            </a:br>
            <a:r>
              <a:rPr lang="ru-RU">
                <a:latin typeface="Century Gothic" pitchFamily="34" charset="0"/>
              </a:rPr>
              <a:t>Т88.6 Адекватты тағайындалған және дұрыс қолданылған дәрілік затқа қарсы патологиялық реакциямен байланысты дамыған анафилаксиялық шок.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2316163" y="2635250"/>
            <a:ext cx="257175" cy="400050"/>
          </a:xfrm>
          <a:prstGeom prst="rect">
            <a:avLst/>
          </a:prstGeom>
          <a:noFill/>
          <a:ln w="9525">
            <a:noFill/>
            <a:miter lim="800000"/>
            <a:headEnd/>
            <a:tailEnd/>
          </a:ln>
        </p:spPr>
        <p:txBody>
          <a:bodyPr wrap="none">
            <a:spAutoFit/>
          </a:bodyPr>
          <a:lstStyle/>
          <a:p>
            <a:r>
              <a:rPr lang="ru-RU" sz="2000" b="1">
                <a:latin typeface="Century Gothic" pitchFamily="34" charset="0"/>
              </a:rPr>
              <a:t> </a:t>
            </a:r>
          </a:p>
        </p:txBody>
      </p:sp>
      <p:sp>
        <p:nvSpPr>
          <p:cNvPr id="23554" name="TextBox 16"/>
          <p:cNvSpPr txBox="1">
            <a:spLocks noChangeArrowheads="1"/>
          </p:cNvSpPr>
          <p:nvPr/>
        </p:nvSpPr>
        <p:spPr bwMode="auto">
          <a:xfrm>
            <a:off x="1519238" y="1709738"/>
            <a:ext cx="9467850" cy="731837"/>
          </a:xfrm>
          <a:prstGeom prst="rect">
            <a:avLst/>
          </a:prstGeom>
          <a:noFill/>
          <a:ln w="9525">
            <a:noFill/>
            <a:miter lim="800000"/>
            <a:headEnd/>
            <a:tailEnd/>
          </a:ln>
        </p:spPr>
        <p:txBody>
          <a:bodyPr>
            <a:spAutoFit/>
          </a:bodyPr>
          <a:lstStyle/>
          <a:p>
            <a:r>
              <a:rPr lang="ru-RU" sz="4000" b="1">
                <a:latin typeface="Times New Roman" pitchFamily="18" charset="0"/>
                <a:cs typeface="Times New Roman" pitchFamily="18" charset="0"/>
              </a:rPr>
              <a:t>АНАФИЛАКТИКАЛЫҚ ШОК (АШ)</a:t>
            </a:r>
          </a:p>
        </p:txBody>
      </p:sp>
      <p:sp>
        <p:nvSpPr>
          <p:cNvPr id="23555" name="Прямоугольник 1"/>
          <p:cNvSpPr>
            <a:spLocks noChangeArrowheads="1"/>
          </p:cNvSpPr>
          <p:nvPr/>
        </p:nvSpPr>
        <p:spPr bwMode="auto">
          <a:xfrm>
            <a:off x="1519238" y="3228975"/>
            <a:ext cx="8785225" cy="1917700"/>
          </a:xfrm>
          <a:prstGeom prst="rect">
            <a:avLst/>
          </a:prstGeom>
          <a:noFill/>
          <a:ln w="9525">
            <a:noFill/>
            <a:miter lim="800000"/>
            <a:headEnd/>
            <a:tailEnd/>
          </a:ln>
        </p:spPr>
        <p:txBody>
          <a:bodyPr>
            <a:spAutoFit/>
          </a:bodyPr>
          <a:lstStyle/>
          <a:p>
            <a:pPr algn="just"/>
            <a:r>
              <a:rPr lang="ru-RU" sz="2400">
                <a:solidFill>
                  <a:srgbClr val="FF0000"/>
                </a:solidFill>
                <a:latin typeface="Century Gothic" pitchFamily="34" charset="0"/>
              </a:rPr>
              <a:t>	</a:t>
            </a:r>
            <a:r>
              <a:rPr lang="ru-RU" sz="2400">
                <a:solidFill>
                  <a:srgbClr val="FF0000"/>
                </a:solidFill>
                <a:latin typeface="Times New Roman" pitchFamily="18" charset="0"/>
                <a:cs typeface="Times New Roman" pitchFamily="18" charset="0"/>
              </a:rPr>
              <a:t>Анафилактикалық шок (АШ) – </a:t>
            </a:r>
            <a:r>
              <a:rPr lang="kk-KZ" sz="2400">
                <a:solidFill>
                  <a:srgbClr val="FF0000"/>
                </a:solidFill>
                <a:latin typeface="Times New Roman" pitchFamily="18" charset="0"/>
                <a:cs typeface="Times New Roman" pitchFamily="18" charset="0"/>
              </a:rPr>
              <a:t>ағзаға аллергендер енгенде жедел түрдегі аллергиялық реакцияны тудыратын,қан айналым,тыныс алу,орталық жүйке жүйесінің ауыр бұзылыстарымен сипатталатын жіті дамитын,өмірге қауіпті патологиялық үрдіс.</a:t>
            </a:r>
            <a:endParaRPr lang="ru-RU"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2"/>
          <p:cNvSpPr>
            <a:spLocks noChangeArrowheads="1"/>
          </p:cNvSpPr>
          <p:nvPr/>
        </p:nvSpPr>
        <p:spPr bwMode="auto">
          <a:xfrm>
            <a:off x="6996113" y="1790700"/>
            <a:ext cx="3362325" cy="2087563"/>
          </a:xfrm>
          <a:prstGeom prst="rect">
            <a:avLst/>
          </a:prstGeom>
          <a:noFill/>
          <a:ln w="9525">
            <a:noFill/>
            <a:miter lim="800000"/>
            <a:headEnd/>
            <a:tailEnd/>
          </a:ln>
        </p:spPr>
        <p:txBody>
          <a:bodyPr>
            <a:spAutoFit/>
          </a:bodyPr>
          <a:lstStyle/>
          <a:p>
            <a:pPr marL="609600" indent="-609600">
              <a:spcBef>
                <a:spcPct val="30000"/>
              </a:spcBef>
              <a:buFontTx/>
              <a:buChar char="•"/>
            </a:pPr>
            <a:r>
              <a:rPr lang="ru-RU" b="1">
                <a:solidFill>
                  <a:srgbClr val="FF0000"/>
                </a:solidFill>
                <a:latin typeface="Times New Roman" pitchFamily="18" charset="0"/>
              </a:rPr>
              <a:t>Ауырлық дәрежесі бойынша:</a:t>
            </a:r>
          </a:p>
          <a:p>
            <a:pPr marL="609600" indent="-609600">
              <a:spcBef>
                <a:spcPct val="30000"/>
              </a:spcBef>
              <a:buFontTx/>
              <a:buChar char="•"/>
            </a:pPr>
            <a:r>
              <a:rPr lang="ru-RU" b="1">
                <a:latin typeface="Times New Roman" pitchFamily="18" charset="0"/>
              </a:rPr>
              <a:t>* I дәреже;</a:t>
            </a:r>
          </a:p>
          <a:p>
            <a:pPr marL="609600" indent="-609600">
              <a:spcBef>
                <a:spcPct val="30000"/>
              </a:spcBef>
              <a:buFontTx/>
              <a:buChar char="•"/>
            </a:pPr>
            <a:r>
              <a:rPr lang="ru-RU" b="1">
                <a:latin typeface="Times New Roman" pitchFamily="18" charset="0"/>
              </a:rPr>
              <a:t>* II дәреже;</a:t>
            </a:r>
          </a:p>
          <a:p>
            <a:pPr marL="609600" indent="-609600">
              <a:spcBef>
                <a:spcPct val="30000"/>
              </a:spcBef>
              <a:buFontTx/>
              <a:buChar char="•"/>
            </a:pPr>
            <a:r>
              <a:rPr lang="ru-RU" b="1">
                <a:latin typeface="Times New Roman" pitchFamily="18" charset="0"/>
              </a:rPr>
              <a:t>* III дәреже;</a:t>
            </a:r>
          </a:p>
          <a:p>
            <a:pPr marL="609600" indent="-609600">
              <a:spcBef>
                <a:spcPct val="30000"/>
              </a:spcBef>
              <a:buFontTx/>
              <a:buChar char="•"/>
            </a:pPr>
            <a:r>
              <a:rPr lang="ru-RU" b="1">
                <a:latin typeface="Times New Roman" pitchFamily="18" charset="0"/>
              </a:rPr>
              <a:t>* IV дәреже.</a:t>
            </a:r>
            <a:endParaRPr lang="ru-RU" b="1">
              <a:solidFill>
                <a:srgbClr val="FF0000"/>
              </a:solidFill>
              <a:latin typeface="Times New Roman" pitchFamily="18" charset="0"/>
            </a:endParaRPr>
          </a:p>
        </p:txBody>
      </p:sp>
      <p:sp>
        <p:nvSpPr>
          <p:cNvPr id="24578" name="Прямоугольник 8"/>
          <p:cNvSpPr>
            <a:spLocks noChangeArrowheads="1"/>
          </p:cNvSpPr>
          <p:nvPr/>
        </p:nvSpPr>
        <p:spPr bwMode="auto">
          <a:xfrm>
            <a:off x="4146550" y="912813"/>
            <a:ext cx="4635500" cy="646112"/>
          </a:xfrm>
          <a:prstGeom prst="rect">
            <a:avLst/>
          </a:prstGeom>
          <a:noFill/>
          <a:ln w="9525">
            <a:noFill/>
            <a:miter lim="800000"/>
            <a:headEnd/>
            <a:tailEnd/>
          </a:ln>
        </p:spPr>
        <p:txBody>
          <a:bodyPr>
            <a:spAutoFit/>
          </a:bodyPr>
          <a:lstStyle/>
          <a:p>
            <a:pPr marL="609600" indent="-609600">
              <a:spcBef>
                <a:spcPct val="30000"/>
              </a:spcBef>
            </a:pPr>
            <a:r>
              <a:rPr lang="kk-KZ" sz="3600" b="1">
                <a:solidFill>
                  <a:srgbClr val="C00000"/>
                </a:solidFill>
                <a:latin typeface="Times New Roman" pitchFamily="18" charset="0"/>
              </a:rPr>
              <a:t>ЖІКТЕЛУІ</a:t>
            </a:r>
            <a:endParaRPr lang="ru-RU" sz="3600" b="1">
              <a:solidFill>
                <a:srgbClr val="C00000"/>
              </a:solidFill>
              <a:latin typeface="Times New Roman" pitchFamily="18" charset="0"/>
            </a:endParaRPr>
          </a:p>
        </p:txBody>
      </p:sp>
      <p:sp>
        <p:nvSpPr>
          <p:cNvPr id="24579" name="Прямоугольник 9"/>
          <p:cNvSpPr>
            <a:spLocks noChangeArrowheads="1"/>
          </p:cNvSpPr>
          <p:nvPr/>
        </p:nvSpPr>
        <p:spPr bwMode="auto">
          <a:xfrm>
            <a:off x="715963" y="1882775"/>
            <a:ext cx="4581525" cy="2168525"/>
          </a:xfrm>
          <a:prstGeom prst="rect">
            <a:avLst/>
          </a:prstGeom>
          <a:noFill/>
          <a:ln w="9525">
            <a:noFill/>
            <a:miter lim="800000"/>
            <a:headEnd/>
            <a:tailEnd/>
          </a:ln>
        </p:spPr>
        <p:txBody>
          <a:bodyPr>
            <a:spAutoFit/>
          </a:bodyPr>
          <a:lstStyle/>
          <a:p>
            <a:pPr marL="609600" indent="-609600">
              <a:spcBef>
                <a:spcPct val="30000"/>
              </a:spcBef>
            </a:pPr>
            <a:r>
              <a:rPr lang="ru-RU" b="1">
                <a:solidFill>
                  <a:srgbClr val="FF0000"/>
                </a:solidFill>
                <a:latin typeface="Times New Roman" pitchFamily="18" charset="0"/>
              </a:rPr>
              <a:t>Клиникалық нұсқа бойынша:</a:t>
            </a:r>
          </a:p>
          <a:p>
            <a:pPr marL="609600" indent="-609600">
              <a:spcBef>
                <a:spcPct val="30000"/>
              </a:spcBef>
              <a:buFontTx/>
              <a:buChar char="•"/>
            </a:pPr>
            <a:r>
              <a:rPr lang="ru-RU" b="1">
                <a:latin typeface="Times New Roman" pitchFamily="18" charset="0"/>
              </a:rPr>
              <a:t>типтік;* </a:t>
            </a:r>
          </a:p>
          <a:p>
            <a:pPr marL="609600" indent="-609600">
              <a:spcBef>
                <a:spcPct val="30000"/>
              </a:spcBef>
              <a:buFontTx/>
              <a:buChar char="•"/>
            </a:pPr>
            <a:r>
              <a:rPr lang="ru-RU" b="1">
                <a:latin typeface="Times New Roman" pitchFamily="18" charset="0"/>
              </a:rPr>
              <a:t>гемодинамикалық (коллаптоидты);</a:t>
            </a:r>
          </a:p>
          <a:p>
            <a:pPr marL="609600" indent="-609600">
              <a:spcBef>
                <a:spcPct val="30000"/>
              </a:spcBef>
              <a:buFontTx/>
              <a:buChar char="•"/>
            </a:pPr>
            <a:r>
              <a:rPr lang="ru-RU" b="1">
                <a:latin typeface="Times New Roman" pitchFamily="18" charset="0"/>
              </a:rPr>
              <a:t>* асфиксия;</a:t>
            </a:r>
          </a:p>
          <a:p>
            <a:pPr marL="609600" indent="-609600">
              <a:spcBef>
                <a:spcPct val="30000"/>
              </a:spcBef>
              <a:buFontTx/>
              <a:buChar char="•"/>
            </a:pPr>
            <a:r>
              <a:rPr lang="ru-RU" b="1">
                <a:latin typeface="Times New Roman" pitchFamily="18" charset="0"/>
              </a:rPr>
              <a:t>*церебральды;</a:t>
            </a:r>
          </a:p>
          <a:p>
            <a:pPr marL="609600" indent="-609600">
              <a:spcBef>
                <a:spcPct val="30000"/>
              </a:spcBef>
              <a:buFontTx/>
              <a:buChar char="•"/>
            </a:pPr>
            <a:r>
              <a:rPr lang="ru-RU" b="1">
                <a:latin typeface="Times New Roman" pitchFamily="18" charset="0"/>
              </a:rPr>
              <a:t>• абдоминалды.</a:t>
            </a:r>
          </a:p>
        </p:txBody>
      </p:sp>
      <p:sp>
        <p:nvSpPr>
          <p:cNvPr id="24580" name="Прямоугольник 10"/>
          <p:cNvSpPr>
            <a:spLocks noChangeArrowheads="1"/>
          </p:cNvSpPr>
          <p:nvPr/>
        </p:nvSpPr>
        <p:spPr bwMode="auto">
          <a:xfrm>
            <a:off x="3881438" y="4375150"/>
            <a:ext cx="4143375" cy="2170113"/>
          </a:xfrm>
          <a:prstGeom prst="rect">
            <a:avLst/>
          </a:prstGeom>
          <a:noFill/>
          <a:ln w="9525">
            <a:noFill/>
            <a:miter lim="800000"/>
            <a:headEnd/>
            <a:tailEnd/>
          </a:ln>
        </p:spPr>
        <p:txBody>
          <a:bodyPr>
            <a:spAutoFit/>
          </a:bodyPr>
          <a:lstStyle/>
          <a:p>
            <a:pPr marL="609600" indent="-609600">
              <a:spcBef>
                <a:spcPct val="30000"/>
              </a:spcBef>
              <a:buFontTx/>
              <a:buChar char="•"/>
            </a:pPr>
            <a:r>
              <a:rPr lang="ru-RU" b="1">
                <a:solidFill>
                  <a:srgbClr val="FF0000"/>
                </a:solidFill>
                <a:latin typeface="Times New Roman" pitchFamily="18" charset="0"/>
              </a:rPr>
              <a:t>Ағымы бойынша:</a:t>
            </a:r>
          </a:p>
          <a:p>
            <a:pPr marL="609600" indent="-609600">
              <a:spcBef>
                <a:spcPct val="30000"/>
              </a:spcBef>
              <a:buFontTx/>
              <a:buChar char="•"/>
            </a:pPr>
            <a:r>
              <a:rPr lang="ru-RU" b="1">
                <a:latin typeface="Times New Roman" pitchFamily="18" charset="0"/>
              </a:rPr>
              <a:t>* жедел қатерсіз;</a:t>
            </a:r>
          </a:p>
          <a:p>
            <a:pPr marL="609600" indent="-609600">
              <a:spcBef>
                <a:spcPct val="30000"/>
              </a:spcBef>
              <a:buFontTx/>
              <a:buChar char="•"/>
            </a:pPr>
            <a:r>
              <a:rPr lang="ru-RU" b="1">
                <a:latin typeface="Times New Roman" pitchFamily="18" charset="0"/>
              </a:rPr>
              <a:t>* жедел қатерлі;</a:t>
            </a:r>
          </a:p>
          <a:p>
            <a:pPr marL="609600" indent="-609600">
              <a:spcBef>
                <a:spcPct val="30000"/>
              </a:spcBef>
              <a:buFontTx/>
              <a:buChar char="•"/>
            </a:pPr>
            <a:r>
              <a:rPr lang="ru-RU" b="1">
                <a:latin typeface="Times New Roman" pitchFamily="18" charset="0"/>
              </a:rPr>
              <a:t>• ұзаққа созылған;</a:t>
            </a:r>
          </a:p>
          <a:p>
            <a:pPr marL="609600" indent="-609600">
              <a:spcBef>
                <a:spcPct val="30000"/>
              </a:spcBef>
              <a:buFontTx/>
              <a:buChar char="•"/>
            </a:pPr>
            <a:r>
              <a:rPr lang="ru-RU" b="1">
                <a:latin typeface="Times New Roman" pitchFamily="18" charset="0"/>
              </a:rPr>
              <a:t>* қайталанатын;</a:t>
            </a:r>
          </a:p>
          <a:p>
            <a:pPr marL="609600" indent="-609600">
              <a:spcBef>
                <a:spcPct val="30000"/>
              </a:spcBef>
              <a:buFontTx/>
              <a:buChar char="•"/>
            </a:pPr>
            <a:r>
              <a:rPr lang="ru-RU" b="1">
                <a:latin typeface="Times New Roman" pitchFamily="18" charset="0"/>
              </a:rPr>
              <a:t>* абортивті.</a:t>
            </a:r>
          </a:p>
        </p:txBody>
      </p:sp>
      <p:sp>
        <p:nvSpPr>
          <p:cNvPr id="12" name="Овал 11"/>
          <p:cNvSpPr/>
          <p:nvPr/>
        </p:nvSpPr>
        <p:spPr>
          <a:xfrm>
            <a:off x="204788" y="1558925"/>
            <a:ext cx="4954587"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3006725" y="4202113"/>
            <a:ext cx="4954588" cy="2343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6200775" y="1389063"/>
            <a:ext cx="4954588" cy="2894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6" name="Прямая со стрелкой 15"/>
          <p:cNvCxnSpPr/>
          <p:nvPr/>
        </p:nvCxnSpPr>
        <p:spPr>
          <a:xfrm flipH="1">
            <a:off x="5513388" y="1558925"/>
            <a:ext cx="26987" cy="231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867400" y="1558925"/>
            <a:ext cx="625475" cy="3238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4618038" y="1558925"/>
            <a:ext cx="541337" cy="323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62400" y="228600"/>
            <a:ext cx="8229600" cy="1127125"/>
          </a:xfrm>
        </p:spPr>
        <p:txBody>
          <a:bodyPr>
            <a:normAutofit fontScale="90000"/>
          </a:bodyPr>
          <a:lstStyle/>
          <a:p>
            <a:pPr eaLnBrk="1" fontAlgn="auto" hangingPunct="1">
              <a:spcAft>
                <a:spcPts val="0"/>
              </a:spcAft>
              <a:defRPr/>
            </a:pPr>
            <a:r>
              <a:rPr lang="kk-KZ" cap="none" dirty="0">
                <a:solidFill>
                  <a:srgbClr val="C00000"/>
                </a:solidFill>
                <a:latin typeface="Times New Roman" pitchFamily="18" charset="0"/>
              </a:rPr>
              <a:t>Анафилактикалық шоктың себептері:</a:t>
            </a:r>
            <a:r>
              <a:rPr lang="kk-KZ" sz="5400" cap="none" dirty="0">
                <a:solidFill>
                  <a:srgbClr val="C00000"/>
                </a:solidFill>
                <a:effectLst>
                  <a:outerShdw blurRad="38100" dist="38100" dir="2700000" algn="tl">
                    <a:srgbClr val="FFFFFF"/>
                  </a:outerShdw>
                </a:effectLst>
              </a:rPr>
              <a:t> </a:t>
            </a:r>
            <a:r>
              <a:rPr lang="ru-RU" b="1" dirty="0" smtClean="0">
                <a:solidFill>
                  <a:srgbClr val="C00000"/>
                </a:solidFill>
              </a:rPr>
              <a:t> </a:t>
            </a:r>
            <a:endParaRPr lang="ru-RU" b="1" dirty="0">
              <a:solidFill>
                <a:srgbClr val="C00000"/>
              </a:solidFill>
            </a:endParaRPr>
          </a:p>
        </p:txBody>
      </p:sp>
      <p:sp>
        <p:nvSpPr>
          <p:cNvPr id="4" name="Содержимое 1"/>
          <p:cNvSpPr>
            <a:spLocks noGrp="1"/>
          </p:cNvSpPr>
          <p:nvPr>
            <p:ph idx="1"/>
          </p:nvPr>
        </p:nvSpPr>
        <p:spPr>
          <a:xfrm>
            <a:off x="1035050" y="1355725"/>
            <a:ext cx="7099300" cy="2884488"/>
          </a:xfrm>
        </p:spPr>
        <p:txBody>
          <a:bodyPr rtlCol="0">
            <a:normAutofit/>
          </a:bodyPr>
          <a:lstStyle/>
          <a:p>
            <a:pPr eaLnBrk="1" fontAlgn="auto" hangingPunct="1">
              <a:spcAft>
                <a:spcPts val="0"/>
              </a:spcAft>
              <a:buFont typeface="Arial" panose="020B0604020202020204" pitchFamily="34" charset="0"/>
              <a:buChar char="•"/>
              <a:defRPr/>
            </a:pPr>
            <a:endParaRPr lang="ru-RU" sz="20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Дәрілік </a:t>
            </a:r>
            <a:r>
              <a:rPr lang="ru-RU" sz="2000" b="1" dirty="0" err="1" smtClean="0">
                <a:effectLst>
                  <a:outerShdw blurRad="38100" dist="38100" dir="2700000" algn="tl">
                    <a:srgbClr val="2A5B7F"/>
                  </a:outerShdw>
                </a:effectLst>
                <a:latin typeface="Times New Roman" panose="02020603050405020304" pitchFamily="18" charset="0"/>
                <a:cs typeface="Times New Roman" panose="02020603050405020304" pitchFamily="18" charset="0"/>
              </a:rPr>
              <a:t>препараттар</a:t>
            </a:r>
            <a:endPar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Диагностикалық</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r>
              <a:rPr lang="ru-RU" sz="2000" b="1" dirty="0" err="1" smtClean="0">
                <a:effectLst>
                  <a:outerShdw blurRad="38100" dist="38100" dir="2700000" algn="tl">
                    <a:srgbClr val="2A5B7F"/>
                  </a:outerShdw>
                </a:effectLst>
                <a:latin typeface="Times New Roman" panose="02020603050405020304" pitchFamily="18" charset="0"/>
                <a:cs typeface="Times New Roman" panose="02020603050405020304" pitchFamily="18" charset="0"/>
              </a:rPr>
              <a:t>құралдар</a:t>
            </a:r>
            <a:endPar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Дезинфектанттар</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және</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антисептиктер</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p>
          <a:p>
            <a:pPr eaLnBrk="1" fontAlgn="auto" hangingPunct="1">
              <a:spcAft>
                <a:spcPts val="0"/>
              </a:spcAft>
              <a:buFont typeface="Arial" panose="020B0604020202020204" pitchFamily="34" charset="0"/>
              <a:buChar char="•"/>
              <a:defRPr/>
            </a:pP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Тұрмыстық</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химия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құралдары</a:t>
            </a:r>
            <a:endPar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Азық-түлік</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өнімдері</a:t>
            </a:r>
            <a:endPar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Улар мен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жәндіктер</a:t>
            </a:r>
            <a:r>
              <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rPr>
              <a:t> </a:t>
            </a:r>
            <a:r>
              <a:rPr lang="ru-RU" sz="2000" b="1" dirty="0" err="1">
                <a:effectLst>
                  <a:outerShdw blurRad="38100" dist="38100" dir="2700000" algn="tl">
                    <a:srgbClr val="2A5B7F"/>
                  </a:outerShdw>
                </a:effectLst>
                <a:latin typeface="Times New Roman" panose="02020603050405020304" pitchFamily="18" charset="0"/>
                <a:cs typeface="Times New Roman" panose="02020603050405020304" pitchFamily="18" charset="0"/>
              </a:rPr>
              <a:t>ферменттері</a:t>
            </a:r>
            <a:endParaRPr lang="ru-RU" sz="2000" b="1" dirty="0">
              <a:effectLst>
                <a:outerShdw blurRad="38100" dist="38100" dir="2700000" algn="tl">
                  <a:srgbClr val="2A5B7F"/>
                </a:outerShdw>
              </a:effectLst>
              <a:latin typeface="Times New Roman" panose="02020603050405020304" pitchFamily="18" charset="0"/>
              <a:cs typeface="Times New Roman" panose="02020603050405020304" pitchFamily="18" charset="0"/>
            </a:endParaRPr>
          </a:p>
        </p:txBody>
      </p:sp>
      <p:pic>
        <p:nvPicPr>
          <p:cNvPr id="25603" name="Picture 6" descr="http://img1.liveinternet.ru/images/attach/c/0/47/581/47581423_1250439937_0_70ac_783f5bac_XL.jpg"/>
          <p:cNvPicPr>
            <a:picLocks noChangeAspect="1" noChangeArrowheads="1"/>
          </p:cNvPicPr>
          <p:nvPr/>
        </p:nvPicPr>
        <p:blipFill>
          <a:blip r:embed="rId3"/>
          <a:srcRect/>
          <a:stretch>
            <a:fillRect/>
          </a:stretch>
        </p:blipFill>
        <p:spPr bwMode="auto">
          <a:xfrm>
            <a:off x="8715375" y="1454150"/>
            <a:ext cx="3124200" cy="2786063"/>
          </a:xfrm>
          <a:prstGeom prst="rect">
            <a:avLst/>
          </a:prstGeom>
          <a:noFill/>
          <a:ln w="9525">
            <a:noFill/>
            <a:miter lim="800000"/>
            <a:headEnd/>
            <a:tailEnd/>
          </a:ln>
        </p:spPr>
      </p:pic>
      <p:pic>
        <p:nvPicPr>
          <p:cNvPr id="25604" name="Picture 2" descr="http://www.allergology-today.ru/wp-content/uploads/2011/10/ukus-pcheli.jpg"/>
          <p:cNvPicPr>
            <a:picLocks noChangeAspect="1" noChangeArrowheads="1"/>
          </p:cNvPicPr>
          <p:nvPr/>
        </p:nvPicPr>
        <p:blipFill>
          <a:blip r:embed="rId4"/>
          <a:srcRect/>
          <a:stretch>
            <a:fillRect/>
          </a:stretch>
        </p:blipFill>
        <p:spPr bwMode="auto">
          <a:xfrm>
            <a:off x="234950" y="4502150"/>
            <a:ext cx="3359150" cy="2355850"/>
          </a:xfrm>
          <a:prstGeom prst="rect">
            <a:avLst/>
          </a:prstGeom>
          <a:noFill/>
          <a:ln w="9525">
            <a:noFill/>
            <a:miter lim="800000"/>
            <a:headEnd/>
            <a:tailEnd/>
          </a:ln>
        </p:spPr>
      </p:pic>
      <p:pic>
        <p:nvPicPr>
          <p:cNvPr id="25605" name="Picture 8" descr="http://go4.imgsmail.ru/imgpreview?key=1d20652ceb646047&amp;mb=imgdb_preview_958"/>
          <p:cNvPicPr>
            <a:picLocks noChangeAspect="1" noChangeArrowheads="1"/>
          </p:cNvPicPr>
          <p:nvPr/>
        </p:nvPicPr>
        <p:blipFill>
          <a:blip r:embed="rId5"/>
          <a:srcRect/>
          <a:stretch>
            <a:fillRect/>
          </a:stretch>
        </p:blipFill>
        <p:spPr bwMode="auto">
          <a:xfrm>
            <a:off x="4276725" y="4502150"/>
            <a:ext cx="3146425" cy="2355850"/>
          </a:xfrm>
          <a:prstGeom prst="rect">
            <a:avLst/>
          </a:prstGeom>
          <a:noFill/>
          <a:ln w="9525">
            <a:noFill/>
            <a:miter lim="800000"/>
            <a:headEnd/>
            <a:tailEnd/>
          </a:ln>
        </p:spPr>
      </p:pic>
      <p:pic>
        <p:nvPicPr>
          <p:cNvPr id="25606" name="Picture 4" descr="http://tibet-medicine.ru/wp-content/uploads/2013/05/antibiotki-pri-cistite.jpg"/>
          <p:cNvPicPr>
            <a:picLocks noChangeAspect="1" noChangeArrowheads="1"/>
          </p:cNvPicPr>
          <p:nvPr/>
        </p:nvPicPr>
        <p:blipFill>
          <a:blip r:embed="rId6"/>
          <a:srcRect/>
          <a:stretch>
            <a:fillRect/>
          </a:stretch>
        </p:blipFill>
        <p:spPr bwMode="auto">
          <a:xfrm>
            <a:off x="7780338" y="4546600"/>
            <a:ext cx="4059237"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325813" y="481013"/>
            <a:ext cx="8272462" cy="733425"/>
          </a:xfrm>
        </p:spPr>
        <p:txBody>
          <a:bodyPr/>
          <a:lstStyle/>
          <a:p>
            <a:pPr eaLnBrk="1" fontAlgn="auto" hangingPunct="1">
              <a:spcAft>
                <a:spcPts val="0"/>
              </a:spcAft>
              <a:defRPr/>
            </a:pPr>
            <a:r>
              <a:rPr lang="kk-KZ" cap="none" dirty="0">
                <a:solidFill>
                  <a:srgbClr val="C00000"/>
                </a:solidFill>
                <a:effectLst>
                  <a:outerShdw blurRad="38100" dist="38100" dir="2700000" algn="tl">
                    <a:srgbClr val="FFFFFF"/>
                  </a:outerShdw>
                </a:effectLst>
                <a:latin typeface="Times New Roman" pitchFamily="18" charset="0"/>
              </a:rPr>
              <a:t>АШ патогенезі</a:t>
            </a:r>
            <a:endParaRPr lang="ru-RU" dirty="0">
              <a:solidFill>
                <a:srgbClr val="C00000"/>
              </a:solidFill>
            </a:endParaRPr>
          </a:p>
        </p:txBody>
      </p:sp>
      <p:sp>
        <p:nvSpPr>
          <p:cNvPr id="10" name="Rectangle 3"/>
          <p:cNvSpPr txBox="1">
            <a:spLocks noChangeArrowheads="1"/>
          </p:cNvSpPr>
          <p:nvPr/>
        </p:nvSpPr>
        <p:spPr>
          <a:xfrm>
            <a:off x="-14288" y="1466850"/>
            <a:ext cx="12206288" cy="5384800"/>
          </a:xfrm>
          <a:prstGeom prst="rect">
            <a:avLst/>
          </a:prstGeom>
        </p:spPr>
        <p:txBody>
          <a:bodyPr>
            <a:normAutofit/>
          </a:bodyPr>
          <a:lst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eaLnBrk="1" hangingPunct="1">
              <a:lnSpc>
                <a:spcPct val="80000"/>
              </a:lnSpc>
              <a:defRPr/>
            </a:pPr>
            <a:r>
              <a:rPr lang="ru-RU" dirty="0" smtClean="0">
                <a:effectLst>
                  <a:outerShdw blurRad="38100" dist="38100" dir="2700000" algn="tl">
                    <a:srgbClr val="2A5B7F"/>
                  </a:outerShdw>
                </a:effectLst>
              </a:rPr>
              <a:t>Антиген (сенсибилизация)        </a:t>
            </a:r>
            <a:r>
              <a:rPr lang="ru-RU" sz="2400" dirty="0" smtClean="0">
                <a:effectLst>
                  <a:outerShdw blurRad="38100" dist="38100" dir="2700000" algn="tl">
                    <a:srgbClr val="2A5B7F"/>
                  </a:outerShdw>
                </a:effectLst>
              </a:rPr>
              <a:t> </a:t>
            </a:r>
            <a:r>
              <a:rPr lang="ru-RU" sz="2400" dirty="0" err="1" smtClean="0">
                <a:effectLst>
                  <a:outerShdw blurRad="38100" dist="38100" dir="2700000" algn="tl">
                    <a:srgbClr val="2A5B7F"/>
                  </a:outerShdw>
                </a:effectLst>
              </a:rPr>
              <a:t>дегрануляция</a:t>
            </a:r>
            <a:r>
              <a:rPr lang="ru-RU" sz="2400" dirty="0" smtClean="0">
                <a:effectLst>
                  <a:outerShdw blurRad="38100" dist="38100" dir="2700000" algn="tl">
                    <a:srgbClr val="2A5B7F"/>
                  </a:outerShdw>
                </a:effectLst>
              </a:rPr>
              <a:t> тучных 					      клеток, базофилов</a:t>
            </a:r>
          </a:p>
          <a:p>
            <a:pPr eaLnBrk="1" hangingPunct="1">
              <a:lnSpc>
                <a:spcPct val="80000"/>
              </a:lnSpc>
              <a:buFont typeface="Wingdings" pitchFamily="2" charset="2"/>
              <a:buNone/>
              <a:defRPr/>
            </a:pPr>
            <a:endParaRPr lang="ru-RU" sz="2400" dirty="0" smtClean="0">
              <a:effectLst>
                <a:outerShdw blurRad="38100" dist="38100" dir="2700000" algn="tl">
                  <a:srgbClr val="2A5B7F"/>
                </a:outerShdw>
              </a:effectLst>
            </a:endParaRP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Повышение проницаемости</a:t>
            </a: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сосудистой стенки                               Падение тонуса сосудов</a:t>
            </a:r>
          </a:p>
          <a:p>
            <a:pPr eaLnBrk="1" hangingPunct="1">
              <a:lnSpc>
                <a:spcPct val="80000"/>
              </a:lnSpc>
              <a:buFont typeface="Wingdings" pitchFamily="2" charset="2"/>
              <a:buNone/>
              <a:defRPr/>
            </a:pPr>
            <a:endParaRPr lang="ru-RU" sz="2100" spc="600" dirty="0" smtClean="0">
              <a:effectLst>
                <a:outerShdw blurRad="38100" dist="38100" dir="2700000" algn="tl">
                  <a:srgbClr val="2A5B7F"/>
                </a:outerShdw>
              </a:effectLst>
            </a:endParaRP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Выход жидкой части крови в ткани                 Коллапс</a:t>
            </a:r>
          </a:p>
          <a:p>
            <a:pPr eaLnBrk="1" hangingPunct="1">
              <a:lnSpc>
                <a:spcPct val="80000"/>
              </a:lnSpc>
              <a:buFont typeface="Wingdings" pitchFamily="2" charset="2"/>
              <a:buNone/>
              <a:defRPr/>
            </a:pPr>
            <a:endParaRPr lang="ru-RU" sz="2100" dirty="0" smtClean="0">
              <a:effectLst>
                <a:outerShdw blurRad="38100" dist="38100" dir="2700000" algn="tl">
                  <a:srgbClr val="2A5B7F"/>
                </a:outerShdw>
              </a:effectLst>
            </a:endParaRP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a:t>
            </a:r>
            <a:r>
              <a:rPr lang="ru-RU" sz="2100" dirty="0" err="1" smtClean="0">
                <a:effectLst>
                  <a:outerShdw blurRad="38100" dist="38100" dir="2700000" algn="tl">
                    <a:srgbClr val="2A5B7F"/>
                  </a:outerShdw>
                </a:effectLst>
              </a:rPr>
              <a:t>Гиповолемия</a:t>
            </a:r>
            <a:r>
              <a:rPr lang="ru-RU" sz="2100" dirty="0" smtClean="0">
                <a:effectLst>
                  <a:outerShdw blurRad="38100" dist="38100" dir="2700000" algn="tl">
                    <a:srgbClr val="2A5B7F"/>
                  </a:outerShdw>
                </a:effectLst>
              </a:rPr>
              <a:t>                </a:t>
            </a:r>
          </a:p>
          <a:p>
            <a:pPr eaLnBrk="1" hangingPunct="1">
              <a:lnSpc>
                <a:spcPct val="80000"/>
              </a:lnSpc>
              <a:buFont typeface="Wingdings" pitchFamily="2" charset="2"/>
              <a:buNone/>
              <a:defRPr/>
            </a:pPr>
            <a:endParaRPr lang="ru-RU" sz="2100" dirty="0" smtClean="0">
              <a:effectLst>
                <a:outerShdw blurRad="38100" dist="38100" dir="2700000" algn="tl">
                  <a:srgbClr val="2A5B7F"/>
                </a:outerShdw>
              </a:effectLst>
            </a:endParaRP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Отек легких</a:t>
            </a: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Отек мозга</a:t>
            </a:r>
          </a:p>
          <a:p>
            <a:pPr eaLnBrk="1" hangingPunct="1">
              <a:lnSpc>
                <a:spcPct val="80000"/>
              </a:lnSpc>
              <a:buFont typeface="Wingdings" pitchFamily="2" charset="2"/>
              <a:buNone/>
              <a:defRPr/>
            </a:pPr>
            <a:endParaRPr lang="ru-RU" sz="2100" dirty="0" smtClean="0">
              <a:effectLst>
                <a:outerShdw blurRad="38100" dist="38100" dir="2700000" algn="tl">
                  <a:srgbClr val="2A5B7F"/>
                </a:outerShdw>
              </a:effectLst>
            </a:endParaRPr>
          </a:p>
          <a:p>
            <a:pPr eaLnBrk="1" hangingPunct="1">
              <a:lnSpc>
                <a:spcPct val="80000"/>
              </a:lnSpc>
              <a:buFont typeface="Wingdings" pitchFamily="2" charset="2"/>
              <a:buNone/>
              <a:defRPr/>
            </a:pPr>
            <a:r>
              <a:rPr lang="ru-RU" sz="2100" dirty="0" smtClean="0">
                <a:effectLst>
                  <a:outerShdw blurRad="38100" dist="38100" dir="2700000" algn="tl">
                    <a:srgbClr val="2A5B7F"/>
                  </a:outerShdw>
                </a:effectLst>
              </a:rPr>
              <a:t>       </a:t>
            </a:r>
            <a:r>
              <a:rPr lang="ru-RU" sz="2100" dirty="0" err="1" smtClean="0">
                <a:effectLst>
                  <a:outerShdw blurRad="38100" dist="38100" dir="2700000" algn="tl">
                    <a:srgbClr val="2A5B7F"/>
                  </a:outerShdw>
                </a:effectLst>
              </a:rPr>
              <a:t>Кардио</a:t>
            </a:r>
            <a:r>
              <a:rPr lang="ru-RU" sz="2100" dirty="0" smtClean="0">
                <a:effectLst>
                  <a:outerShdw blurRad="38100" dist="38100" dir="2700000" algn="tl">
                    <a:srgbClr val="2A5B7F"/>
                  </a:outerShdw>
                </a:effectLst>
              </a:rPr>
              <a:t>-респираторная недостаточность              Шоковая почка            </a:t>
            </a:r>
          </a:p>
        </p:txBody>
      </p:sp>
      <p:sp>
        <p:nvSpPr>
          <p:cNvPr id="15" name="Стрелка вниз 14"/>
          <p:cNvSpPr/>
          <p:nvPr/>
        </p:nvSpPr>
        <p:spPr>
          <a:xfrm>
            <a:off x="6432550" y="2017713"/>
            <a:ext cx="109538" cy="836612"/>
          </a:xfrm>
          <a:prstGeom prst="downArrow">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6464300" y="3405188"/>
            <a:ext cx="68263" cy="236537"/>
          </a:xfrm>
          <a:prstGeom prst="downArrow">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1" name="Прямая со стрелкой 20"/>
          <p:cNvCxnSpPr/>
          <p:nvPr/>
        </p:nvCxnSpPr>
        <p:spPr>
          <a:xfrm flipH="1">
            <a:off x="5313363" y="4303713"/>
            <a:ext cx="976312" cy="1860550"/>
          </a:xfrm>
          <a:prstGeom prst="straightConnector1">
            <a:avLst/>
          </a:prstGeom>
          <a:ln w="3810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732588" y="4303713"/>
            <a:ext cx="1212850" cy="1860550"/>
          </a:xfrm>
          <a:prstGeom prst="straightConnector1">
            <a:avLst/>
          </a:prstGeom>
          <a:ln w="3810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3562350" y="2017713"/>
            <a:ext cx="1751013" cy="536575"/>
          </a:xfrm>
          <a:prstGeom prst="straightConnector1">
            <a:avLst/>
          </a:prstGeom>
          <a:ln w="3810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2663825" y="2017713"/>
            <a:ext cx="1828800" cy="536575"/>
          </a:xfrm>
          <a:prstGeom prst="straightConnector1">
            <a:avLst/>
          </a:prstGeom>
          <a:ln w="38100" cap="rnd" cmpd="sng">
            <a:solidFill>
              <a:schemeClr val="accent1">
                <a:lumMod val="50000"/>
                <a:alpha val="98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144" name="Стрелка вниз 6143"/>
          <p:cNvSpPr/>
          <p:nvPr/>
        </p:nvSpPr>
        <p:spPr>
          <a:xfrm>
            <a:off x="2112963" y="3405188"/>
            <a:ext cx="46037" cy="236537"/>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45" name="Стрелка вниз 6144"/>
          <p:cNvSpPr/>
          <p:nvPr/>
        </p:nvSpPr>
        <p:spPr>
          <a:xfrm>
            <a:off x="2159000" y="4146550"/>
            <a:ext cx="44450" cy="377825"/>
          </a:xfrm>
          <a:prstGeom prst="downArrow">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148" name="Прямая со стрелкой 6147"/>
          <p:cNvCxnSpPr/>
          <p:nvPr/>
        </p:nvCxnSpPr>
        <p:spPr>
          <a:xfrm>
            <a:off x="2159000" y="4965700"/>
            <a:ext cx="1166813" cy="36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413" y="434975"/>
            <a:ext cx="9667875" cy="1292225"/>
          </a:xfrm>
        </p:spPr>
        <p:txBody>
          <a:bodyPr/>
          <a:lstStyle/>
          <a:p>
            <a:pPr eaLnBrk="1" fontAlgn="auto" hangingPunct="1">
              <a:spcAft>
                <a:spcPts val="0"/>
              </a:spcAft>
              <a:defRPr/>
            </a:pPr>
            <a:r>
              <a:rPr lang="kk-KZ" cap="none" dirty="0">
                <a:solidFill>
                  <a:srgbClr val="FF0000"/>
                </a:solidFill>
                <a:latin typeface="Times New Roman" pitchFamily="18" charset="0"/>
              </a:rPr>
              <a:t>Анафилактикалық шоктың клиникасы</a:t>
            </a:r>
            <a:r>
              <a:rPr lang="kk-KZ" cap="none" dirty="0" smtClean="0">
                <a:solidFill>
                  <a:srgbClr val="FF0000"/>
                </a:solidFill>
                <a:latin typeface="Times New Roman" pitchFamily="18" charset="0"/>
              </a:rPr>
              <a:t>:</a:t>
            </a:r>
            <a:endParaRPr lang="ru-RU" b="1" dirty="0"/>
          </a:p>
        </p:txBody>
      </p:sp>
      <p:pic>
        <p:nvPicPr>
          <p:cNvPr id="28674" name="Picture 12" descr="http://www.idoktor.info/userfiles/Anaphylaxis%20shock.jpg"/>
          <p:cNvPicPr>
            <a:picLocks noChangeAspect="1" noChangeArrowheads="1"/>
          </p:cNvPicPr>
          <p:nvPr/>
        </p:nvPicPr>
        <p:blipFill>
          <a:blip r:embed="rId2"/>
          <a:srcRect/>
          <a:stretch>
            <a:fillRect/>
          </a:stretch>
        </p:blipFill>
        <p:spPr bwMode="auto">
          <a:xfrm>
            <a:off x="323850" y="1484313"/>
            <a:ext cx="2670175" cy="2378075"/>
          </a:xfrm>
          <a:prstGeom prst="rect">
            <a:avLst/>
          </a:prstGeom>
          <a:noFill/>
          <a:ln w="9525">
            <a:noFill/>
            <a:miter lim="800000"/>
            <a:headEnd/>
            <a:tailEnd/>
          </a:ln>
        </p:spPr>
      </p:pic>
      <p:sp>
        <p:nvSpPr>
          <p:cNvPr id="28675" name="Прямоугольник 4"/>
          <p:cNvSpPr>
            <a:spLocks noChangeArrowheads="1"/>
          </p:cNvSpPr>
          <p:nvPr/>
        </p:nvSpPr>
        <p:spPr bwMode="auto">
          <a:xfrm>
            <a:off x="3662363" y="1554163"/>
            <a:ext cx="7672387" cy="4664075"/>
          </a:xfrm>
          <a:prstGeom prst="rect">
            <a:avLst/>
          </a:prstGeom>
          <a:noFill/>
          <a:ln w="9525">
            <a:noFill/>
            <a:miter lim="800000"/>
            <a:headEnd/>
            <a:tailEnd/>
          </a:ln>
        </p:spPr>
        <p:txBody>
          <a:bodyPr>
            <a:spAutoFit/>
          </a:bodyPr>
          <a:lstStyle/>
          <a:p>
            <a:r>
              <a:rPr lang="ru-RU" sz="2500" b="1">
                <a:latin typeface="Times New Roman" pitchFamily="18" charset="0"/>
              </a:rPr>
              <a:t>Варианттары:</a:t>
            </a:r>
          </a:p>
          <a:p>
            <a:endParaRPr lang="ru-RU" sz="2500">
              <a:latin typeface="Times New Roman" pitchFamily="18" charset="0"/>
            </a:endParaRPr>
          </a:p>
          <a:p>
            <a:pPr>
              <a:buFont typeface="Arial" charset="0"/>
              <a:buChar char="•"/>
            </a:pPr>
            <a:r>
              <a:rPr lang="ru-RU" sz="2500">
                <a:latin typeface="Times New Roman" pitchFamily="18" charset="0"/>
              </a:rPr>
              <a:t>Гемодинамикалық немесе коллаптоидты – тамыр арнасы сыйымдылығының күрт ұлғаюымен ұсақ тамырлар қабырғалары тонусының параличі</a:t>
            </a:r>
          </a:p>
          <a:p>
            <a:endParaRPr lang="ru-RU" sz="2500">
              <a:latin typeface="Times New Roman" pitchFamily="18" charset="0"/>
            </a:endParaRPr>
          </a:p>
          <a:p>
            <a:pPr>
              <a:buFont typeface="Arial" charset="0"/>
              <a:buChar char="•"/>
            </a:pPr>
            <a:r>
              <a:rPr lang="ru-RU" sz="2500">
                <a:latin typeface="Times New Roman" pitchFamily="18" charset="0"/>
              </a:rPr>
              <a:t>Асфиксия - өкпе ісінуі, Квинке ісінуі</a:t>
            </a:r>
          </a:p>
          <a:p>
            <a:endParaRPr lang="ru-RU" sz="2500">
              <a:latin typeface="Times New Roman" pitchFamily="18" charset="0"/>
            </a:endParaRPr>
          </a:p>
          <a:p>
            <a:pPr>
              <a:buFont typeface="Arial" charset="0"/>
              <a:buChar char="•"/>
            </a:pPr>
            <a:r>
              <a:rPr lang="ru-RU" sz="2500">
                <a:latin typeface="Times New Roman" pitchFamily="18" charset="0"/>
              </a:rPr>
              <a:t>Церебральды – неврологиялық симптомдар мен комаға дейін ОЖЖ функциясының бұзылуы</a:t>
            </a:r>
          </a:p>
          <a:p>
            <a:endParaRPr lang="ru-RU" sz="2500">
              <a:latin typeface="Times New Roman" pitchFamily="18" charset="0"/>
            </a:endParaRPr>
          </a:p>
          <a:p>
            <a:pPr>
              <a:buFont typeface="Arial" charset="0"/>
              <a:buChar char="•"/>
            </a:pPr>
            <a:r>
              <a:rPr lang="ru-RU" sz="2500">
                <a:latin typeface="Times New Roman" pitchFamily="18" charset="0"/>
              </a:rPr>
              <a:t>«Абдоминальді" </a:t>
            </a:r>
            <a:r>
              <a:rPr lang="ru-RU" b="1">
                <a:latin typeface="Times New Roman" pitchFamily="18" charset="0"/>
              </a:rPr>
              <a:t>ЖІТІ  ІШ  </a:t>
            </a:r>
            <a:r>
              <a:rPr lang="ru-RU" sz="2500">
                <a:latin typeface="Times New Roman" pitchFamily="18" charset="0"/>
              </a:rPr>
              <a:t>клиникасымен</a:t>
            </a:r>
          </a:p>
        </p:txBody>
      </p:sp>
      <p:pic>
        <p:nvPicPr>
          <p:cNvPr id="28676" name="Picture 6" descr="http://klop911.ru/wp-content/uploads/2014/10/chem-opasen-shershen-dlya-cheloveka-9.jpg"/>
          <p:cNvPicPr>
            <a:picLocks noChangeAspect="1" noChangeArrowheads="1"/>
          </p:cNvPicPr>
          <p:nvPr/>
        </p:nvPicPr>
        <p:blipFill>
          <a:blip r:embed="rId3"/>
          <a:srcRect/>
          <a:stretch>
            <a:fillRect/>
          </a:stretch>
        </p:blipFill>
        <p:spPr bwMode="auto">
          <a:xfrm>
            <a:off x="214313" y="4430713"/>
            <a:ext cx="27797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2625" y="900113"/>
            <a:ext cx="8712200" cy="1011237"/>
          </a:xfrm>
        </p:spPr>
        <p:txBody>
          <a:bodyPr/>
          <a:lstStyle/>
          <a:p>
            <a:pPr eaLnBrk="1" fontAlgn="auto" hangingPunct="1">
              <a:spcAft>
                <a:spcPts val="0"/>
              </a:spcAft>
              <a:defRPr/>
            </a:pPr>
            <a:r>
              <a:rPr lang="ru-RU" b="1" dirty="0">
                <a:solidFill>
                  <a:srgbClr val="FF0000"/>
                </a:solidFill>
                <a:latin typeface="Times New Roman" pitchFamily="18" charset="0"/>
              </a:rPr>
              <a:t>Шағымдары:</a:t>
            </a:r>
            <a:r>
              <a:rPr lang="ru-RU" sz="4400" b="1" dirty="0">
                <a:solidFill>
                  <a:srgbClr val="FF0000"/>
                </a:solidFill>
                <a:latin typeface="Rockwell" pitchFamily="18" charset="0"/>
              </a:rPr>
              <a:t> </a:t>
            </a:r>
          </a:p>
        </p:txBody>
      </p:sp>
      <p:sp>
        <p:nvSpPr>
          <p:cNvPr id="29698" name="Прямоугольник 2"/>
          <p:cNvSpPr>
            <a:spLocks noChangeArrowheads="1"/>
          </p:cNvSpPr>
          <p:nvPr/>
        </p:nvSpPr>
        <p:spPr bwMode="auto">
          <a:xfrm>
            <a:off x="1235075" y="1911350"/>
            <a:ext cx="10447338" cy="4603750"/>
          </a:xfrm>
          <a:prstGeom prst="rect">
            <a:avLst/>
          </a:prstGeom>
          <a:noFill/>
          <a:ln w="9525">
            <a:noFill/>
            <a:miter lim="800000"/>
            <a:headEnd/>
            <a:tailEnd/>
          </a:ln>
        </p:spPr>
        <p:txBody>
          <a:bodyPr>
            <a:spAutoFit/>
          </a:bodyPr>
          <a:lstStyle/>
          <a:p>
            <a:r>
              <a:rPr lang="ru-RU" b="1">
                <a:solidFill>
                  <a:srgbClr val="FF0000"/>
                </a:solidFill>
                <a:latin typeface="Times New Roman" pitchFamily="18" charset="0"/>
              </a:rPr>
              <a:t>• типтік вариант:</a:t>
            </a:r>
            <a:endParaRPr lang="en-US" b="1">
              <a:solidFill>
                <a:srgbClr val="FF0000"/>
              </a:solidFill>
              <a:latin typeface="Times New Roman" pitchFamily="18" charset="0"/>
            </a:endParaRPr>
          </a:p>
          <a:p>
            <a:endParaRPr lang="ru-RU" b="1">
              <a:solidFill>
                <a:srgbClr val="FF0000"/>
              </a:solidFill>
              <a:latin typeface="Times New Roman" pitchFamily="18" charset="0"/>
            </a:endParaRPr>
          </a:p>
          <a:p>
            <a:pPr>
              <a:buFont typeface="Arial" charset="0"/>
              <a:buChar char="•"/>
            </a:pPr>
            <a:r>
              <a:rPr lang="ru-RU" sz="2000">
                <a:latin typeface="Times New Roman" pitchFamily="18" charset="0"/>
              </a:rPr>
              <a:t>белгісіз ауыр сезімдер түріндегі ыңғайсыздықтың өткір жағдайы (мазасыздық, өлім қорқынышы, "қалақай күйігі" немесе "ыстығы көтерілуі") қозу мен мазасыздықпен;</a:t>
            </a:r>
          </a:p>
          <a:p>
            <a:pPr>
              <a:buFont typeface="Arial" charset="0"/>
              <a:buChar char="•"/>
            </a:pPr>
            <a:r>
              <a:rPr lang="ru-RU" sz="2000">
                <a:latin typeface="Times New Roman" pitchFamily="18" charset="0"/>
              </a:rPr>
              <a:t>өткір әлсіздік, бас айналу;</a:t>
            </a:r>
          </a:p>
          <a:p>
            <a:pPr>
              <a:buFont typeface="Arial" charset="0"/>
              <a:buChar char="•"/>
            </a:pPr>
            <a:r>
              <a:rPr lang="ru-RU" sz="2000">
                <a:latin typeface="Times New Roman" pitchFamily="18" charset="0"/>
              </a:rPr>
              <a:t>сананың бұзылуы;</a:t>
            </a:r>
          </a:p>
          <a:p>
            <a:pPr>
              <a:buFont typeface="Arial" charset="0"/>
              <a:buChar char="•"/>
            </a:pPr>
            <a:r>
              <a:rPr lang="ru-RU" sz="2000">
                <a:latin typeface="Times New Roman" pitchFamily="18" charset="0"/>
              </a:rPr>
              <a:t>басына, тіліне және бетіне қанның толуы сезімі;</a:t>
            </a:r>
          </a:p>
          <a:p>
            <a:pPr>
              <a:buFont typeface="Arial" charset="0"/>
              <a:buChar char="•"/>
            </a:pPr>
            <a:r>
              <a:rPr lang="ru-RU" sz="2000">
                <a:latin typeface="Times New Roman" pitchFamily="18" charset="0"/>
              </a:rPr>
              <a:t>бет, қол және бас терісінің қышуы мен қышуын сезіну;</a:t>
            </a:r>
          </a:p>
          <a:p>
            <a:pPr>
              <a:buFont typeface="Arial" charset="0"/>
              <a:buChar char="•"/>
            </a:pPr>
            <a:r>
              <a:rPr lang="ru-RU" sz="2000">
                <a:latin typeface="Times New Roman" pitchFamily="18" charset="0"/>
              </a:rPr>
              <a:t>бас ауруы;</a:t>
            </a:r>
          </a:p>
          <a:p>
            <a:pPr>
              <a:buFont typeface="Arial" charset="0"/>
              <a:buChar char="•"/>
            </a:pPr>
            <a:r>
              <a:rPr lang="ru-RU" sz="2000">
                <a:latin typeface="Times New Roman" pitchFamily="18" charset="0"/>
              </a:rPr>
              <a:t>тыныс алудың қиындауы;</a:t>
            </a:r>
          </a:p>
          <a:p>
            <a:pPr>
              <a:buFont typeface="Arial" charset="0"/>
              <a:buChar char="•"/>
            </a:pPr>
            <a:r>
              <a:rPr lang="ru-RU" sz="2000">
                <a:latin typeface="Times New Roman" pitchFamily="18" charset="0"/>
              </a:rPr>
              <a:t>өткір жөтел;</a:t>
            </a:r>
          </a:p>
          <a:p>
            <a:pPr>
              <a:buFont typeface="Arial" charset="0"/>
              <a:buChar char="•"/>
            </a:pPr>
            <a:r>
              <a:rPr lang="ru-RU" sz="2000">
                <a:latin typeface="Times New Roman" pitchFamily="18" charset="0"/>
              </a:rPr>
              <a:t>жүрек аймағындағы ауырсыну немесе жүрек соғысы;</a:t>
            </a:r>
          </a:p>
          <a:p>
            <a:pPr>
              <a:buFont typeface="Arial" charset="0"/>
              <a:buChar char="•"/>
            </a:pPr>
            <a:r>
              <a:rPr lang="ru-RU" sz="2000">
                <a:latin typeface="Times New Roman" pitchFamily="18" charset="0"/>
              </a:rPr>
              <a:t>кеуде қуысының артындағы ауырлық сезімі немесе кеуде қуысының қысылуы;</a:t>
            </a:r>
          </a:p>
          <a:p>
            <a:pPr>
              <a:buFont typeface="Arial" charset="0"/>
              <a:buChar char="•"/>
            </a:pPr>
            <a:r>
              <a:rPr lang="ru-RU" sz="2000">
                <a:latin typeface="Times New Roman" pitchFamily="18" charset="0"/>
              </a:rPr>
              <a:t>жүректің айнуы, құсу,еріксіз зәр,нәжіс.</a:t>
            </a:r>
          </a:p>
          <a:p>
            <a:pPr>
              <a:buFont typeface="Arial" charset="0"/>
              <a:buChar char="•"/>
            </a:pPr>
            <a:r>
              <a:rPr lang="ru-RU" sz="2000">
                <a:latin typeface="Times New Roman" pitchFamily="18" charset="0"/>
              </a:rPr>
              <a:t>ауырсыну, құрсақ қуысында. </a:t>
            </a:r>
          </a:p>
        </p:txBody>
      </p:sp>
      <p:pic>
        <p:nvPicPr>
          <p:cNvPr id="29699" name="Рисунок 6"/>
          <p:cNvPicPr>
            <a:picLocks noChangeAspect="1"/>
          </p:cNvPicPr>
          <p:nvPr/>
        </p:nvPicPr>
        <p:blipFill>
          <a:blip r:embed="rId3"/>
          <a:srcRect/>
          <a:stretch>
            <a:fillRect/>
          </a:stretch>
        </p:blipFill>
        <p:spPr bwMode="auto">
          <a:xfrm>
            <a:off x="8383588" y="3363913"/>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Другая 1">
      <a:dk1>
        <a:sysClr val="windowText" lastClr="000000"/>
      </a:dk1>
      <a:lt1>
        <a:sysClr val="window" lastClr="FFFFFF"/>
      </a:lt1>
      <a:dk2>
        <a:srgbClr val="775F55"/>
      </a:dk2>
      <a:lt2>
        <a:srgbClr val="EBDDC3"/>
      </a:lt2>
      <a:accent1>
        <a:srgbClr val="94B6D2"/>
      </a:accent1>
      <a:accent2>
        <a:srgbClr val="EAB290"/>
      </a:accent2>
      <a:accent3>
        <a:srgbClr val="A5AB81"/>
      </a:accent3>
      <a:accent4>
        <a:srgbClr val="D8B25C"/>
      </a:accent4>
      <a:accent5>
        <a:srgbClr val="7BA79D"/>
      </a:accent5>
      <a:accent6>
        <a:srgbClr val="968C8C"/>
      </a:accent6>
      <a:hlink>
        <a:srgbClr val="F7B615"/>
      </a:hlink>
      <a:folHlink>
        <a:srgbClr val="704404"/>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4800</TotalTime>
  <Words>1402</Words>
  <Application>Microsoft Office PowerPoint</Application>
  <PresentationFormat>Произвольный</PresentationFormat>
  <Paragraphs>223</Paragraphs>
  <Slides>23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След самолета</vt:lpstr>
      <vt:lpstr>АНАФИЛАКТИКАЛЫК ШОК.</vt:lpstr>
      <vt:lpstr>(ДҮНИЕЖҮЗІЛІК АЛЛЕРГОЛОГТАР ҰЙЫМЫНЫҢ-WORLD ALLERGY ORGANIZATION, WAO ХАЛЫҚАРАЛЫҚ ҰСЫНЫМДАРЫНА СӘЙКЕС)</vt:lpstr>
      <vt:lpstr>Презентация PowerPoint</vt:lpstr>
      <vt:lpstr>Презентация PowerPoint</vt:lpstr>
      <vt:lpstr>Презентация PowerPoint</vt:lpstr>
      <vt:lpstr>Анафилактикалық шоктың себептері:  </vt:lpstr>
      <vt:lpstr>АШ патогенезі</vt:lpstr>
      <vt:lpstr>Анафилактикалық шоктың клиникасы:</vt:lpstr>
      <vt:lpstr>Шағымдары: </vt:lpstr>
      <vt:lpstr>Презентация PowerPoint</vt:lpstr>
      <vt:lpstr>Презентация PowerPoint</vt:lpstr>
      <vt:lpstr>Шок кезіндегі стандартты мониторинг: </vt:lpstr>
      <vt:lpstr>Презентация PowerPoint</vt:lpstr>
      <vt:lpstr>Презентация PowerPoint</vt:lpstr>
      <vt:lpstr>Ағымына байланысты: </vt:lpstr>
      <vt:lpstr>Презентация PowerPoint</vt:lpstr>
      <vt:lpstr>Емдеу мақсаттары:  барлық өмірлік маңызды жүйелер мен органдардың қызметін қалпына келтіру</vt:lpstr>
      <vt:lpstr>Презентация PowerPoint</vt:lpstr>
      <vt:lpstr>Презентация PowerPoint</vt:lpstr>
      <vt:lpstr>Презентация PowerPoint</vt:lpstr>
      <vt:lpstr>Презентация PowerPoint</vt:lpstr>
      <vt:lpstr>Презентация PowerPoint</vt:lpstr>
      <vt:lpstr>Назар аударғандарыңызға рахмет!!!</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Бонеост</dc:title>
  <dc:creator>hp</dc:creator>
  <cp:lastModifiedBy>Пользователь</cp:lastModifiedBy>
  <cp:revision>188</cp:revision>
  <dcterms:created xsi:type="dcterms:W3CDTF">2020-02-24T04:08:21Z</dcterms:created>
  <dcterms:modified xsi:type="dcterms:W3CDTF">2023-11-23T04:20:16Z</dcterms:modified>
</cp:coreProperties>
</file>