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33"/>
  </p:notesMasterIdLst>
  <p:sldIdLst>
    <p:sldId id="310" r:id="rId2"/>
    <p:sldId id="260" r:id="rId3"/>
    <p:sldId id="528" r:id="rId4"/>
    <p:sldId id="258" r:id="rId5"/>
    <p:sldId id="467" r:id="rId6"/>
    <p:sldId id="472" r:id="rId7"/>
    <p:sldId id="465" r:id="rId8"/>
    <p:sldId id="531" r:id="rId9"/>
    <p:sldId id="527" r:id="rId10"/>
    <p:sldId id="262" r:id="rId11"/>
    <p:sldId id="264" r:id="rId12"/>
    <p:sldId id="468" r:id="rId13"/>
    <p:sldId id="469" r:id="rId14"/>
    <p:sldId id="267" r:id="rId15"/>
    <p:sldId id="269" r:id="rId16"/>
    <p:sldId id="270" r:id="rId17"/>
    <p:sldId id="272" r:id="rId18"/>
    <p:sldId id="273" r:id="rId19"/>
    <p:sldId id="480" r:id="rId20"/>
    <p:sldId id="274" r:id="rId21"/>
    <p:sldId id="276" r:id="rId22"/>
    <p:sldId id="277" r:id="rId23"/>
    <p:sldId id="279" r:id="rId24"/>
    <p:sldId id="280" r:id="rId25"/>
    <p:sldId id="282" r:id="rId26"/>
    <p:sldId id="284" r:id="rId27"/>
    <p:sldId id="286" r:id="rId28"/>
    <p:sldId id="301" r:id="rId29"/>
    <p:sldId id="302" r:id="rId30"/>
    <p:sldId id="458" r:id="rId31"/>
    <p:sldId id="308" r:id="rId32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DAD962-D20D-4CA3-A908-F3F1F8EE38E8}">
  <a:tblStyle styleId="{1BDAD962-D20D-4CA3-A908-F3F1F8EE38E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9"/>
          </a:solidFill>
        </a:fill>
      </a:tcStyle>
    </a:wholeTbl>
    <a:band1H>
      <a:tcTxStyle/>
      <a:tcStyle>
        <a:tcBdr/>
        <a:fill>
          <a:solidFill>
            <a:srgbClr val="CADE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E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3285" autoAdjust="0"/>
  </p:normalViewPr>
  <p:slideViewPr>
    <p:cSldViewPr snapToGrid="0">
      <p:cViewPr varScale="1">
        <p:scale>
          <a:sx n="114" d="100"/>
          <a:sy n="114" d="100"/>
        </p:scale>
        <p:origin x="1584" y="84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0-17T19:11:08.472" idx="1">
    <p:pos x="6000" y="0"/>
    <p:text>Animation or transition to be addd so that the question appears to ask participants before the answers are listed?
-Lydia Wanstall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122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84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21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2" name="Google Shape;37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638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12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548286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13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931040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724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" name="Google Shape;42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3078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431" name="Google Shape;4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036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7" name="Google Shape;46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1078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6" name="Google Shape;4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8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19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40703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6782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Как узнать, что игла или шприц стерильны?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Убедитесь, что упаковка не повреждена и внутри нее нет влаги. Если есть подозрение на повреждение упаковки, выбросьте шприц и используйте новый.</a:t>
            </a:r>
            <a:r>
              <a:rPr lang="ru-RU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Возможное упражнение: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(если возможно, покажите пример поврежденной или подозрительной упаковки и нормальной упаковки, спросите участников: какую упаковку вы бы выбрали?)</a:t>
            </a:r>
            <a:endParaRPr dirty="0"/>
          </a:p>
        </p:txBody>
      </p:sp>
      <p:sp>
        <p:nvSpPr>
          <p:cNvPr id="498" name="Google Shape;49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6890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1" name="Google Shape;52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901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«Всегда прокалывайте септу флакона стерильной иглой и не оставляйте иглу в пробке».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/>
              <a:t>Спросите участников, почему </a:t>
            </a:r>
            <a:r>
              <a:rPr lang="ru-RU"/>
              <a:t>Дайте им минуту на ответ, а затем объясните или подтвердите: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/>
              <a:t> Щелкните на слайде один раз. </a:t>
            </a:r>
            <a:r>
              <a:rPr lang="ru-RU" sz="1400"/>
              <a:t>Игла, оставленная в септе флакона, – прямой путь к заражению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Щелкните второй раз.</a:t>
            </a:r>
            <a:r>
              <a:rPr lang="ru-RU" sz="1400" b="1"/>
              <a:t> </a:t>
            </a:r>
            <a:r>
              <a:rPr lang="ru-RU"/>
              <a:t>Такая практика, как и повторное использование инъекционного оборудования на другом или даже на одном и том же пациенте, может привести к перекрестному заражению.</a:t>
            </a:r>
            <a:r>
              <a:rPr lang="ru-RU" sz="140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Верно; это поднимет безопасность на новый уровень. Бывают обстоятельства, когда уместно и безопасно использовать многодозовые флаконы для нескольких пациентов, но в таких ситуациях нам необходимо проявлять большую осторожность. Вопрос совместного использования флаконов и контейнеров слишком долго оставался незамеченным. Этого «слепого пятна» не существует для хирургического или эндоскопического оборудования, поскольку оно не используется повторно; между использованиями он подвергается стерильной обработке. Не существует эквивалента повторной обработке флаконов с лекарствами. Их необходимо поддерживать в стерильном состоянии, если они будут использоваться для последующих пациентов.</a:t>
            </a:r>
            <a:endParaRPr dirty="0"/>
          </a:p>
        </p:txBody>
      </p:sp>
      <p:sp>
        <p:nvSpPr>
          <p:cNvPr id="531" name="Google Shape;53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095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При использовании многодозового флакона важно обеспечить его надлежащую маркировку, чтобы предотвратить заражение или неправильное использование.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Разведенные многодозовые флаконы должны иметь следующую маркировку: (зачитайте список)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 Многодозовые флаконы, не требующие разведения, должны иметь следующую маркировку: (зачитайте список)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8" name="Google Shape;54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47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556" name="Google Shape;55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27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4" name="Google Shape;57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509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3" name="Google Shape;59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756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Седьмой и последний шаг к обеспечению безопасности инъекций – это обращение с острыми предметами.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Было замечено, что во многих странах зараженные острые предметы можно найти во внешней среде; это может привести к травмам населения, и, как упоминалось ранее, дети могут взять шприцы и играть ими как игрушками. </a:t>
            </a:r>
            <a:endParaRPr sz="1400" dirty="0"/>
          </a:p>
        </p:txBody>
      </p:sp>
      <p:sp>
        <p:nvSpPr>
          <p:cNvPr id="615" name="Google Shape;61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565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4" name="Google Shape;75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5" name="Google Shape;75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727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2" name="Google Shape;76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3" name="Google Shape;763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66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209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30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542019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8" name="Google Shape;818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061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70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5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386595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6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3110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7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561611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8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82318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77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59999" y="1807620"/>
            <a:ext cx="8424001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62325" y="6588208"/>
            <a:ext cx="21744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Intro large Text white">
  <p:cSld name="Chapter Intro large Text whit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60000" y="6293650"/>
            <a:ext cx="8419774" cy="20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  <a:defRPr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360364" y="1188002"/>
            <a:ext cx="61200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359999" y="1800000"/>
            <a:ext cx="8419774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white new">
  <p:cSld name="Agenda white new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360000" y="1800002"/>
            <a:ext cx="4775881" cy="14249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359999" y="2143683"/>
            <a:ext cx="741363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None/>
              <a:defRPr sz="2800" b="1">
                <a:solidFill>
                  <a:srgbClr val="0092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1280578" y="2143683"/>
            <a:ext cx="385530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44000" rIns="1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3"/>
          </p:nvPr>
        </p:nvSpPr>
        <p:spPr>
          <a:xfrm>
            <a:off x="5574552" y="2143683"/>
            <a:ext cx="320522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44000" rIns="1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4"/>
          </p:nvPr>
        </p:nvSpPr>
        <p:spPr>
          <a:xfrm>
            <a:off x="359999" y="2877928"/>
            <a:ext cx="741363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None/>
              <a:defRPr sz="2800" b="1">
                <a:solidFill>
                  <a:srgbClr val="0092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5"/>
          </p:nvPr>
        </p:nvSpPr>
        <p:spPr>
          <a:xfrm>
            <a:off x="1280578" y="2877928"/>
            <a:ext cx="385530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44000" rIns="1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6"/>
          </p:nvPr>
        </p:nvSpPr>
        <p:spPr>
          <a:xfrm>
            <a:off x="5574552" y="2877928"/>
            <a:ext cx="320522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44000" rIns="1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7"/>
          </p:nvPr>
        </p:nvSpPr>
        <p:spPr>
          <a:xfrm>
            <a:off x="359999" y="3612173"/>
            <a:ext cx="741363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None/>
              <a:defRPr sz="2800" b="1">
                <a:solidFill>
                  <a:srgbClr val="0092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8"/>
          </p:nvPr>
        </p:nvSpPr>
        <p:spPr>
          <a:xfrm>
            <a:off x="1280578" y="3612173"/>
            <a:ext cx="385530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44000" rIns="1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9"/>
          </p:nvPr>
        </p:nvSpPr>
        <p:spPr>
          <a:xfrm>
            <a:off x="5574552" y="3612173"/>
            <a:ext cx="320522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44000" rIns="1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3"/>
          </p:nvPr>
        </p:nvSpPr>
        <p:spPr>
          <a:xfrm>
            <a:off x="359999" y="4346418"/>
            <a:ext cx="741363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None/>
              <a:defRPr sz="2800" b="1">
                <a:solidFill>
                  <a:srgbClr val="0092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4"/>
          </p:nvPr>
        </p:nvSpPr>
        <p:spPr>
          <a:xfrm>
            <a:off x="1280578" y="4346418"/>
            <a:ext cx="385530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44000" rIns="1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5"/>
          </p:nvPr>
        </p:nvSpPr>
        <p:spPr>
          <a:xfrm>
            <a:off x="5574552" y="4346418"/>
            <a:ext cx="320522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44000" rIns="1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6"/>
          </p:nvPr>
        </p:nvSpPr>
        <p:spPr>
          <a:xfrm>
            <a:off x="359999" y="5080663"/>
            <a:ext cx="741363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None/>
              <a:defRPr sz="2800" b="1">
                <a:solidFill>
                  <a:srgbClr val="0092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7"/>
          </p:nvPr>
        </p:nvSpPr>
        <p:spPr>
          <a:xfrm>
            <a:off x="1280578" y="5080663"/>
            <a:ext cx="385530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44000" rIns="1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8"/>
          </p:nvPr>
        </p:nvSpPr>
        <p:spPr>
          <a:xfrm>
            <a:off x="5574552" y="5080663"/>
            <a:ext cx="320522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44000" rIns="1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9"/>
          </p:nvPr>
        </p:nvSpPr>
        <p:spPr>
          <a:xfrm>
            <a:off x="359999" y="5814910"/>
            <a:ext cx="741363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None/>
              <a:defRPr sz="2800" b="1">
                <a:solidFill>
                  <a:srgbClr val="0092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20"/>
          </p:nvPr>
        </p:nvSpPr>
        <p:spPr>
          <a:xfrm>
            <a:off x="1280578" y="5814910"/>
            <a:ext cx="385530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44000" rIns="1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21"/>
          </p:nvPr>
        </p:nvSpPr>
        <p:spPr>
          <a:xfrm>
            <a:off x="5574552" y="5814910"/>
            <a:ext cx="320522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44000" rIns="1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22"/>
          </p:nvPr>
        </p:nvSpPr>
        <p:spPr>
          <a:xfrm>
            <a:off x="360364" y="1188002"/>
            <a:ext cx="61200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white">
  <p:cSld name="Closing Slide whit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360000" y="6507006"/>
            <a:ext cx="44787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800"/>
              <a:buFont typeface="Arial"/>
              <a:buNone/>
              <a:defRPr sz="1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3"/>
          </p:nvPr>
        </p:nvSpPr>
        <p:spPr>
          <a:xfrm>
            <a:off x="1" y="4482000"/>
            <a:ext cx="9143999" cy="1656000"/>
          </a:xfrm>
          <a:prstGeom prst="rect">
            <a:avLst/>
          </a:prstGeom>
          <a:solidFill>
            <a:schemeClr val="dk2">
              <a:alpha val="89803"/>
            </a:schemeClr>
          </a:solidFill>
          <a:ln>
            <a:noFill/>
          </a:ln>
        </p:spPr>
        <p:txBody>
          <a:bodyPr spcFirstLastPara="1" wrap="square" lIns="360000" tIns="216000" rIns="360000" bIns="2160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2" name="Google Shape;122;p17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5595508" y="488563"/>
            <a:ext cx="3172871" cy="1112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5"/>
          </p:nvPr>
        </p:nvSpPr>
        <p:spPr>
          <a:xfrm>
            <a:off x="7121935" y="6476048"/>
            <a:ext cx="1646444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ctrTitle"/>
          </p:nvPr>
        </p:nvSpPr>
        <p:spPr>
          <a:xfrm>
            <a:off x="0" y="485184"/>
            <a:ext cx="5508000" cy="111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72000" rIns="450000" bIns="1800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4200"/>
              <a:buFont typeface="Arial"/>
              <a:buNone/>
              <a:defRPr sz="4200">
                <a:solidFill>
                  <a:srgbClr val="0092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60000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27/10/2023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045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hite">
  <p:cSld name="Title and Content whi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59999" y="1800000"/>
            <a:ext cx="8424001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360364" y="1188002"/>
            <a:ext cx="61200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62325" y="6588208"/>
            <a:ext cx="21744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3"/>
          </p:nvPr>
        </p:nvSpPr>
        <p:spPr>
          <a:xfrm>
            <a:off x="360000" y="6293650"/>
            <a:ext cx="8419774" cy="20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"/>
              <a:buFont typeface="Arial"/>
              <a:buNone/>
              <a:defRPr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hite">
  <p:cSld name="Comparison whi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359999" y="1800000"/>
            <a:ext cx="4104000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675773" y="1800000"/>
            <a:ext cx="4104000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360000" y="6293650"/>
            <a:ext cx="8419774" cy="20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  <a:defRPr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360364" y="1188002"/>
            <a:ext cx="61200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62325" y="6588208"/>
            <a:ext cx="21744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oxes white">
  <p:cSld name="4 Boxes whi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60000" y="6293650"/>
            <a:ext cx="8419774" cy="20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  <a:defRPr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359999" y="2160000"/>
            <a:ext cx="4104000" cy="1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/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3"/>
          </p:nvPr>
        </p:nvSpPr>
        <p:spPr>
          <a:xfrm>
            <a:off x="4675773" y="2160000"/>
            <a:ext cx="4104000" cy="1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/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4"/>
          </p:nvPr>
        </p:nvSpPr>
        <p:spPr>
          <a:xfrm>
            <a:off x="359999" y="1800000"/>
            <a:ext cx="4104001" cy="252012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txBody>
          <a:bodyPr spcFirstLastPara="1" wrap="square" lIns="72000" tIns="18000" rIns="72000" bIns="180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5"/>
          </p:nvPr>
        </p:nvSpPr>
        <p:spPr>
          <a:xfrm>
            <a:off x="4675774" y="1800000"/>
            <a:ext cx="4104000" cy="252012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txBody>
          <a:bodyPr spcFirstLastPara="1" wrap="square" lIns="72000" tIns="18000" rIns="72000" bIns="180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6"/>
          </p:nvPr>
        </p:nvSpPr>
        <p:spPr>
          <a:xfrm>
            <a:off x="360364" y="1188002"/>
            <a:ext cx="61200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7"/>
          </p:nvPr>
        </p:nvSpPr>
        <p:spPr>
          <a:xfrm>
            <a:off x="359999" y="4381200"/>
            <a:ext cx="4104000" cy="1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/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8"/>
          </p:nvPr>
        </p:nvSpPr>
        <p:spPr>
          <a:xfrm>
            <a:off x="4675773" y="4381200"/>
            <a:ext cx="4104000" cy="1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/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9"/>
          </p:nvPr>
        </p:nvSpPr>
        <p:spPr>
          <a:xfrm>
            <a:off x="359999" y="4039524"/>
            <a:ext cx="4104001" cy="252012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txBody>
          <a:bodyPr spcFirstLastPara="1" wrap="square" lIns="72000" tIns="18000" rIns="72000" bIns="180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3"/>
          </p:nvPr>
        </p:nvSpPr>
        <p:spPr>
          <a:xfrm>
            <a:off x="4675774" y="4039524"/>
            <a:ext cx="4104000" cy="252012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txBody>
          <a:bodyPr spcFirstLastPara="1" wrap="square" lIns="72000" tIns="18000" rIns="72000" bIns="180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white">
  <p:cSld name="3 Columns whit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360000" y="6293650"/>
            <a:ext cx="8419774" cy="20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  <a:defRPr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359999" y="2160000"/>
            <a:ext cx="2664000" cy="3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/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3"/>
          </p:nvPr>
        </p:nvSpPr>
        <p:spPr>
          <a:xfrm>
            <a:off x="359999" y="1800000"/>
            <a:ext cx="2664000" cy="252012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txBody>
          <a:bodyPr spcFirstLastPara="1" wrap="square" lIns="72000" tIns="18000" rIns="72000" bIns="180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4"/>
          </p:nvPr>
        </p:nvSpPr>
        <p:spPr>
          <a:xfrm>
            <a:off x="3237886" y="2160000"/>
            <a:ext cx="2664000" cy="3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/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5"/>
          </p:nvPr>
        </p:nvSpPr>
        <p:spPr>
          <a:xfrm>
            <a:off x="3237886" y="1800000"/>
            <a:ext cx="2664000" cy="252012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txBody>
          <a:bodyPr spcFirstLastPara="1" wrap="square" lIns="72000" tIns="18000" rIns="72000" bIns="180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6"/>
          </p:nvPr>
        </p:nvSpPr>
        <p:spPr>
          <a:xfrm>
            <a:off x="6115773" y="2160000"/>
            <a:ext cx="2664000" cy="3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/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7"/>
          </p:nvPr>
        </p:nvSpPr>
        <p:spPr>
          <a:xfrm>
            <a:off x="6115773" y="1800000"/>
            <a:ext cx="2664000" cy="252012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txBody>
          <a:bodyPr spcFirstLastPara="1" wrap="square" lIns="72000" tIns="18000" rIns="72000" bIns="180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8"/>
          </p:nvPr>
        </p:nvSpPr>
        <p:spPr>
          <a:xfrm>
            <a:off x="360364" y="1188002"/>
            <a:ext cx="61200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/ Text right white">
  <p:cSld name="Image left / Text right whi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675773" y="1800000"/>
            <a:ext cx="4104000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359999" y="1800000"/>
            <a:ext cx="4104000" cy="4237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3"/>
          </p:nvPr>
        </p:nvSpPr>
        <p:spPr>
          <a:xfrm>
            <a:off x="360000" y="6293650"/>
            <a:ext cx="8419774" cy="20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  <a:defRPr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4"/>
          </p:nvPr>
        </p:nvSpPr>
        <p:spPr>
          <a:xfrm>
            <a:off x="360364" y="1188002"/>
            <a:ext cx="61200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 white">
  <p:cSld name="Quotation whi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4675773" y="1800000"/>
            <a:ext cx="4104000" cy="42372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>
            <a:spLocks noGrp="1"/>
          </p:cNvSpPr>
          <p:nvPr>
            <p:ph type="pic" idx="2"/>
          </p:nvPr>
        </p:nvSpPr>
        <p:spPr>
          <a:xfrm>
            <a:off x="359999" y="1800000"/>
            <a:ext cx="4104000" cy="4237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3" name="Google Shape;83;p13"/>
          <p:cNvSpPr txBox="1">
            <a:spLocks noGrp="1"/>
          </p:cNvSpPr>
          <p:nvPr>
            <p:ph type="body" idx="3"/>
          </p:nvPr>
        </p:nvSpPr>
        <p:spPr>
          <a:xfrm>
            <a:off x="360000" y="6293650"/>
            <a:ext cx="8419774" cy="20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  <a:defRPr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4"/>
          </p:nvPr>
        </p:nvSpPr>
        <p:spPr>
          <a:xfrm>
            <a:off x="360364" y="1188002"/>
            <a:ext cx="61200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white">
  <p:cSld name="Large Image whit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>
            <a:spLocks noGrp="1"/>
          </p:cNvSpPr>
          <p:nvPr>
            <p:ph type="pic" idx="2"/>
          </p:nvPr>
        </p:nvSpPr>
        <p:spPr>
          <a:xfrm>
            <a:off x="359999" y="1800000"/>
            <a:ext cx="8419773" cy="4237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360000" y="6293650"/>
            <a:ext cx="8419774" cy="20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  <a:defRPr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3"/>
          </p:nvPr>
        </p:nvSpPr>
        <p:spPr>
          <a:xfrm>
            <a:off x="360364" y="1188002"/>
            <a:ext cx="61200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92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59999" y="1807620"/>
            <a:ext cx="8424001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8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2880">
          <p15:clr>
            <a:srgbClr val="F26B43"/>
          </p15:clr>
        </p15:guide>
        <p15:guide id="4" pos="226">
          <p15:clr>
            <a:srgbClr val="F26B43"/>
          </p15:clr>
        </p15:guide>
        <p15:guide id="5" pos="5534">
          <p15:clr>
            <a:srgbClr val="F26B43"/>
          </p15:clr>
        </p15:guide>
        <p15:guide id="6" pos="2939">
          <p15:clr>
            <a:srgbClr val="F26B43"/>
          </p15:clr>
        </p15:guide>
        <p15:guide id="7" pos="28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g"/><Relationship Id="rId10" Type="http://schemas.openxmlformats.org/officeDocument/2006/relationships/image" Target="../media/image36.png"/><Relationship Id="rId4" Type="http://schemas.openxmlformats.org/officeDocument/2006/relationships/hyperlink" Target="http://www.who.int/infection-prevention/tools/hand-hygiene/en/" TargetMode="External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javascript:showslide('active','hiddenslidep1se1su1sl3fi1');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2C1409-58BF-4B51-8AC7-DCA52650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26" y="717201"/>
            <a:ext cx="8969474" cy="166071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Стандартты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сақтық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шаралары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Инъекция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қауіпсіздігі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үшкір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заттармен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қалдықтармен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3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561A33-557F-40FB-B1D5-1E849D1FF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" y="2911997"/>
            <a:ext cx="3824349" cy="27575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5A6EB2-27AE-4185-BA47-3572BDF6A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6" y="2911997"/>
            <a:ext cx="3864541" cy="27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0"/>
          <p:cNvSpPr txBox="1">
            <a:spLocks noGrp="1"/>
          </p:cNvSpPr>
          <p:nvPr>
            <p:ph type="body" idx="1"/>
          </p:nvPr>
        </p:nvSpPr>
        <p:spPr>
          <a:xfrm>
            <a:off x="339327" y="1397001"/>
            <a:ext cx="8602852" cy="28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numCol="2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    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берілетін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қоздырғыштардың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берілуі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гепатитінің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вирустық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инфекциясы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(ВГВ) </a:t>
            </a:r>
            <a:endParaRPr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3263" lvl="1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гепатитінің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вирустық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инфекциясы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инфекциясы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(ВГС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326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ВИЧ</a:t>
            </a:r>
            <a:endParaRPr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3263" lvl="1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вирустық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геморрагиялық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қызбалар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1" indent="0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1" indent="0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Абсцестер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326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септикалық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326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асептикалық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нервтің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зақымдалуы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326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Паралич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қауіптілігі</a:t>
            </a:r>
            <a:endParaRPr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аурулар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Малярия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сияқты</a:t>
            </a:r>
            <a:endParaRPr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Google Shape;352;p40"/>
          <p:cNvSpPr txBox="1">
            <a:spLocks noGrp="1"/>
          </p:cNvSpPr>
          <p:nvPr>
            <p:ph type="title"/>
          </p:nvPr>
        </p:nvSpPr>
        <p:spPr>
          <a:xfrm>
            <a:off x="339327" y="501423"/>
            <a:ext cx="8465346" cy="6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>
              <a:buSzPts val="3200"/>
            </a:pP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инъекция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әдістерімен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тәуекелдер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ogle Shape;36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791" y="4751882"/>
            <a:ext cx="7362923" cy="18270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68;p41"/>
          <p:cNvSpPr txBox="1"/>
          <p:nvPr/>
        </p:nvSpPr>
        <p:spPr>
          <a:xfrm>
            <a:off x="474791" y="4082915"/>
            <a:ext cx="8280024" cy="5847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600" b="1" i="1" dirty="0" err="1">
                <a:solidFill>
                  <a:srgbClr val="174071"/>
                </a:solidFill>
              </a:rPr>
              <a:t>Бұл</a:t>
            </a:r>
            <a:r>
              <a:rPr lang="ru-RU" sz="1600" b="1" i="1" dirty="0">
                <a:solidFill>
                  <a:srgbClr val="174071"/>
                </a:solidFill>
              </a:rPr>
              <a:t> </a:t>
            </a:r>
            <a:r>
              <a:rPr lang="ru-RU" sz="1600" b="1" i="1" dirty="0" err="1">
                <a:solidFill>
                  <a:srgbClr val="174071"/>
                </a:solidFill>
              </a:rPr>
              <a:t>инфекцияларды</a:t>
            </a:r>
            <a:r>
              <a:rPr lang="ru-RU" sz="1600" b="1" i="1" dirty="0">
                <a:solidFill>
                  <a:srgbClr val="174071"/>
                </a:solidFill>
              </a:rPr>
              <a:t> </a:t>
            </a:r>
            <a:r>
              <a:rPr lang="ru-RU" sz="1600" b="1" i="1" dirty="0" err="1">
                <a:solidFill>
                  <a:srgbClr val="174071"/>
                </a:solidFill>
              </a:rPr>
              <a:t>ластанған</a:t>
            </a:r>
            <a:r>
              <a:rPr lang="ru-RU" sz="1600" b="1" i="1" dirty="0">
                <a:solidFill>
                  <a:srgbClr val="174071"/>
                </a:solidFill>
              </a:rPr>
              <a:t> шприц </a:t>
            </a:r>
            <a:r>
              <a:rPr lang="ru-RU" sz="1600" b="1" i="1" dirty="0" err="1">
                <a:solidFill>
                  <a:srgbClr val="174071"/>
                </a:solidFill>
              </a:rPr>
              <a:t>немесе</a:t>
            </a:r>
            <a:r>
              <a:rPr lang="ru-RU" sz="1600" b="1" i="1" dirty="0">
                <a:solidFill>
                  <a:srgbClr val="174071"/>
                </a:solidFill>
              </a:rPr>
              <a:t> </a:t>
            </a:r>
            <a:r>
              <a:rPr lang="ru-RU" sz="1600" b="1" i="1" dirty="0" err="1">
                <a:solidFill>
                  <a:srgbClr val="174071"/>
                </a:solidFill>
              </a:rPr>
              <a:t>ине</a:t>
            </a:r>
            <a:r>
              <a:rPr lang="ru-RU" sz="1600" b="1" i="1" dirty="0">
                <a:solidFill>
                  <a:srgbClr val="174071"/>
                </a:solidFill>
              </a:rPr>
              <a:t> </a:t>
            </a:r>
            <a:r>
              <a:rPr lang="ru-RU" sz="1600" b="1" i="1" dirty="0" err="1">
                <a:solidFill>
                  <a:srgbClr val="174071"/>
                </a:solidFill>
              </a:rPr>
              <a:t>арқылы</a:t>
            </a:r>
            <a:r>
              <a:rPr lang="ru-RU" sz="1600" b="1" i="1" dirty="0">
                <a:solidFill>
                  <a:srgbClr val="174071"/>
                </a:solidFill>
              </a:rPr>
              <a:t> </a:t>
            </a:r>
            <a:r>
              <a:rPr lang="ru-RU" sz="1600" b="1" i="1" dirty="0" err="1">
                <a:solidFill>
                  <a:srgbClr val="174071"/>
                </a:solidFill>
              </a:rPr>
              <a:t>берудің</a:t>
            </a:r>
            <a:r>
              <a:rPr lang="ru-RU" sz="1600" b="1" i="1" dirty="0">
                <a:solidFill>
                  <a:srgbClr val="174071"/>
                </a:solidFill>
              </a:rPr>
              <a:t> </a:t>
            </a:r>
            <a:r>
              <a:rPr lang="ru-RU" sz="1600" b="1" i="1" dirty="0" err="1">
                <a:solidFill>
                  <a:srgbClr val="174071"/>
                </a:solidFill>
              </a:rPr>
              <a:t>болжалды</a:t>
            </a:r>
            <a:r>
              <a:rPr lang="ru-RU" sz="1600" b="1" i="1" dirty="0">
                <a:solidFill>
                  <a:srgbClr val="174071"/>
                </a:solidFill>
              </a:rPr>
              <a:t> </a:t>
            </a:r>
            <a:r>
              <a:rPr lang="ru-RU" sz="1600" b="1" i="1" dirty="0" err="1">
                <a:solidFill>
                  <a:srgbClr val="174071"/>
                </a:solidFill>
              </a:rPr>
              <a:t>қаупі</a:t>
            </a:r>
            <a:endParaRPr sz="1600" b="1" i="1" dirty="0">
              <a:solidFill>
                <a:srgbClr val="1740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2"/>
          <p:cNvSpPr txBox="1">
            <a:spLocks noGrp="1"/>
          </p:cNvSpPr>
          <p:nvPr>
            <p:ph type="body" idx="1"/>
          </p:nvPr>
        </p:nvSpPr>
        <p:spPr>
          <a:xfrm>
            <a:off x="355772" y="1789279"/>
            <a:ext cx="8424001" cy="1206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1920"/>
              <a:buFont typeface="Arial"/>
              <a:buChar char="•"/>
            </a:pP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ВГВ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ағзасынан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сүре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жұқтырмаған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денесіне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енсе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инфекцияны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тудыруы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Google Shape;375;p42"/>
          <p:cNvSpPr txBox="1">
            <a:spLocks noGrp="1"/>
          </p:cNvSpPr>
          <p:nvPr>
            <p:ph type="title"/>
          </p:nvPr>
        </p:nvSpPr>
        <p:spPr>
          <a:xfrm>
            <a:off x="355772" y="584550"/>
            <a:ext cx="8424002" cy="68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>
              <a:buSzPts val="3200"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HBV, HCV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АИВ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ағзасынан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сүре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6" name="Google Shape;376;p42"/>
          <p:cNvSpPr txBox="1"/>
          <p:nvPr/>
        </p:nvSpPr>
        <p:spPr>
          <a:xfrm>
            <a:off x="355772" y="3780452"/>
            <a:ext cx="8424001" cy="85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342900" lvl="0" indent="-342900">
              <a:lnSpc>
                <a:spcPct val="110000"/>
              </a:lnSpc>
              <a:buClr>
                <a:schemeClr val="dk1"/>
              </a:buClr>
              <a:buSzPts val="1920"/>
              <a:buFont typeface="Arial"/>
              <a:buChar char="•"/>
            </a:pPr>
            <a:r>
              <a:rPr lang="ru-RU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ВГС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бөлме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температурасында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объектілерінің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аптаға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сүре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7" name="Google Shape;377;p42"/>
          <p:cNvSpPr txBox="1"/>
          <p:nvPr/>
        </p:nvSpPr>
        <p:spPr>
          <a:xfrm>
            <a:off x="359999" y="4998224"/>
            <a:ext cx="8424001" cy="105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342900" lvl="0" indent="-342900">
              <a:lnSpc>
                <a:spcPct val="110000"/>
              </a:lnSpc>
              <a:buClr>
                <a:schemeClr val="dk1"/>
              </a:buClr>
              <a:buSzPts val="1920"/>
              <a:buFont typeface="Arial"/>
              <a:buChar char="•"/>
            </a:pPr>
            <a:r>
              <a:rPr lang="ru-RU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ВИЧ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бөлме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температурасында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құрғақ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қанда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күнге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шыдай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57" y="1189035"/>
            <a:ext cx="8620869" cy="46405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 rtl="0"/>
            <a:endParaRPr lang="uk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52300" y="342773"/>
            <a:ext cx="6419850" cy="540445"/>
          </a:xfrm>
        </p:spPr>
        <p:txBody>
          <a:bodyPr anchor="t"/>
          <a:lstStyle/>
          <a:p>
            <a:pPr algn="ctr" rtl="0">
              <a:lnSpc>
                <a:spcPct val="100000"/>
              </a:lnSpc>
            </a:pPr>
            <a:r>
              <a:rPr lang="uk-UA" dirty="0" smtClean="0">
                <a:solidFill>
                  <a:srgbClr val="002060"/>
                </a:solidFill>
                <a:latin typeface="+mn-lt"/>
              </a:rPr>
              <a:t>Кім?</a:t>
            </a:r>
            <a:endParaRPr lang="uk" b="1" i="0" u="none" baseline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578" y="6244085"/>
            <a:ext cx="7301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/>
              <a:t>Injection safety guidelines - CDC</a:t>
            </a:r>
            <a:endParaRPr lang="uk-UA" sz="18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5579" y="4733731"/>
            <a:ext cx="1262978" cy="589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050"/>
          </a:p>
        </p:txBody>
      </p:sp>
      <p:sp>
        <p:nvSpPr>
          <p:cNvPr id="14" name="Прямоугольник 13"/>
          <p:cNvSpPr/>
          <p:nvPr/>
        </p:nvSpPr>
        <p:spPr>
          <a:xfrm>
            <a:off x="7866690" y="2920047"/>
            <a:ext cx="696035" cy="589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050"/>
          </a:p>
        </p:txBody>
      </p:sp>
      <p:sp>
        <p:nvSpPr>
          <p:cNvPr id="15" name="Прямоугольник 14"/>
          <p:cNvSpPr/>
          <p:nvPr/>
        </p:nvSpPr>
        <p:spPr>
          <a:xfrm>
            <a:off x="565579" y="3260994"/>
            <a:ext cx="1262978" cy="665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050"/>
          </a:p>
        </p:txBody>
      </p:sp>
      <p:sp>
        <p:nvSpPr>
          <p:cNvPr id="3" name="Прямоугольник 2"/>
          <p:cNvSpPr/>
          <p:nvPr/>
        </p:nvSpPr>
        <p:spPr>
          <a:xfrm>
            <a:off x="565578" y="4733731"/>
            <a:ext cx="126297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Врачи</a:t>
            </a:r>
            <a:r>
              <a:rPr lang="en-US" sz="2000" dirty="0" smtClean="0"/>
              <a:t> 28%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92847" y="2808828"/>
            <a:ext cx="126297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000" dirty="0" smtClean="0"/>
              <a:t>медсестра</a:t>
            </a:r>
            <a:r>
              <a:rPr lang="en-US" sz="2000" dirty="0" smtClean="0"/>
              <a:t> </a:t>
            </a:r>
            <a:r>
              <a:rPr lang="kk-KZ" sz="2000" dirty="0" smtClean="0"/>
              <a:t>44</a:t>
            </a:r>
            <a:r>
              <a:rPr lang="en-US" sz="2000" dirty="0" smtClean="0"/>
              <a:t>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417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 rtl="0"/>
            <a:endParaRPr lang="uk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15052" y="187295"/>
            <a:ext cx="6419850" cy="733505"/>
          </a:xfrm>
        </p:spPr>
        <p:txBody>
          <a:bodyPr anchor="t"/>
          <a:lstStyle/>
          <a:p>
            <a:pPr algn="ctr" rtl="0">
              <a:lnSpc>
                <a:spcPct val="100000"/>
              </a:lnSpc>
            </a:pPr>
            <a:r>
              <a:rPr lang="kk-KZ" dirty="0" smtClean="0">
                <a:solidFill>
                  <a:srgbClr val="002060"/>
                </a:solidFill>
                <a:latin typeface="+mn-lt"/>
              </a:rPr>
              <a:t>Қашан</a:t>
            </a:r>
            <a:r>
              <a:rPr lang="uk-UA" dirty="0" smtClean="0">
                <a:solidFill>
                  <a:srgbClr val="002060"/>
                </a:solidFill>
                <a:latin typeface="+mn-lt"/>
              </a:rPr>
              <a:t>?</a:t>
            </a:r>
            <a:endParaRPr lang="uk" b="1" i="0" u="none" baseline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7360" y="6422157"/>
            <a:ext cx="5194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/>
              <a:t>Injection safety guidelines - CDC</a:t>
            </a:r>
            <a:endParaRPr lang="uk-UA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44" y="43210"/>
            <a:ext cx="2295334" cy="1365664"/>
          </a:xfrm>
          <a:prstGeom prst="rect">
            <a:avLst/>
          </a:prstGeom>
        </p:spPr>
      </p:pic>
      <p:pic>
        <p:nvPicPr>
          <p:cNvPr id="14" name="Объект 8">
            <a:extLst>
              <a:ext uri="{FF2B5EF4-FFF2-40B4-BE49-F238E27FC236}">
                <a16:creationId xmlns:a16="http://schemas.microsoft.com/office/drawing/2014/main" id="{DAB23D58-516A-45AF-894E-4E3DD714B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9550" y="1408874"/>
            <a:ext cx="8746276" cy="45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5"/>
          <p:cNvSpPr txBox="1">
            <a:spLocks noGrp="1"/>
          </p:cNvSpPr>
          <p:nvPr>
            <p:ph type="title"/>
          </p:nvPr>
        </p:nvSpPr>
        <p:spPr>
          <a:xfrm>
            <a:off x="1337062" y="207747"/>
            <a:ext cx="6915307" cy="77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Инъекция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қауіпсіздігін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етудің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жеті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қадамы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4" name="Google Shape;404;p45"/>
          <p:cNvGraphicFramePr/>
          <p:nvPr>
            <p:extLst>
              <p:ext uri="{D42A27DB-BD31-4B8C-83A1-F6EECF244321}">
                <p14:modId xmlns:p14="http://schemas.microsoft.com/office/powerpoint/2010/main" val="3696105205"/>
              </p:ext>
            </p:extLst>
          </p:nvPr>
        </p:nvGraphicFramePr>
        <p:xfrm>
          <a:off x="412583" y="1185950"/>
          <a:ext cx="8079200" cy="5356720"/>
        </p:xfrm>
        <a:graphic>
          <a:graphicData uri="http://schemas.openxmlformats.org/drawingml/2006/table">
            <a:tbl>
              <a:tblPr firstRow="1" bandRow="1">
                <a:noFill/>
                <a:tableStyleId>{1BDAD962-D20D-4CA3-A908-F3F1F8EE38E8}</a:tableStyleId>
              </a:tblPr>
              <a:tblGrid>
                <a:gridCol w="5162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u="none" strike="noStrike" cap="non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u="none" strike="noStrike" cap="non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u="none" strike="noStrike" cap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Таза</a:t>
                      </a:r>
                      <a:r>
                        <a:rPr lang="ru-RU" sz="2000" b="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2000" b="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жұмыс</a:t>
                      </a:r>
                      <a:r>
                        <a:rPr lang="ru-RU" sz="2000" b="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2000" b="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орны</a:t>
                      </a:r>
                      <a:endParaRPr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00" marR="78200" marT="41475" marB="41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78200" marR="78200" marT="41475" marB="414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Қол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гигиенасы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2000" b="1" u="none" strike="noStrike" cap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00" marR="78200" marT="41475" marB="41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78200" marR="78200" marT="41475" marB="414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Стерильды</a:t>
                      </a:r>
                      <a:r>
                        <a:rPr lang="ru-RU" sz="2000" u="none" strike="noStrike" cap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ru-RU" sz="2000" u="none" strike="noStrike" cap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реттік</a:t>
                      </a:r>
                      <a:r>
                        <a:rPr lang="ru-RU" sz="2000" u="none" strike="noStrike" cap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қауіпсіз</a:t>
                      </a:r>
                      <a:r>
                        <a:rPr lang="ru-RU" sz="2000" u="none" strike="noStrike" cap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шприц</a:t>
                      </a:r>
                      <a:endParaRPr sz="2000" b="1" u="none" strike="noStrike" cap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00" marR="78200" marT="41475" marB="41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78200" marR="78200" marT="41475" marB="414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Дұрыс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терильді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дәрілік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еріткіш</a:t>
                      </a:r>
                      <a:endParaRPr sz="1600" u="none" strike="noStrike" cap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00" marR="78200" marT="41475" marB="41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78200" marR="78200" marT="41475" marB="414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Дұрыс</a:t>
                      </a:r>
                      <a:r>
                        <a:rPr lang="ru-RU" sz="2000" u="none" strike="noStrike" cap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тері</a:t>
                      </a:r>
                      <a:r>
                        <a:rPr lang="ru-RU" sz="2000" u="none" strike="noStrike" cap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жамылғысын</a:t>
                      </a:r>
                      <a:r>
                        <a:rPr lang="ru-RU" sz="2000" u="none" strike="noStrike" cap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өндеу</a:t>
                      </a:r>
                      <a:r>
                        <a:rPr lang="ru-RU" sz="2000" u="none" strike="noStrike" cap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дұрыс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егу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техникасы</a:t>
                      </a:r>
                      <a:endParaRPr sz="2000" b="1" u="none" strike="noStrike" cap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00" marR="78200" marT="41475" marB="41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/>
                    </a:p>
                  </a:txBody>
                  <a:tcPr marL="78200" marR="78200" marT="41475" marB="414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Дұрыс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өткір</a:t>
                      </a:r>
                      <a:r>
                        <a:rPr lang="ru-RU" sz="2000" u="none" strike="noStrike" cap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заттардың</a:t>
                      </a:r>
                      <a:r>
                        <a:rPr lang="ru-RU" sz="2000" u="none" strike="noStrike" cap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жинау</a:t>
                      </a:r>
                      <a:endParaRPr sz="2000" b="1" u="none" strike="noStrike" cap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00" marR="78200" marT="41475" marB="41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78200" marR="78200" marT="41475" marB="414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2000" u="none" strike="noStrike" cap="non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Дұрыс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медициналық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қалдықтарды</a:t>
                      </a:r>
                      <a:r>
                        <a:rPr lang="ru-RU" sz="2000" u="none" strike="noStrike" cap="none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cap="none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басқару</a:t>
                      </a:r>
                      <a:endParaRPr sz="2000" b="1" u="none" strike="noStrike" cap="none" dirty="0">
                        <a:solidFill>
                          <a:srgbClr val="0000FF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78200" marR="78200" marT="41475" marB="41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/>
                    </a:p>
                  </a:txBody>
                  <a:tcPr marL="78200" marR="78200" marT="41475" marB="414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5" name="Google Shape;405;p45"/>
          <p:cNvSpPr txBox="1"/>
          <p:nvPr/>
        </p:nvSpPr>
        <p:spPr>
          <a:xfrm>
            <a:off x="6338807" y="2045776"/>
            <a:ext cx="1795069" cy="469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0" rIns="80125" bIns="400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"/>
          <p:cNvSpPr txBox="1">
            <a:spLocks noGrp="1"/>
          </p:cNvSpPr>
          <p:nvPr>
            <p:ph type="body" idx="1"/>
          </p:nvPr>
        </p:nvSpPr>
        <p:spPr>
          <a:xfrm>
            <a:off x="636043" y="2812210"/>
            <a:ext cx="8147957" cy="322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920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Ластануды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болдырмау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инъекциялық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препараттарды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дайындауды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таза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аймағы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" name="Google Shape;423;p47"/>
          <p:cNvSpPr txBox="1">
            <a:spLocks noGrp="1"/>
          </p:cNvSpPr>
          <p:nvPr>
            <p:ph type="title"/>
          </p:nvPr>
        </p:nvSpPr>
        <p:spPr>
          <a:xfrm>
            <a:off x="636043" y="536321"/>
            <a:ext cx="7421027" cy="6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3200"/>
              <a:buFont typeface="Arial"/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қадам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таза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752" y="2914355"/>
            <a:ext cx="2698823" cy="2247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34" name="Google Shape;434;p48"/>
          <p:cNvSpPr txBox="1">
            <a:spLocks noGrp="1"/>
          </p:cNvSpPr>
          <p:nvPr>
            <p:ph type="body" idx="1"/>
          </p:nvPr>
        </p:nvSpPr>
        <p:spPr>
          <a:xfrm>
            <a:off x="355773" y="1087619"/>
            <a:ext cx="8419774" cy="528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600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Әрқашан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гигиенасын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орындаңыз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spcBef>
                <a:spcPts val="0"/>
              </a:spcBef>
              <a:buSzPts val="1600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инъекцияға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дайындамас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инъекцияға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инъекциядан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endParaRPr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1" indent="-65088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360363" lvl="1" indent="-65088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523875" lvl="1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700"/>
              <a:buNone/>
            </a:pPr>
            <a:endParaRPr sz="1700" dirty="0"/>
          </a:p>
          <a:p>
            <a:pPr marL="523875" lvl="1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</a:pPr>
            <a:endParaRPr sz="2000"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</a:pPr>
            <a:r>
              <a:rPr lang="ru-RU" dirty="0"/>
              <a:t/>
            </a:r>
            <a:br>
              <a:rPr lang="ru-RU" dirty="0"/>
            </a:br>
            <a:endParaRPr sz="20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5" name="Google Shape;435;p48"/>
          <p:cNvSpPr txBox="1">
            <a:spLocks noGrp="1"/>
          </p:cNvSpPr>
          <p:nvPr>
            <p:ph type="body" idx="3"/>
          </p:nvPr>
        </p:nvSpPr>
        <p:spPr>
          <a:xfrm>
            <a:off x="355773" y="6500877"/>
            <a:ext cx="8630911" cy="21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"/>
              <a:buFont typeface="Arial"/>
              <a:buNone/>
            </a:pPr>
            <a:r>
              <a:rPr lang="ru-RU" i="1"/>
              <a:t>См. также:</a:t>
            </a:r>
            <a:r>
              <a:rPr lang="ru-RU">
                <a:latin typeface="Arial"/>
                <a:ea typeface="Arial"/>
                <a:cs typeface="Arial"/>
                <a:sym typeface="Arial"/>
              </a:rPr>
              <a:t> Hand hygiene in outpatient and home-based care and long-term care facilities. Geneva: World Health Organization; 2012 (</a:t>
            </a:r>
            <a:r>
              <a:rPr lang="ru-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http://www.who.int/infection-prevention/tools/hand-hygiene/en</a:t>
            </a:r>
            <a:r>
              <a:rPr lang="ru-RU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/</a:t>
            </a:r>
            <a:r>
              <a:rPr lang="ru-RU" b="1">
                <a:latin typeface="Arial"/>
                <a:ea typeface="Arial"/>
                <a:cs typeface="Arial"/>
                <a:sym typeface="Arial"/>
              </a:rPr>
              <a:t>).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8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3200"/>
              <a:buFont typeface="Arial"/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қадам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қолдың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гигиенасы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8" name="Google Shape;438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964" y="2490957"/>
            <a:ext cx="3117261" cy="2539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p48"/>
          <p:cNvGrpSpPr/>
          <p:nvPr/>
        </p:nvGrpSpPr>
        <p:grpSpPr>
          <a:xfrm>
            <a:off x="3327441" y="2441339"/>
            <a:ext cx="2615843" cy="2575260"/>
            <a:chOff x="4498551" y="2615768"/>
            <a:chExt cx="4627161" cy="3754815"/>
          </a:xfrm>
        </p:grpSpPr>
        <p:pic>
          <p:nvPicPr>
            <p:cNvPr id="440" name="Google Shape;440;p4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72000" y="2615768"/>
              <a:ext cx="4553712" cy="3754815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441" name="Google Shape;441;p4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498551" y="4269319"/>
              <a:ext cx="1067776" cy="785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4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54531" y="3151415"/>
              <a:ext cx="1405234" cy="864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4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959765" y="4191228"/>
              <a:ext cx="1137860" cy="864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4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39220" y="5553977"/>
              <a:ext cx="1607692" cy="8166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5" name="Google Shape;445;p48"/>
            <p:cNvSpPr txBox="1"/>
            <p:nvPr/>
          </p:nvSpPr>
          <p:spPr>
            <a:xfrm>
              <a:off x="4876535" y="2666513"/>
              <a:ext cx="3944642" cy="48530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Кампания по вакцинации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8"/>
          <p:cNvGrpSpPr/>
          <p:nvPr/>
        </p:nvGrpSpPr>
        <p:grpSpPr>
          <a:xfrm>
            <a:off x="5992752" y="2647064"/>
            <a:ext cx="2920265" cy="2543144"/>
            <a:chOff x="0" y="1940073"/>
            <a:chExt cx="4557755" cy="3739896"/>
          </a:xfrm>
        </p:grpSpPr>
        <p:pic>
          <p:nvPicPr>
            <p:cNvPr id="447" name="Google Shape;447;p4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3780" y="1940073"/>
              <a:ext cx="4543975" cy="3739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4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3129441"/>
              <a:ext cx="1219065" cy="925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4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036419" y="3120185"/>
              <a:ext cx="1219065" cy="925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4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35114" y="2377095"/>
              <a:ext cx="1501305" cy="923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4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6423" y="4543403"/>
              <a:ext cx="1607692" cy="816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4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036419" y="4759493"/>
              <a:ext cx="1330799" cy="895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48"/>
            <p:cNvSpPr txBox="1"/>
            <p:nvPr/>
          </p:nvSpPr>
          <p:spPr>
            <a:xfrm>
              <a:off x="78854" y="2015097"/>
              <a:ext cx="4176629" cy="46085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Гемодиализ в амбулатории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0"/>
          <p:cNvSpPr txBox="1">
            <a:spLocks noGrp="1"/>
          </p:cNvSpPr>
          <p:nvPr>
            <p:ph type="body" idx="1"/>
          </p:nvPr>
        </p:nvSpPr>
        <p:spPr>
          <a:xfrm>
            <a:off x="179751" y="1156247"/>
            <a:ext cx="4752289" cy="374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SzPts val="1760"/>
              <a:buFont typeface="Arial"/>
              <a:buChar char="•"/>
            </a:pP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инъекциялар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ДДҰ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пайдалануға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шприцтерді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RUP)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ұсынады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spcBef>
                <a:spcPts val="0"/>
              </a:spcBef>
              <a:buSzPts val="1760"/>
              <a:buFont typeface="Arial"/>
              <a:buChar char="•"/>
            </a:pP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затты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SIP)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мүмкіндігі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RUP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шприцтері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spcBef>
                <a:spcPts val="0"/>
              </a:spcBef>
              <a:buSzPts val="1760"/>
              <a:buFont typeface="Arial"/>
              <a:buChar char="•"/>
            </a:pP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Әрқашан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мөрленген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қаптамадағы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шприц пен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инені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пайдаланыңыз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" name="Google Shape;470;p50"/>
          <p:cNvSpPr txBox="1">
            <a:spLocks noGrp="1"/>
          </p:cNvSpPr>
          <p:nvPr>
            <p:ph type="title"/>
          </p:nvPr>
        </p:nvSpPr>
        <p:spPr>
          <a:xfrm>
            <a:off x="369831" y="239799"/>
            <a:ext cx="770245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>
              <a:buSzPts val="3200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қадам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стерильді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инъекциялық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құрал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саймандар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" name="Google Shape;471;p50"/>
          <p:cNvPicPr preferRelativeResize="0"/>
          <p:nvPr/>
        </p:nvPicPr>
        <p:blipFill rotWithShape="1">
          <a:blip r:embed="rId3">
            <a:alphaModFix/>
          </a:blip>
          <a:srcRect t="16427" b="29058"/>
          <a:stretch/>
        </p:blipFill>
        <p:spPr>
          <a:xfrm>
            <a:off x="4932040" y="796494"/>
            <a:ext cx="4032210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1"/>
          <p:cNvSpPr txBox="1">
            <a:spLocks noGrp="1"/>
          </p:cNvSpPr>
          <p:nvPr>
            <p:ph type="title"/>
          </p:nvPr>
        </p:nvSpPr>
        <p:spPr>
          <a:xfrm>
            <a:off x="359998" y="367619"/>
            <a:ext cx="818423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>
              <a:buSzPts val="3200"/>
            </a:pP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Терапиялық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инъекцияға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шприцтері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9" name="Google Shape;479;p51" descr="D:\From H drive\Syringe photos\New photos\IMG_008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43" y="1382255"/>
            <a:ext cx="2516793" cy="200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1" descr="D:\From H drive\Syringe photos\New photos\Automatic Retractable syrin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744" y="3887592"/>
            <a:ext cx="2650750" cy="187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1" descr="C:\Users\altafa\Downloads\G40A980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8607" y="3887592"/>
            <a:ext cx="2704917" cy="191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1" descr="D:\From H drive\Syringe photos\RUP with broken plunger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3398" y="1378790"/>
            <a:ext cx="2859263" cy="454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51" descr="C:\Users\altafa\Downloads\G40A9852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17836" y="1378790"/>
            <a:ext cx="2661345" cy="200629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1"/>
          <p:cNvSpPr txBox="1"/>
          <p:nvPr/>
        </p:nvSpPr>
        <p:spPr>
          <a:xfrm>
            <a:off x="359999" y="1503202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85" name="Google Shape;485;p51"/>
          <p:cNvSpPr txBox="1"/>
          <p:nvPr/>
        </p:nvSpPr>
        <p:spPr>
          <a:xfrm>
            <a:off x="3200400" y="1667435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86" name="Google Shape;486;p51"/>
          <p:cNvSpPr txBox="1"/>
          <p:nvPr/>
        </p:nvSpPr>
        <p:spPr>
          <a:xfrm>
            <a:off x="359999" y="4020671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87" name="Google Shape;487;p51"/>
          <p:cNvSpPr txBox="1"/>
          <p:nvPr/>
        </p:nvSpPr>
        <p:spPr>
          <a:xfrm>
            <a:off x="3200400" y="4020671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88" name="Google Shape;488;p51"/>
          <p:cNvSpPr txBox="1"/>
          <p:nvPr/>
        </p:nvSpPr>
        <p:spPr>
          <a:xfrm>
            <a:off x="6333565" y="1872534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89" name="Google Shape;489;p51"/>
          <p:cNvSpPr txBox="1"/>
          <p:nvPr/>
        </p:nvSpPr>
        <p:spPr>
          <a:xfrm>
            <a:off x="157743" y="3385085"/>
            <a:ext cx="2516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RUP и SIP </a:t>
            </a:r>
            <a:endParaRPr/>
          </a:p>
        </p:txBody>
      </p:sp>
      <p:sp>
        <p:nvSpPr>
          <p:cNvPr id="490" name="Google Shape;490;p51"/>
          <p:cNvSpPr txBox="1"/>
          <p:nvPr/>
        </p:nvSpPr>
        <p:spPr>
          <a:xfrm>
            <a:off x="3117550" y="3410157"/>
            <a:ext cx="2516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RUP и SIP </a:t>
            </a:r>
            <a:endParaRPr/>
          </a:p>
        </p:txBody>
      </p:sp>
      <p:sp>
        <p:nvSpPr>
          <p:cNvPr id="491" name="Google Shape;491;p51"/>
          <p:cNvSpPr txBox="1"/>
          <p:nvPr/>
        </p:nvSpPr>
        <p:spPr>
          <a:xfrm>
            <a:off x="0" y="5830413"/>
            <a:ext cx="2516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RUP и SIP </a:t>
            </a:r>
            <a:endParaRPr/>
          </a:p>
        </p:txBody>
      </p:sp>
      <p:sp>
        <p:nvSpPr>
          <p:cNvPr id="492" name="Google Shape;492;p51"/>
          <p:cNvSpPr txBox="1"/>
          <p:nvPr/>
        </p:nvSpPr>
        <p:spPr>
          <a:xfrm>
            <a:off x="3072668" y="5893507"/>
            <a:ext cx="2516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SIP </a:t>
            </a:r>
            <a:endParaRPr/>
          </a:p>
        </p:txBody>
      </p:sp>
      <p:sp>
        <p:nvSpPr>
          <p:cNvPr id="493" name="Google Shape;493;p51"/>
          <p:cNvSpPr txBox="1"/>
          <p:nvPr/>
        </p:nvSpPr>
        <p:spPr>
          <a:xfrm>
            <a:off x="6145336" y="5944338"/>
            <a:ext cx="2516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RUP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4" name="Picture 18" descr="Medical Express Transferidor mini-spike plus - Produtos para profissionais  da área médica/saú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80" y="3414607"/>
            <a:ext cx="1262289" cy="19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6" name="Picture 20" descr="Ланцет (скарификатор) Acti-lance Lite для взятия капиллярной крови, 200  штук/упак., цена 878.13 грн - Prom.ua (ID#878359612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175" y="2674189"/>
            <a:ext cx="1371600" cy="219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Аксессуа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75" y="2082540"/>
            <a:ext cx="2213117" cy="15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16" descr="Купить DISPO Контейнер для сбора игл и мед. отходов емкость 3 л. (с PP,  круглый), шт. (б/н) по Честной Цене в Украине — Доставка Новой Почтой или  курьером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24" y="3298030"/>
            <a:ext cx="2702719" cy="27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 rtl="0"/>
            <a:fld id="{A74CE0EA-F3B5-4684-BA10-C594598FDB9C}" type="slidenum">
              <a:rPr>
                <a:solidFill>
                  <a:schemeClr val="bg1"/>
                </a:solidFill>
              </a:rPr>
              <a:pPr algn="l" rtl="0"/>
              <a:t>19</a:t>
            </a:fld>
            <a:endParaRPr lang="uk" noProof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718" y="178777"/>
            <a:ext cx="9223809" cy="407819"/>
          </a:xfrm>
        </p:spPr>
        <p:txBody>
          <a:bodyPr anchor="t"/>
          <a:lstStyle/>
          <a:p>
            <a:pPr algn="ctr">
              <a:lnSpc>
                <a:spcPct val="100000"/>
              </a:lnSpc>
            </a:pP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тәжірибелер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инженерлік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шешімдер</a:t>
            </a:r>
            <a:endParaRPr lang="ru-RU" b="1" i="0" u="none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809774"/>
            <a:ext cx="8606045" cy="982127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29ED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инесіз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құрылғыларды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порттарды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катетерлер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адгезиялар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қосқыштар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инелері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құрылғыларды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инені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босатуға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құрылғыларды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пайдаланыңыз</a:t>
            </a:r>
            <a:r>
              <a:rPr lang="ru-RU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9710" name="Picture 14" descr="Аксессуары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0580" y="2927289"/>
            <a:ext cx="1256144" cy="20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ot Sale Medical Needle Free Valve / Needleless Connector - Buy Needle Free  Valve,Medical Needle Free Valve,Needleless Connector Product on Alibaba.co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7133" y="3424707"/>
            <a:ext cx="1312139" cy="18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1797" y="6575348"/>
            <a:ext cx="808847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i="1" dirty="0"/>
              <a:t>WHO best practices for injections and related procedure toolkit – WHO, 2010</a:t>
            </a:r>
            <a:endParaRPr lang="uk-UA" sz="750" i="1" dirty="0"/>
          </a:p>
        </p:txBody>
      </p:sp>
    </p:spTree>
    <p:extLst>
      <p:ext uri="{BB962C8B-B14F-4D97-AF65-F5344CB8AC3E}">
        <p14:creationId xmlns:p14="http://schemas.microsoft.com/office/powerpoint/2010/main" val="29889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"/>
          <p:cNvSpPr txBox="1">
            <a:spLocks noGrp="1"/>
          </p:cNvSpPr>
          <p:nvPr>
            <p:ph type="title"/>
          </p:nvPr>
        </p:nvSpPr>
        <p:spPr>
          <a:xfrm>
            <a:off x="709684" y="343753"/>
            <a:ext cx="7570716" cy="579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инъекция»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не?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Google Shape;322;p38"/>
          <p:cNvSpPr txBox="1">
            <a:spLocks noGrp="1"/>
          </p:cNvSpPr>
          <p:nvPr>
            <p:ph type="body" idx="1"/>
          </p:nvPr>
        </p:nvSpPr>
        <p:spPr>
          <a:xfrm>
            <a:off x="709684" y="1224669"/>
            <a:ext cx="8074316" cy="195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0" lvl="0" indent="0" algn="ctr">
              <a:spcBef>
                <a:spcPts val="1600"/>
              </a:spcBef>
              <a:buSzPts val="1920"/>
            </a:pP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егу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науқасқа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келтірмейтін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медицина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қызметкерін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тәуекелді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қауіпке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соқтырмайтын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ортаға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төндірмейтін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қалдықтардан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4F11A1-BBAD-44C6-9FC1-5F496853F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917" y="3652639"/>
            <a:ext cx="2276475" cy="809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C62649-6072-43F3-A114-5FCD95C5C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824" y="4518533"/>
            <a:ext cx="4502176" cy="14821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A08D5B-B760-4010-954C-560E089363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52639"/>
            <a:ext cx="3220309" cy="2161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48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2"/>
          <p:cNvSpPr txBox="1">
            <a:spLocks noGrp="1"/>
          </p:cNvSpPr>
          <p:nvPr>
            <p:ph type="body" idx="1"/>
          </p:nvPr>
        </p:nvSpPr>
        <p:spPr>
          <a:xfrm>
            <a:off x="963817" y="1280160"/>
            <a:ext cx="6829884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1920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Инені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шприцті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орау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тесілген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жыртылған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зақымдалған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ішінен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ылғал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табылса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қолданбаңыз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lvl="0" indent="0" algn="ctr">
              <a:spcBef>
                <a:spcPts val="0"/>
              </a:spcBef>
              <a:buSzPts val="1920"/>
            </a:pPr>
            <a:r>
              <a:rPr lang="ru-RU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Жыртулар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зақымданулар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қаптаманың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стерильділігін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бұзуды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SzPts val="1920"/>
            </a:pP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Google Shape;501;p52"/>
          <p:cNvSpPr txBox="1">
            <a:spLocks noGrp="1"/>
          </p:cNvSpPr>
          <p:nvPr>
            <p:ph type="title"/>
          </p:nvPr>
        </p:nvSpPr>
        <p:spPr>
          <a:xfrm>
            <a:off x="359998" y="367619"/>
            <a:ext cx="740748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>
              <a:buSzPts val="3200"/>
            </a:pP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Стерильді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инъекциялық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жабдықты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2" name="Google Shape;502;p52" descr="E:\IMAGE BANK\TANZANIA\INJECTION SAFETY\Torn syringe packe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683" y="4673590"/>
            <a:ext cx="3790000" cy="195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10;p53" descr="F1000008"/>
          <p:cNvPicPr preferRelativeResize="0"/>
          <p:nvPr/>
        </p:nvPicPr>
        <p:blipFill rotWithShape="1">
          <a:blip r:embed="rId4">
            <a:alphaModFix/>
          </a:blip>
          <a:srcRect l="4361" t="15950" r="12444" b="34354"/>
          <a:stretch/>
        </p:blipFill>
        <p:spPr>
          <a:xfrm>
            <a:off x="4378759" y="4673590"/>
            <a:ext cx="4467899" cy="10375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12;p53"/>
          <p:cNvSpPr/>
          <p:nvPr/>
        </p:nvSpPr>
        <p:spPr>
          <a:xfrm>
            <a:off x="5561850" y="4686965"/>
            <a:ext cx="1372415" cy="505387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25" tIns="40050" rIns="80125" bIns="4005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Noto Sans Symbols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513;p53"/>
          <p:cNvCxnSpPr/>
          <p:nvPr/>
        </p:nvCxnSpPr>
        <p:spPr>
          <a:xfrm>
            <a:off x="4378759" y="5711114"/>
            <a:ext cx="4467899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4"/>
          <p:cNvSpPr txBox="1">
            <a:spLocks noGrp="1"/>
          </p:cNvSpPr>
          <p:nvPr>
            <p:ph type="body" idx="1"/>
          </p:nvPr>
        </p:nvSpPr>
        <p:spPr>
          <a:xfrm>
            <a:off x="483212" y="1918171"/>
            <a:ext cx="8376376" cy="442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920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дозалы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флакондарды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дозалы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ампулалар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қолданыңыз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аурулардың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өршуі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дозалы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дәрілік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құтыларды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қолданумен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Консерванттар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дозалы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флакондарда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микробтық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ластануды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жоймайды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дозасы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құтылар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емделушіге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" name="Google Shape;524;p54"/>
          <p:cNvSpPr txBox="1">
            <a:spLocks noGrp="1"/>
          </p:cNvSpPr>
          <p:nvPr>
            <p:ph type="title"/>
          </p:nvPr>
        </p:nvSpPr>
        <p:spPr>
          <a:xfrm>
            <a:off x="558800" y="404619"/>
            <a:ext cx="85852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>
              <a:buSzPts val="3200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қадам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дәрі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еріткіші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стерильді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флакон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5"/>
          <p:cNvSpPr txBox="1">
            <a:spLocks noGrp="1"/>
          </p:cNvSpPr>
          <p:nvPr>
            <p:ph type="body" idx="1"/>
          </p:nvPr>
        </p:nvSpPr>
        <p:spPr>
          <a:xfrm>
            <a:off x="254833" y="1290544"/>
            <a:ext cx="8710633" cy="372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1920"/>
              <a:buFont typeface="Arial"/>
              <a:buChar char="•"/>
            </a:pP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Спиртпен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ала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өңдегеннен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құтының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мембраналық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қалқанын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әрқашан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стерильді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инемен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тесіңіз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1600"/>
              </a:spcBef>
              <a:buSzPts val="1920"/>
              <a:buFont typeface="Arial"/>
              <a:buChar char="•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Инені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тығында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қалдырмаңыз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1600"/>
              </a:spcBef>
              <a:buSzPts val="1920"/>
              <a:buFont typeface="Arial"/>
              <a:buChar char="•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дозалы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флаконның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қалқасында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инфекцияның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тура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indent="360363">
              <a:spcBef>
                <a:spcPts val="1100"/>
              </a:spcBef>
              <a:buSzPts val="2200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Инъекциялық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препараттарды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дайындау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ИК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сақтық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шараларын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сақтаңыз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360363">
              <a:spcBef>
                <a:spcPts val="1100"/>
              </a:spcBef>
              <a:buSzPts val="2200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ауыстырылған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шприцтен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емделушіге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дәрілерді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ешқашан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енгізбеңіз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indent="360363">
              <a:spcBef>
                <a:spcPts val="1100"/>
              </a:spcBef>
              <a:buSzPts val="2200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Ешқашан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қолданылған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шприцті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инені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флаконға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​​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салмаңыз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03263" lvl="1" indent="-34290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Char char="•"/>
            </a:pPr>
            <a:endParaRPr lang="ru-RU" sz="2200" dirty="0"/>
          </a:p>
          <a:p>
            <a:pPr marL="703263" lvl="1" indent="-34290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Char char="•"/>
            </a:pPr>
            <a:endParaRPr dirty="0"/>
          </a:p>
        </p:txBody>
      </p:sp>
      <p:sp>
        <p:nvSpPr>
          <p:cNvPr id="534" name="Google Shape;534;p55"/>
          <p:cNvSpPr txBox="1">
            <a:spLocks noGrp="1"/>
          </p:cNvSpPr>
          <p:nvPr>
            <p:ph type="title"/>
          </p:nvPr>
        </p:nvSpPr>
        <p:spPr>
          <a:xfrm>
            <a:off x="1729649" y="533711"/>
            <a:ext cx="6687572" cy="42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>
              <a:buSzPts val="3200"/>
            </a:pP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Инфекцияның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флакондарды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054" y="96183"/>
            <a:ext cx="1209010" cy="972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3" y="8610"/>
            <a:ext cx="1368964" cy="1147600"/>
          </a:xfrm>
          <a:prstGeom prst="rect">
            <a:avLst/>
          </a:prstGeom>
        </p:spPr>
      </p:pic>
      <p:sp>
        <p:nvSpPr>
          <p:cNvPr id="10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 txBox="1">
            <a:spLocks/>
          </p:cNvSpPr>
          <p:nvPr/>
        </p:nvSpPr>
        <p:spPr>
          <a:xfrm>
            <a:off x="4880765" y="3293044"/>
            <a:ext cx="4084701" cy="220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7175" indent="-2571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29ED1"/>
              </a:buClr>
              <a:buSzPct val="120000"/>
              <a:buFont typeface="Arial" panose="020B0604020202020204" pitchFamily="34" charset="0"/>
              <a:buChar char="•"/>
            </a:pPr>
            <a:endParaRPr lang="ru-RU" sz="17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7"/>
          <p:cNvSpPr txBox="1">
            <a:spLocks noGrp="1"/>
          </p:cNvSpPr>
          <p:nvPr>
            <p:ph type="body" idx="1"/>
          </p:nvPr>
        </p:nvSpPr>
        <p:spPr>
          <a:xfrm>
            <a:off x="188702" y="805351"/>
            <a:ext cx="8641449" cy="551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920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дайындауды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дозалы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құтылар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келесідей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таңбалануы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spcBef>
                <a:spcPts val="0"/>
              </a:spcBef>
              <a:buSzPts val="1920"/>
            </a:pP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127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препараттың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дайындалған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уақыты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3263" lvl="1">
              <a:spcBef>
                <a:spcPts val="1100"/>
              </a:spcBef>
              <a:buSzPts val="2400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сұйылтқыштың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көлемі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3263" lvl="1">
              <a:spcBef>
                <a:spcPts val="1100"/>
              </a:spcBef>
              <a:buSzPts val="2400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концентрациясы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3263" lvl="1">
              <a:spcBef>
                <a:spcPts val="1100"/>
              </a:spcBef>
              <a:buSzPts val="2400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жарамдылық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уақыты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3263" lvl="1">
              <a:spcBef>
                <a:spcPts val="1100"/>
              </a:spcBef>
              <a:buSzPts val="2400"/>
            </a:pP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Мейіргердің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тегі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қолы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1" indent="-268288">
              <a:spcBef>
                <a:spcPts val="1100"/>
              </a:spcBef>
              <a:buSzPts val="2400"/>
              <a:buNone/>
            </a:pP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Ерітуді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етпейтін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дозалы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құтылар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келесідей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таңбалануы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03263" lvl="1">
              <a:spcBef>
                <a:spcPts val="1100"/>
              </a:spcBef>
              <a:buSzPts val="2400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бөтелкенің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тесілген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уақыты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3263" lvl="1">
              <a:spcBef>
                <a:spcPts val="1100"/>
              </a:spcBef>
              <a:buSzPts val="2400"/>
            </a:pP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тескен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қызметкердің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тегі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қолы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1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Arial"/>
              <a:buNone/>
            </a:pPr>
            <a:endParaRPr sz="2400" dirty="0"/>
          </a:p>
        </p:txBody>
      </p:sp>
      <p:sp>
        <p:nvSpPr>
          <p:cNvPr id="551" name="Google Shape;551;p57"/>
          <p:cNvSpPr txBox="1">
            <a:spLocks noGrp="1"/>
          </p:cNvSpPr>
          <p:nvPr>
            <p:ph type="title"/>
          </p:nvPr>
        </p:nvSpPr>
        <p:spPr>
          <a:xfrm>
            <a:off x="188702" y="85351"/>
            <a:ext cx="833364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>
              <a:buSzPts val="3200"/>
            </a:pP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дозалы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флакондарды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таңбалау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8"/>
          <p:cNvSpPr txBox="1">
            <a:spLocks noGrp="1"/>
          </p:cNvSpPr>
          <p:nvPr>
            <p:ph type="body" idx="1"/>
          </p:nvPr>
        </p:nvSpPr>
        <p:spPr>
          <a:xfrm>
            <a:off x="359999" y="1005311"/>
            <a:ext cx="8424001" cy="4847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1920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Ампулалық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пышақты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қолдануды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ампулаларды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оңай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сындырылатын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қақпағы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ампулаларды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таңдаңыз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SzPts val="1920"/>
            </a:pP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3263" lvl="1">
              <a:spcBef>
                <a:spcPts val="1100"/>
              </a:spcBef>
              <a:buSzPts val="2200"/>
            </a:pP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қолынызды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кесілген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жаралар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инъекциялық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заттардың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ластануына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әкелуі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3263" lvl="1">
              <a:spcBef>
                <a:spcPts val="1100"/>
              </a:spcBef>
              <a:buSzPts val="2200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шүмегі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ампулаларды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таңдаңыз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pop-open ampoules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703263" lvl="1">
              <a:spcBef>
                <a:spcPts val="1100"/>
              </a:spcBef>
              <a:buSzPts val="2200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Ампулаларды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ашқан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саусақтарыңызды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таза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тосқауылмен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кішкене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дәке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жастықшасымен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қорғаңыз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03263" lvl="1">
              <a:spcBef>
                <a:spcPts val="1100"/>
              </a:spcBef>
              <a:buSzPts val="2200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Таза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тосқауыл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ампуланы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бұзған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саусақтарды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қорғай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endParaRPr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9" name="Google Shape;559;p58"/>
          <p:cNvSpPr txBox="1">
            <a:spLocks noGrp="1"/>
          </p:cNvSpPr>
          <p:nvPr>
            <p:ph type="title"/>
          </p:nvPr>
        </p:nvSpPr>
        <p:spPr>
          <a:xfrm>
            <a:off x="291172" y="471475"/>
            <a:ext cx="8852828" cy="44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>
              <a:buSzPts val="3200"/>
            </a:pP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Инфекцияның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ампулаларды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0" name="Google Shape;56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905" y="5067946"/>
            <a:ext cx="2088232" cy="1790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0"/>
          <p:cNvSpPr txBox="1">
            <a:spLocks noGrp="1"/>
          </p:cNvSpPr>
          <p:nvPr>
            <p:ph type="body" idx="1"/>
          </p:nvPr>
        </p:nvSpPr>
        <p:spPr>
          <a:xfrm>
            <a:off x="359999" y="1180568"/>
            <a:ext cx="7737399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спирттік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растворды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стерильді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мақтаға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реттік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изопропиловый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спирт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этанолы бар салфетка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пайдаланыз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Метанол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метил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спирті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бар салфетка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спирт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пайдалануға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1600"/>
              </a:spcBef>
              <a:buSzPts val="1920"/>
              <a:buFont typeface="Arial"/>
              <a:buChar char="•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Терінің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аймағын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инъекция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орнының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ортасынан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өңделген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аймаққа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тигізбей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сыртқа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сүртіңіз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ts val="1600"/>
              </a:spcBef>
              <a:buSzPts val="1920"/>
              <a:buFont typeface="Arial"/>
              <a:buChar char="•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Ерітіндіні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секундқа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жағыңыз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толығымен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құрғатыңыз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ts val="1600"/>
              </a:spcBef>
              <a:buSzPts val="1920"/>
              <a:buFont typeface="Arial"/>
              <a:buChar char="•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мақсатты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контейнерде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дымқыл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сақталған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мақта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шарларын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пайдаланбаңыз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7" name="Google Shape;577;p60"/>
          <p:cNvSpPr txBox="1">
            <a:spLocks noGrp="1"/>
          </p:cNvSpPr>
          <p:nvPr>
            <p:ph type="title"/>
          </p:nvPr>
        </p:nvSpPr>
        <p:spPr>
          <a:xfrm>
            <a:off x="140739" y="39309"/>
            <a:ext cx="8745566" cy="72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3200"/>
              <a:buFont typeface="Arial"/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қадам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тері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жамылғысын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өндеу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8" name="Google Shape;578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951962" y="3584923"/>
            <a:ext cx="1025783" cy="118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962" y="39309"/>
            <a:ext cx="1192038" cy="950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2"/>
          <p:cNvSpPr txBox="1">
            <a:spLocks noGrp="1"/>
          </p:cNvSpPr>
          <p:nvPr>
            <p:ph type="body" idx="1"/>
          </p:nvPr>
        </p:nvSpPr>
        <p:spPr>
          <a:xfrm>
            <a:off x="199719" y="1064942"/>
            <a:ext cx="6531587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ts val="1920"/>
              <a:buFont typeface="Arial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Ешқашан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инелерді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жаппаныз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инелерді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жолмен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ұстаудан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аулақ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болыңыз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1920"/>
              <a:buFont typeface="Arial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Қақпақты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кию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қолмен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шөміш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техникасын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қолданыңыз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1920"/>
              <a:buFont typeface="Arial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Қақпағы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ашылмаған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шприцтер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инелерді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қолданғаннан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бірден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үшкір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сауыттарға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салыңыз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1920"/>
              <a:buFont typeface="Arial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заттарға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ыдыстар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күтім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орнында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әрқашан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қолында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1920"/>
              <a:buFont typeface="Arial"/>
              <a:buChar char="•"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Инъекция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науқастың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кенеттен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қозғалуына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бермеңіз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1920"/>
              <a:buFont typeface="Arial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Қолданылған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шприцтер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инелерді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орнында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тесуге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ағып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кетуге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төзімді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жабық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үшкір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сауытқа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жинаңыз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толтырылғаннан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жабыңыз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1920"/>
              <a:buFont typeface="Arial"/>
              <a:buChar char="•"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толығымен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жойылғанша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сақтаңыз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1920"/>
              <a:buFont typeface="Arial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контейнері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төрттен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толған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жабылуы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1920"/>
              <a:buFont typeface="Arial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контейнерін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ешқашан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төрттен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үштен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артық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толтырмаңыз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1920"/>
              <a:buFont typeface="Arial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Толғаннан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жауып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жабыңыз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ts val="1600"/>
              </a:spcBef>
              <a:buSzPts val="1920"/>
              <a:buFont typeface="Arial"/>
              <a:buChar char="•"/>
            </a:pPr>
            <a:endParaRPr lang="ru-RU" sz="1600" dirty="0"/>
          </a:p>
          <a:p>
            <a:pPr marL="342900" lvl="0" indent="-342900">
              <a:spcBef>
                <a:spcPts val="1600"/>
              </a:spcBef>
              <a:buSzPts val="1920"/>
              <a:buFont typeface="Arial"/>
              <a:buChar char="•"/>
            </a:pPr>
            <a:endParaRPr lang="ru-RU" sz="1600" dirty="0"/>
          </a:p>
          <a:p>
            <a:pPr marL="342900" lvl="0" indent="-3429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Arial"/>
              <a:buChar char="•"/>
            </a:pP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120"/>
              <a:buFont typeface="Arial"/>
              <a:buNone/>
            </a:pPr>
            <a:endParaRPr dirty="0"/>
          </a:p>
          <a:p>
            <a:pPr marL="523183" lvl="1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523183" lvl="1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6" name="Google Shape;596;p62"/>
          <p:cNvSpPr txBox="1">
            <a:spLocks noGrp="1"/>
          </p:cNvSpPr>
          <p:nvPr>
            <p:ph type="title"/>
          </p:nvPr>
        </p:nvSpPr>
        <p:spPr>
          <a:xfrm>
            <a:off x="1147985" y="182476"/>
            <a:ext cx="615668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>
              <a:buSzPts val="3200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қадам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жинау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7" name="Google Shape;59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9777" y="182476"/>
            <a:ext cx="1938543" cy="183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62" descr="D:\From H drive\Injection practices photos\2nd lot of photos\IMG_6745.JPG"/>
          <p:cNvPicPr preferRelativeResize="0"/>
          <p:nvPr/>
        </p:nvPicPr>
        <p:blipFill rotWithShape="1">
          <a:blip r:embed="rId4">
            <a:alphaModFix/>
          </a:blip>
          <a:srcRect r="23917"/>
          <a:stretch/>
        </p:blipFill>
        <p:spPr>
          <a:xfrm>
            <a:off x="7455408" y="2026701"/>
            <a:ext cx="1425374" cy="118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768" y="4255485"/>
            <a:ext cx="1107281" cy="10787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049" y="4258253"/>
            <a:ext cx="1121569" cy="1092994"/>
          </a:xfrm>
          <a:prstGeom prst="rect">
            <a:avLst/>
          </a:prstGeom>
        </p:spPr>
      </p:pic>
      <p:pic>
        <p:nvPicPr>
          <p:cNvPr id="12" name="Picture 2" descr="Non-Locking Sharps Container Mounting Bracket (SB-2) - Waterloo Healthca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00" y="3203333"/>
            <a:ext cx="1064220" cy="10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4"/>
          <p:cNvSpPr txBox="1">
            <a:spLocks noGrp="1"/>
          </p:cNvSpPr>
          <p:nvPr>
            <p:ph type="title"/>
          </p:nvPr>
        </p:nvSpPr>
        <p:spPr>
          <a:xfrm>
            <a:off x="359999" y="460800"/>
            <a:ext cx="686243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>
              <a:buSzPts val="3200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7қадам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қалдықтарды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кәдеге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жарату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675;p7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1760"/>
              <a:buFont typeface="Arial"/>
              <a:buChar char="•"/>
            </a:pP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заттарға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мыналар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spcBef>
                <a:spcPts val="0"/>
              </a:spcBef>
              <a:buSzPts val="1760"/>
              <a:buFont typeface="Arial"/>
              <a:buChar char="•"/>
            </a:pP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шприцтер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760"/>
              <a:buFont typeface="Arial"/>
              <a:buChar char="•"/>
            </a:pP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инелер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760"/>
              <a:buFont typeface="Arial"/>
              <a:buChar char="•"/>
            </a:pP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скальпельдер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760"/>
              <a:buFont typeface="Arial"/>
              <a:buChar char="•"/>
            </a:pP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сынған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әйнек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760"/>
              <a:buFont typeface="Arial"/>
              <a:buChar char="•"/>
            </a:pP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ампулалар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флакондар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760"/>
              <a:buFont typeface="Arial"/>
              <a:buChar char="•"/>
            </a:pP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ішілік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катетер</a:t>
            </a:r>
          </a:p>
          <a:p>
            <a:pPr marL="342900" lvl="0" indent="-342900">
              <a:spcBef>
                <a:spcPts val="0"/>
              </a:spcBef>
              <a:buSzPts val="1760"/>
              <a:buFont typeface="Arial"/>
              <a:buChar char="•"/>
            </a:pP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ланцеттер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760"/>
              <a:buFont typeface="Arial"/>
              <a:buChar char="•"/>
            </a:pP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үшкір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ыдысқа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салынуы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ts val="0"/>
              </a:spcBef>
              <a:buSzPts val="1760"/>
              <a:buFont typeface="Arial"/>
              <a:buChar char="•"/>
            </a:pP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заттарға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түтіктерге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бекітілген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үшкір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сауытқа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түседі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674;p71"/>
          <p:cNvSpPr txBox="1">
            <a:spLocks/>
          </p:cNvSpPr>
          <p:nvPr/>
        </p:nvSpPr>
        <p:spPr>
          <a:xfrm>
            <a:off x="359999" y="1180800"/>
            <a:ext cx="6120000" cy="43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1800"/>
              <a:buFont typeface="Arial"/>
              <a:buNone/>
              <a:defRPr sz="2800" b="1" i="0" u="none" strike="noStrike" cap="none">
                <a:solidFill>
                  <a:srgbClr val="0092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заттардың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79"/>
          <p:cNvSpPr txBox="1">
            <a:spLocks noGrp="1"/>
          </p:cNvSpPr>
          <p:nvPr>
            <p:ph type="title"/>
          </p:nvPr>
        </p:nvSpPr>
        <p:spPr>
          <a:xfrm>
            <a:off x="249707" y="490745"/>
            <a:ext cx="782044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rmAutofit/>
          </a:bodyPr>
          <a:lstStyle/>
          <a:p>
            <a:pPr lvl="0">
              <a:buSzPct val="100000"/>
            </a:pP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ыдыстың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қасиеттері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8" name="Google Shape;758;p79"/>
          <p:cNvSpPr txBox="1">
            <a:spLocks noGrp="1"/>
          </p:cNvSpPr>
          <p:nvPr>
            <p:ph type="body" idx="1"/>
          </p:nvPr>
        </p:nvSpPr>
        <p:spPr>
          <a:xfrm>
            <a:off x="442913" y="1428750"/>
            <a:ext cx="8341087" cy="465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1920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заттарға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контейнерлер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ағып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кетпейтін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тесуге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төзімді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жеткілікті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тесік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заттардан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жарақат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қаупі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көлденең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тұрақты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жабылғаннан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ашуға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жарамсыз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0"/>
          <p:cNvSpPr txBox="1">
            <a:spLocks noGrp="1"/>
          </p:cNvSpPr>
          <p:nvPr>
            <p:ph type="title"/>
          </p:nvPr>
        </p:nvSpPr>
        <p:spPr>
          <a:xfrm>
            <a:off x="359999" y="367619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rmAutofit/>
          </a:bodyPr>
          <a:lstStyle/>
          <a:p>
            <a:pPr lvl="0">
              <a:buSzPct val="100000"/>
            </a:pP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ыдысты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6" name="Google Shape;766;p80"/>
          <p:cNvSpPr txBox="1">
            <a:spLocks noGrp="1"/>
          </p:cNvSpPr>
          <p:nvPr>
            <p:ph type="body" idx="1"/>
          </p:nvPr>
        </p:nvSpPr>
        <p:spPr>
          <a:xfrm>
            <a:off x="359999" y="1542149"/>
            <a:ext cx="8424001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1920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заттарға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контейнерлерді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пациенттерге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күтім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жасаудың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аймағында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орнына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жететін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дәрілік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себетке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қабырғаға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маңдағы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көлденең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бетке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SzPts val="1920"/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жақсырақ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заттармен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жүрудің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қажеті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endParaRPr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(Увеличить слайд)">
            <a:hlinkClick r:id="rId3"/>
            <a:extLst>
              <a:ext uri="{FF2B5EF4-FFF2-40B4-BE49-F238E27FC236}">
                <a16:creationId xmlns:a16="http://schemas.microsoft.com/office/drawing/2014/main" id="{ED2E14D0-B470-4AB1-BFD6-C4E42F765D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352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19088" y="620865"/>
            <a:ext cx="8505824" cy="16158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Инъекция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қауіпсіздігі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пациенттің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қауіпсіздігінің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компонентінің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қиылысында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4188033"/>
            <a:ext cx="258762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дәрілік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1992" y="3714352"/>
            <a:ext cx="2704807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көрсетумен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инфекциялар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 rtl="0"/>
            <a:endParaRPr lang="uk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3179" y="323864"/>
            <a:ext cx="6120000" cy="540000"/>
          </a:xfrm>
        </p:spPr>
        <p:txBody>
          <a:bodyPr anchor="t"/>
          <a:lstStyle/>
          <a:p>
            <a:pPr algn="ctr" rtl="0"/>
            <a:r>
              <a:rPr lang="ru-RU" b="1" i="0" u="none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uk" b="1" i="0" u="none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орытынды </a:t>
            </a:r>
            <a:endParaRPr lang="uk" b="1" i="0" u="none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14277" y="1223459"/>
            <a:ext cx="8737804" cy="5228711"/>
          </a:xfrm>
          <a:prstGeom prst="rect">
            <a:avLst/>
          </a:prstGeom>
        </p:spPr>
        <p:txBody>
          <a:bodyPr spcFirstLastPara="1" wrap="square" lIns="18000" tIns="27000" rIns="18000" bIns="0" anchor="t" anchorCtr="0">
            <a:noAutofit/>
          </a:bodyPr>
          <a:lstStyle/>
          <a:p>
            <a:pPr marL="342900" indent="-342900">
              <a:spcAft>
                <a:spcPts val="450"/>
              </a:spcAft>
              <a:buClr>
                <a:srgbClr val="009CDE"/>
              </a:buClr>
              <a:buSzPct val="120000"/>
              <a:buFont typeface="+mj-lt"/>
              <a:buAutoNum type="arabicPeriod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заттармен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пациенттер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қызметкерлер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инфекция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қауіпсіздігінің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аспектісі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Aft>
                <a:spcPts val="450"/>
              </a:spcAft>
              <a:buClr>
                <a:srgbClr val="009CDE"/>
              </a:buClr>
              <a:buSzPct val="120000"/>
              <a:buFont typeface="+mj-lt"/>
              <a:buAutoNum type="arabicPeriod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заттармен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инфекцияны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инфекцияның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алудың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стандартты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шараларының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ажырамас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Aft>
                <a:spcPts val="450"/>
              </a:spcAft>
              <a:buClr>
                <a:srgbClr val="009CDE"/>
              </a:buClr>
              <a:buSzPct val="120000"/>
              <a:buFont typeface="+mj-lt"/>
              <a:buAutoNum type="arabicPeriod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Инъекциялық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шараларының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көпшілігі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өзгерістерін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қамтиды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қаржылық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инвестицияны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етпейді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450"/>
              </a:spcAft>
              <a:buClr>
                <a:srgbClr val="009CDE"/>
              </a:buClr>
              <a:buSzPct val="120000"/>
              <a:buFont typeface="+mj-lt"/>
              <a:buAutoNum type="arabicPeriod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мәдениеті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аурухананың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сапаны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жақсарту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бағдарламасының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құрамдас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450"/>
              </a:spcAft>
              <a:buClr>
                <a:srgbClr val="009CDE"/>
              </a:buClr>
              <a:buSzPct val="120000"/>
              <a:buFont typeface="+mj-lt"/>
              <a:buAutoNum type="arabicPeriod"/>
            </a:pPr>
            <a:endParaRPr lang="uk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450"/>
              </a:spcAft>
            </a:pPr>
            <a:endParaRPr lang="uk" sz="1800" dirty="0"/>
          </a:p>
        </p:txBody>
      </p:sp>
    </p:spTree>
    <p:extLst>
      <p:ext uri="{BB962C8B-B14F-4D97-AF65-F5344CB8AC3E}">
        <p14:creationId xmlns:p14="http://schemas.microsoft.com/office/powerpoint/2010/main" val="25696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86"/>
          <p:cNvSpPr txBox="1">
            <a:spLocks noGrp="1"/>
          </p:cNvSpPr>
          <p:nvPr>
            <p:ph type="title"/>
          </p:nvPr>
        </p:nvSpPr>
        <p:spPr>
          <a:xfrm rot="21104650">
            <a:off x="1159177" y="554400"/>
            <a:ext cx="61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3200"/>
              <a:buFont typeface="Arial"/>
              <a:buNone/>
            </a:pP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2" name="Google Shape;822;p86" descr="Free illustration: Question, Question Mark, Response ..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666535">
            <a:off x="2453482" y="1808163"/>
            <a:ext cx="4237037" cy="423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title"/>
          </p:nvPr>
        </p:nvSpPr>
        <p:spPr>
          <a:xfrm>
            <a:off x="419739" y="376696"/>
            <a:ext cx="8395855" cy="54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/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Стандартты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сақтық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шараларының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элементтері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Google Shape;306;p36"/>
          <p:cNvSpPr txBox="1">
            <a:spLocks noGrp="1"/>
          </p:cNvSpPr>
          <p:nvPr>
            <p:ph type="body" idx="1"/>
          </p:nvPr>
        </p:nvSpPr>
        <p:spPr>
          <a:xfrm>
            <a:off x="160878" y="829869"/>
            <a:ext cx="5421056" cy="559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marL="0" lvl="0" indent="449263" algn="just">
              <a:lnSpc>
                <a:spcPct val="150000"/>
              </a:lnSpc>
              <a:spcBef>
                <a:spcPts val="0"/>
              </a:spcBef>
              <a:buSzPts val="1760"/>
              <a:buFont typeface="Arial"/>
              <a:buAutoNum type="arabicPeriod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гигиенасы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449263" algn="just">
              <a:lnSpc>
                <a:spcPct val="150000"/>
              </a:lnSpc>
              <a:spcBef>
                <a:spcPts val="0"/>
              </a:spcBef>
              <a:buSzPts val="1760"/>
              <a:buFont typeface="Arial"/>
              <a:buAutoNum type="arabicPeriod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гигиенасы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449263" algn="just">
              <a:lnSpc>
                <a:spcPct val="150000"/>
              </a:lnSpc>
              <a:spcBef>
                <a:spcPts val="0"/>
              </a:spcBef>
              <a:buSzPts val="1760"/>
              <a:buFont typeface="Arial"/>
              <a:buAutoNum type="arabicPeriod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Тәуекелді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нәтижелері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қорғаныс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құралдары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449263" algn="just">
              <a:lnSpc>
                <a:spcPct val="150000"/>
              </a:lnSpc>
              <a:spcBef>
                <a:spcPts val="0"/>
              </a:spcBef>
              <a:buSzPts val="1760"/>
              <a:buFont typeface="Arial"/>
              <a:buAutoNum type="arabicPeriod"/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Инъекция </a:t>
            </a:r>
            <a:r>
              <a:rPr lang="ru-RU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қауіпсіздігі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қалдықтарды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басқару</a:t>
            </a:r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>
              <a:lnSpc>
                <a:spcPct val="150000"/>
              </a:lnSpc>
              <a:spcBef>
                <a:spcPts val="0"/>
              </a:spcBef>
              <a:buSzPts val="1760"/>
              <a:buFont typeface="Arial"/>
              <a:buAutoNum type="arabicPeriod"/>
            </a:pP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Науқастың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күтімін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құрал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саймандарды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дезинфекциялау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>
              <a:lnSpc>
                <a:spcPct val="150000"/>
              </a:lnSpc>
              <a:spcBef>
                <a:spcPts val="0"/>
              </a:spcBef>
              <a:buSzPts val="1760"/>
              <a:buFont typeface="Arial"/>
              <a:buAutoNum type="arabicPeriod"/>
            </a:pP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кеңістік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тазалау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>
              <a:lnSpc>
                <a:spcPct val="150000"/>
              </a:lnSpc>
              <a:spcBef>
                <a:spcPts val="0"/>
              </a:spcBef>
              <a:buSzPts val="1760"/>
              <a:buFont typeface="Arial"/>
              <a:buAutoNum type="arabicPeriod"/>
            </a:pP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Ластанған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кірді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тазалау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>
              <a:lnSpc>
                <a:spcPct val="150000"/>
              </a:lnSpc>
              <a:spcBef>
                <a:spcPts val="0"/>
              </a:spcBef>
              <a:buSzPts val="1760"/>
              <a:buFont typeface="Arial"/>
              <a:buAutoNum type="arabicPeriod"/>
            </a:pP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Қалдықтарды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692460A2-A504-45D4-BD45-B899D5BAA03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4" y="649651"/>
            <a:ext cx="3562065" cy="482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 rtl="0"/>
            <a:endParaRPr lang="uk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8924" y="188175"/>
            <a:ext cx="8826151" cy="1061474"/>
          </a:xfrm>
        </p:spPr>
        <p:txBody>
          <a:bodyPr anchor="t"/>
          <a:lstStyle/>
          <a:p>
            <a:pPr algn="ctr">
              <a:lnSpc>
                <a:spcPct val="100000"/>
              </a:lnSpc>
            </a:pPr>
            <a:r>
              <a:rPr lang="uk" b="1" i="0" u="none" baseline="0" dirty="0" smtClean="0">
                <a:solidFill>
                  <a:srgbClr val="002060"/>
                </a:solidFill>
                <a:latin typeface="+mn-lt"/>
              </a:rPr>
              <a:t>Инфекциялық бақылау (ИБ)</a:t>
            </a:r>
            <a:r>
              <a:rPr lang="uk" b="1" i="0" u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" b="1" i="0" u="none" baseline="0" dirty="0" smtClean="0">
                <a:solidFill>
                  <a:srgbClr val="002060"/>
                </a:solidFill>
                <a:latin typeface="+mn-lt"/>
              </a:rPr>
              <a:t>құрылымында</a:t>
            </a:r>
            <a:r>
              <a:rPr lang="uk" b="1" i="0" u="none" dirty="0" smtClean="0">
                <a:solidFill>
                  <a:srgbClr val="002060"/>
                </a:solidFill>
                <a:latin typeface="+mn-lt"/>
              </a:rPr>
              <a:t> орналасуы</a:t>
            </a:r>
            <a:r>
              <a:rPr lang="uk" b="1" i="0" u="none" baseline="0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uk" b="1" i="0" u="none" baseline="0" dirty="0">
                <a:solidFill>
                  <a:srgbClr val="002060"/>
                </a:solidFill>
                <a:latin typeface="+mn-lt"/>
              </a:rPr>
              <a:t/>
            </a:r>
            <a:br>
              <a:rPr lang="uk" b="1" i="0" u="none" baseline="0" dirty="0">
                <a:solidFill>
                  <a:srgbClr val="002060"/>
                </a:solidFill>
                <a:latin typeface="+mn-lt"/>
              </a:rPr>
            </a:br>
            <a:r>
              <a:rPr lang="ru-RU" dirty="0" err="1">
                <a:solidFill>
                  <a:srgbClr val="002060"/>
                </a:solidFill>
                <a:latin typeface="+mn-lt"/>
              </a:rPr>
              <a:t>стандартты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алдын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алу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шаралары</a:t>
            </a:r>
            <a:r>
              <a:rPr lang="uk" b="1" i="0" u="none" dirty="0" smtClean="0">
                <a:solidFill>
                  <a:srgbClr val="002060"/>
                </a:solidFill>
                <a:latin typeface="+mn-lt"/>
              </a:rPr>
              <a:t> (ВОЗ)</a:t>
            </a:r>
            <a:endParaRPr lang="uk" b="1" i="0" u="none" baseline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881FB3-26AA-4974-AE61-2D21249D283E}"/>
              </a:ext>
            </a:extLst>
          </p:cNvPr>
          <p:cNvSpPr txBox="1"/>
          <p:nvPr/>
        </p:nvSpPr>
        <p:spPr>
          <a:xfrm>
            <a:off x="158924" y="1789920"/>
            <a:ext cx="3624380" cy="4034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spcAft>
                <a:spcPts val="1800"/>
              </a:spcAft>
              <a:buClr>
                <a:srgbClr val="0092CC"/>
              </a:buClr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гигиенасы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57175" indent="-257175">
              <a:spcAft>
                <a:spcPts val="2250"/>
              </a:spcAft>
              <a:buClr>
                <a:srgbClr val="0092CC"/>
              </a:buClr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Қолғаптар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57175" indent="-257175">
              <a:spcAft>
                <a:spcPts val="1800"/>
              </a:spcAft>
              <a:buClr>
                <a:srgbClr val="0092CC"/>
              </a:buClr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Бетті қорғау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57175" indent="-257175">
              <a:spcAft>
                <a:spcPts val="1800"/>
              </a:spcAft>
              <a:buClr>
                <a:srgbClr val="0092CC"/>
              </a:buClr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Қорғаныс киім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57175" indent="-257175">
              <a:spcAft>
                <a:spcPts val="1800"/>
              </a:spcAft>
              <a:buClr>
                <a:srgbClr val="0092CC"/>
              </a:buClr>
              <a:buFont typeface="+mj-lt"/>
              <a:buAutoNum type="arabicPeriod"/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Инелер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заттардан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жарақаттар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болдырмау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BF1429-AF38-4D0D-AD76-5F3DCCB49C08}"/>
              </a:ext>
            </a:extLst>
          </p:cNvPr>
          <p:cNvSpPr txBox="1"/>
          <p:nvPr/>
        </p:nvSpPr>
        <p:spPr>
          <a:xfrm>
            <a:off x="4955102" y="1823479"/>
            <a:ext cx="4029974" cy="376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spcAft>
                <a:spcPts val="1350"/>
              </a:spcAft>
              <a:buClr>
                <a:srgbClr val="0092CC"/>
              </a:buClr>
              <a:buFont typeface="+mj-lt"/>
              <a:buAutoNum type="arabicPeriod" startAt="6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гигиенасы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жөтел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этикеті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57175" indent="-257175">
              <a:spcAft>
                <a:spcPts val="1350"/>
              </a:spcAft>
              <a:buClr>
                <a:srgbClr val="0092CC"/>
              </a:buClr>
              <a:buFont typeface="+mj-lt"/>
              <a:buAutoNum type="arabicPeriod" startAt="6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Клининг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тазалық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жұмыстары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57175" indent="-257175">
              <a:spcAft>
                <a:spcPts val="1350"/>
              </a:spcAft>
              <a:buClr>
                <a:srgbClr val="0092CC"/>
              </a:buClr>
              <a:buFont typeface="+mj-lt"/>
              <a:buAutoNum type="arabicPeriod" startAt="6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Төсек жабдықтары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57175" indent="-257175">
              <a:spcAft>
                <a:spcPts val="1350"/>
              </a:spcAft>
              <a:buClr>
                <a:srgbClr val="0092CC"/>
              </a:buClr>
              <a:buFont typeface="+mj-lt"/>
              <a:buAutoNum type="arabicPeriod" startAt="6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Қалдықтарды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57175" indent="-257175">
              <a:spcAft>
                <a:spcPts val="1350"/>
              </a:spcAft>
              <a:buClr>
                <a:srgbClr val="0092CC"/>
              </a:buClr>
              <a:buFont typeface="+mj-lt"/>
              <a:buAutoNum type="arabicPeriod" startAt="6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Күтім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жүргізуге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жабдықтардың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қауіпсіздігі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A01AC9B-23C0-4849-B27E-16049108B88B}"/>
              </a:ext>
            </a:extLst>
          </p:cNvPr>
          <p:cNvGrpSpPr/>
          <p:nvPr/>
        </p:nvGrpSpPr>
        <p:grpSpPr>
          <a:xfrm>
            <a:off x="3440615" y="1603513"/>
            <a:ext cx="1277882" cy="4333461"/>
            <a:chOff x="-2209800" y="812450"/>
            <a:chExt cx="3015376" cy="691753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AC63BEF-460F-4927-907B-E6FD8D545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9800" y="812450"/>
              <a:ext cx="1830700" cy="152237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73561F6-4676-426F-A986-7EF1B209C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0033" y="2164453"/>
              <a:ext cx="1849971" cy="152237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464019A-3B7D-4D51-851D-A8F1D558C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90266" y="3516455"/>
              <a:ext cx="1849971" cy="151594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C1EE736-5E9F-419B-A99F-302464A14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230" y="4868458"/>
              <a:ext cx="1830700" cy="15159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58904F2D-D7A4-4D5E-BAF8-CED43230F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3006" y="6214037"/>
              <a:ext cx="1798582" cy="1515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76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 rtl="0"/>
            <a:endParaRPr lang="uk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0410" y="341175"/>
            <a:ext cx="6862439" cy="644869"/>
          </a:xfrm>
        </p:spPr>
        <p:txBody>
          <a:bodyPr anchor="t"/>
          <a:lstStyle/>
          <a:p>
            <a:pPr algn="ctr">
              <a:lnSpc>
                <a:spcPct val="100000"/>
              </a:lnSpc>
            </a:pPr>
            <a:r>
              <a:rPr lang="ru-RU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Инфекциялық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(ИБ) </a:t>
            </a:r>
            <a:r>
              <a:rPr lang="ru-RU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құрылымында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орналасуы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ұйымға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талапта</a:t>
            </a:r>
            <a:r>
              <a:rPr lang="uk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uk" sz="2200" b="1" i="0" u="none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53" y="1271529"/>
            <a:ext cx="8716850" cy="49678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Орта </a:t>
            </a:r>
            <a:r>
              <a:rPr lang="ru-RU" sz="1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және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үшінші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деңгей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СОРтар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дәлелді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медицинаға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ұлттық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стандарттарды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негізге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алып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ұйымның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контекстіне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бейімделеді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Емшара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операциялық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стандарттардың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(СОР)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минималды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жинағы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Қол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гигиенасы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Медициналық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жабдықтар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мен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күтім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заттарын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залалсыздандыру</a:t>
            </a:r>
            <a:endParaRPr lang="ru-RU" sz="1800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Клининг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күнделікті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ақтық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қорытынды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тазалық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Қалдықтарды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басқару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Қауіпсіз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инъекциялар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Медициналық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персоналды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қорғау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Асептикалық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мышақтар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k-KZ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Инфекциялық науқастардың ағымын басқару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Стандарттық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сақтық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шаралары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Белгілі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таралу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жолдары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бар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инфекциялардан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сақтық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шаралары</a:t>
            </a:r>
            <a:endParaRPr lang="ru-RU" sz="1800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Асептикалық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инвазивті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процедурлар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оның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ішінде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оталар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Медициналық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көмек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беру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барысындаңы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инфекциялардығ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алдын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алу</a:t>
            </a:r>
            <a:endParaRPr lang="ru-RU" sz="1800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k-KZ" sz="1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Медицина қызметкердің кәсіби денсаулы.</a:t>
            </a:r>
            <a:endParaRPr lang="uk" sz="180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499" y="6450049"/>
            <a:ext cx="808847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i="1" dirty="0"/>
              <a:t>http://www.who.int/infection-prevention/tools/core-components/en/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849" y="2396767"/>
            <a:ext cx="1413536" cy="20644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696383" y="5297929"/>
            <a:ext cx="25787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50" dirty="0"/>
              <a:t>«</a:t>
            </a:r>
            <a:r>
              <a:rPr lang="uk-UA" sz="1050" dirty="0" err="1"/>
              <a:t>Минимальные</a:t>
            </a:r>
            <a:r>
              <a:rPr lang="uk-UA" sz="1050" dirty="0"/>
              <a:t> </a:t>
            </a:r>
            <a:r>
              <a:rPr lang="uk-UA" sz="1050" dirty="0" err="1"/>
              <a:t>требования</a:t>
            </a:r>
            <a:r>
              <a:rPr lang="uk-UA" sz="1050" dirty="0"/>
              <a:t> </a:t>
            </a:r>
            <a:br>
              <a:rPr lang="uk-UA" sz="1050" dirty="0"/>
            </a:br>
            <a:r>
              <a:rPr lang="uk-UA" sz="1050" dirty="0"/>
              <a:t>к </a:t>
            </a:r>
            <a:r>
              <a:rPr lang="uk-UA" sz="1050" dirty="0" err="1"/>
              <a:t>программам</a:t>
            </a:r>
            <a:r>
              <a:rPr lang="uk-UA" sz="1050" dirty="0"/>
              <a:t> ИК»</a:t>
            </a:r>
          </a:p>
          <a:p>
            <a:pPr algn="ctr"/>
            <a:r>
              <a:rPr lang="en-US" sz="1050" dirty="0"/>
              <a:t>WHO</a:t>
            </a:r>
            <a:r>
              <a:rPr lang="uk-UA" sz="1050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3602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62075" y="200883"/>
            <a:ext cx="6419850" cy="733505"/>
          </a:xfrm>
        </p:spPr>
        <p:txBody>
          <a:bodyPr anchor="t"/>
          <a:lstStyle/>
          <a:p>
            <a:pPr algn="ctr">
              <a:lnSpc>
                <a:spcPct val="100000"/>
              </a:lnSpc>
            </a:pP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көздері</a:t>
            </a:r>
            <a:endParaRPr lang="uk" b="1" i="0" u="none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04169" y="1323842"/>
            <a:ext cx="4790364" cy="4468849"/>
          </a:xfrm>
          <a:prstGeom prst="rect">
            <a:avLst/>
          </a:prstGeom>
        </p:spPr>
        <p:txBody>
          <a:bodyPr spcFirstLastPara="1" wrap="square" lIns="18000" tIns="27000" rIns="18000" bIns="0" anchor="t" anchorCtr="0">
            <a:noAutofit/>
          </a:bodyPr>
          <a:lstStyle/>
          <a:p>
            <a:pPr marL="342900" indent="-342900">
              <a:spcBef>
                <a:spcPts val="450"/>
              </a:spcBef>
              <a:buClr>
                <a:srgbClr val="009CDE"/>
              </a:buClr>
              <a:buSzPct val="120000"/>
              <a:buFont typeface="+mj-lt"/>
              <a:buAutoNum type="arabicPeriod"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Стандартные меры предосторожности </a:t>
            </a:r>
            <a:b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здравоохранении 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2007</a:t>
            </a:r>
          </a:p>
          <a:p>
            <a:pPr marL="342900" indent="-342900">
              <a:spcBef>
                <a:spcPts val="450"/>
              </a:spcBef>
              <a:buClr>
                <a:srgbClr val="009CDE"/>
              </a:buClr>
              <a:buSzPct val="120000"/>
              <a:buFont typeface="+mj-lt"/>
              <a:buAutoNum type="arabicPeriod"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Стандартные меры предосторожности </a:t>
            </a:r>
            <a:b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меры, базирующиеся на путях передачи 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WHO, 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PAH</a:t>
            </a:r>
          </a:p>
          <a:p>
            <a:pPr marL="342900" indent="-342900">
              <a:spcBef>
                <a:spcPts val="450"/>
              </a:spcBef>
              <a:buClr>
                <a:srgbClr val="009CDE"/>
              </a:buClr>
              <a:buSzPct val="120000"/>
              <a:buFont typeface="+mj-lt"/>
              <a:buAutoNum type="arabicPeriod"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Предупреждение уколов иглами среди медработников 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Alliance injections safety (SIGN), 2004</a:t>
            </a:r>
          </a:p>
          <a:p>
            <a:pPr marL="342900" indent="-342900">
              <a:spcBef>
                <a:spcPts val="450"/>
              </a:spcBef>
              <a:buClr>
                <a:srgbClr val="009CDE"/>
              </a:buClr>
              <a:buSzPct val="120000"/>
              <a:buFont typeface="+mj-lt"/>
              <a:buAutoNum type="arabicPeriod"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Руководство по безопасности </a:t>
            </a:r>
            <a:b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инъекций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CDC</a:t>
            </a:r>
            <a:endParaRPr lang="uk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rgbClr val="009CDE"/>
              </a:buClr>
              <a:buSzPct val="120000"/>
              <a:buFont typeface="+mj-lt"/>
              <a:buAutoNum type="arabicPeriod"/>
            </a:pPr>
            <a:endParaRPr lang="uk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rgbClr val="009CDE"/>
              </a:buClr>
              <a:buSzPct val="120000"/>
              <a:buFont typeface="+mj-lt"/>
              <a:buAutoNum type="arabicPeriod"/>
            </a:pPr>
            <a:endParaRPr lang="uk" sz="1800" dirty="0"/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rgbClr val="009CDE"/>
              </a:buClr>
              <a:buSzPct val="120000"/>
              <a:buFont typeface="+mj-lt"/>
              <a:buAutoNum type="arabicPeriod"/>
            </a:pPr>
            <a:endParaRPr lang="uk" sz="1800" dirty="0"/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uk" sz="1800" dirty="0"/>
          </a:p>
        </p:txBody>
      </p:sp>
      <p:pic>
        <p:nvPicPr>
          <p:cNvPr id="2050" name="Picture 2" descr="Injection Safety Guidelines from CDC. One Needle, One Syri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91" y="1415802"/>
            <a:ext cx="1869916" cy="2420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729" y="3980120"/>
            <a:ext cx="3139678" cy="1376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938" y="5462690"/>
            <a:ext cx="2775347" cy="1097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solidFill>
            <a:schemeClr val="bg1"/>
          </a:solidFill>
        </p:spPr>
        <p:txBody>
          <a:bodyPr/>
          <a:lstStyle/>
          <a:p>
            <a:pPr algn="l" rtl="0"/>
            <a:endParaRPr lang="uk" noProof="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385" y="1272410"/>
            <a:ext cx="1667106" cy="21424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9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 rtl="0"/>
            <a:fld id="{A74CE0EA-F3B5-4684-BA10-C594598FDB9C}" type="slidenum">
              <a:rPr/>
              <a:pPr algn="l" rtl="0"/>
              <a:t>8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1791" y="249326"/>
            <a:ext cx="7372878" cy="706167"/>
          </a:xfrm>
        </p:spPr>
        <p:txBody>
          <a:bodyPr anchor="t"/>
          <a:lstStyle/>
          <a:p>
            <a:pPr algn="ctr">
              <a:lnSpc>
                <a:spcPct val="100000"/>
              </a:lnSpc>
            </a:pP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әдістерді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қолданыңыз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0" u="none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0" y="1161599"/>
            <a:ext cx="2686356" cy="4084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24" y="2774322"/>
            <a:ext cx="2698113" cy="3838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229" y="1756101"/>
            <a:ext cx="2962345" cy="42818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300" y="1181262"/>
            <a:ext cx="2211067" cy="4748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908" y="2489605"/>
            <a:ext cx="2509555" cy="41232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723" y="1161598"/>
            <a:ext cx="2533811" cy="41327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727833" y="5003905"/>
            <a:ext cx="7606836" cy="692497"/>
          </a:xfrm>
          <a:prstGeom prst="rect">
            <a:avLst/>
          </a:prstGeom>
          <a:solidFill>
            <a:schemeClr val="bg1"/>
          </a:solidFill>
          <a:ln>
            <a:solidFill>
              <a:srgbClr val="029ED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uk-UA" sz="1950" dirty="0">
                <a:solidFill>
                  <a:srgbClr val="029ED1"/>
                </a:solidFill>
              </a:rPr>
              <a:t>https://www.who.int/teams/integrated-health-services/infection-prevention-control/injection-safety</a:t>
            </a:r>
          </a:p>
        </p:txBody>
      </p:sp>
    </p:spTree>
    <p:extLst>
      <p:ext uri="{BB962C8B-B14F-4D97-AF65-F5344CB8AC3E}">
        <p14:creationId xmlns:p14="http://schemas.microsoft.com/office/powerpoint/2010/main" val="31684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2074E0-E783-4B01-BF23-EE7799CD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679622"/>
            <a:ext cx="8784001" cy="694690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берілетін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қоздырғыштардың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инъекция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берілуіне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факторлар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870C758-0761-4F97-A519-20F1C62FC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06" y="1374312"/>
            <a:ext cx="5103025" cy="4814827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Шприцтер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инелерді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пациенттер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дәрі-дәрмектерге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жетілімдігі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Терапиялық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инъекцияларды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инъекцияның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хабардар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болмауы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тәжірибеде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жеткіліксіз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Инъекциялық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құрылғылардың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жетіспеушілігі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Қалдықтарды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кәдеге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жарату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жеткіліксіз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қалдықтарды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кәдеге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жарату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инфрақұрылымының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жоқтығы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6612F8-29E4-4860-8086-DCFB998D31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 descr="Слайд 5.">
            <a:extLst>
              <a:ext uri="{FF2B5EF4-FFF2-40B4-BE49-F238E27FC236}">
                <a16:creationId xmlns:a16="http://schemas.microsoft.com/office/drawing/2014/main" id="{08185740-35C8-43A5-BAAD-5922EE333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31" y="2097691"/>
            <a:ext cx="3692867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HO PPT color scheme 2016">
      <a:dk1>
        <a:srgbClr val="000000"/>
      </a:dk1>
      <a:lt1>
        <a:srgbClr val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1519</Words>
  <Application>Microsoft Office PowerPoint</Application>
  <PresentationFormat>Экран (4:3)</PresentationFormat>
  <Paragraphs>275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Times New Roman</vt:lpstr>
      <vt:lpstr>Arial Narrow</vt:lpstr>
      <vt:lpstr>Arial</vt:lpstr>
      <vt:lpstr>Noto Sans Symbols</vt:lpstr>
      <vt:lpstr>Calibri</vt:lpstr>
      <vt:lpstr>Office Theme</vt:lpstr>
      <vt:lpstr>Презентация PowerPoint</vt:lpstr>
      <vt:lpstr>«Қауіпсіз инъекция» дегеніміз не?</vt:lpstr>
      <vt:lpstr>Презентация PowerPoint</vt:lpstr>
      <vt:lpstr>Стандартты сақтық шараларының элементтері</vt:lpstr>
      <vt:lpstr>Инфекциялық бақылау (ИБ) құрылымында орналасуы:  стандартты алдын алу шаралары (ВОЗ)</vt:lpstr>
      <vt:lpstr>Инфекциялық бақылау (ИБ) құрылымында орналасуы:  медициналық ұйымға қойылатын талаптар</vt:lpstr>
      <vt:lpstr>Негізгі ақпарат көздері</vt:lpstr>
      <vt:lpstr>Қауіпсіз әдістерді қолданыңыз:</vt:lpstr>
      <vt:lpstr>Қан арқылы берілетін қоздырғыштардың инъекция арқылы берілуіне ықпал ететін негізгі факторлар</vt:lpstr>
      <vt:lpstr>Қауіпті инъекция әдістерімен байланысты тәуекелдер</vt:lpstr>
      <vt:lpstr>HBV, HCV және АИВ адам ағзасынан тыс қанша уақыт өмір сүре алады?</vt:lpstr>
      <vt:lpstr>Кім?</vt:lpstr>
      <vt:lpstr>Қашан?</vt:lpstr>
      <vt:lpstr>Инъекция қауіпсіздігін қамтамасыз етудің жеті қадамы</vt:lpstr>
      <vt:lpstr>1 қадам: таза жұмыс орны</vt:lpstr>
      <vt:lpstr>2 қадам: қолдың гигиенасы</vt:lpstr>
      <vt:lpstr>3 қадам: стерильді инъекциялық құрал -саймандар</vt:lpstr>
      <vt:lpstr>Терапиялық инъекцияға арналған қауіпсіздік шприцтері</vt:lpstr>
      <vt:lpstr>Қауіпсіз тәжірибелер: инженерлік шешімдер</vt:lpstr>
      <vt:lpstr>Стерильді инъекциялық жабдықты қолдану</vt:lpstr>
      <vt:lpstr>4 қадам: дәрі мен еріткіші бар стерильді флакон</vt:lpstr>
      <vt:lpstr>Инфекцияның алдын алу – флакондарды қолдану</vt:lpstr>
      <vt:lpstr>Көп дозалы флакондарды таңбалау</vt:lpstr>
      <vt:lpstr>Инфекцияның алдын алу – ампулаларды қолдану</vt:lpstr>
      <vt:lpstr>5 қадам: тері жамылғысын өндеу</vt:lpstr>
      <vt:lpstr>6 қадам: өткір заттарды дұрыс жинау</vt:lpstr>
      <vt:lpstr>7қадам: қалдықтарды дұрыс кәдеге жарату</vt:lpstr>
      <vt:lpstr>Өткір ыдыстың қажетті қасиеттері</vt:lpstr>
      <vt:lpstr>Өткір ыдысты орналастыру</vt:lpstr>
      <vt:lpstr>Қорытынды </vt:lpstr>
      <vt:lpstr>Назарларыңызға рахмет!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Пакет инструментов для обеспечения готовности. Профилактика инфекций и инфекционный контроль (ПИИК)</dc:title>
  <dc:creator>Агажаева Гаухар Онерхановна</dc:creator>
  <cp:lastModifiedBy>KURALAI</cp:lastModifiedBy>
  <cp:revision>111</cp:revision>
  <dcterms:modified xsi:type="dcterms:W3CDTF">2023-10-27T07:47:00Z</dcterms:modified>
  <cp:contentStatus/>
</cp:coreProperties>
</file>