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22" autoAdjust="0"/>
  </p:normalViewPr>
  <p:slideViewPr>
    <p:cSldViewPr snapToGrid="0">
      <p:cViewPr>
        <p:scale>
          <a:sx n="89" d="100"/>
          <a:sy n="89" d="100"/>
        </p:scale>
        <p:origin x="-1440" y="-5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FE47-7F9C-45EE-850B-0B7FDEC266E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62DD-3BF5-4B59-ABFD-B62B4BB2E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1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FE47-7F9C-45EE-850B-0B7FDEC266E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62DD-3BF5-4B59-ABFD-B62B4BB2E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8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FE47-7F9C-45EE-850B-0B7FDEC266E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62DD-3BF5-4B59-ABFD-B62B4BB2E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9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FE47-7F9C-45EE-850B-0B7FDEC266E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62DD-3BF5-4B59-ABFD-B62B4BB2E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9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FE47-7F9C-45EE-850B-0B7FDEC266E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62DD-3BF5-4B59-ABFD-B62B4BB2E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7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FE47-7F9C-45EE-850B-0B7FDEC266E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62DD-3BF5-4B59-ABFD-B62B4BB2E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9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FE47-7F9C-45EE-850B-0B7FDEC266E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62DD-3BF5-4B59-ABFD-B62B4BB2E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1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FE47-7F9C-45EE-850B-0B7FDEC266E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62DD-3BF5-4B59-ABFD-B62B4BB2E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70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FE47-7F9C-45EE-850B-0B7FDEC266E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62DD-3BF5-4B59-ABFD-B62B4BB2E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2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FE47-7F9C-45EE-850B-0B7FDEC266E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62DD-3BF5-4B59-ABFD-B62B4BB2E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4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FE47-7F9C-45EE-850B-0B7FDEC266E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62DD-3BF5-4B59-ABFD-B62B4BB2E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5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CFE47-7F9C-45EE-850B-0B7FDEC266E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E62DD-3BF5-4B59-ABFD-B62B4BB2E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2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1976" y="1687176"/>
            <a:ext cx="10327341" cy="27853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3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бұйымдарды</a:t>
            </a:r>
            <a:r>
              <a:rPr lang="ru-RU" sz="3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дезинфекциялауды</a:t>
            </a:r>
            <a:r>
              <a:rPr lang="ru-RU" sz="3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стерильдеу</a:t>
            </a:r>
            <a:r>
              <a:rPr lang="ru-RU" sz="3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алдындағы</a:t>
            </a:r>
            <a:r>
              <a:rPr lang="ru-RU" sz="3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тазартуды</a:t>
            </a:r>
            <a:r>
              <a:rPr lang="ru-RU" sz="3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стерильдеуді</a:t>
            </a:r>
            <a:r>
              <a:rPr lang="ru-RU" sz="3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сақтауды</a:t>
            </a:r>
            <a:r>
              <a:rPr lang="ru-RU" sz="3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ұйымдастыруға</a:t>
            </a:r>
            <a:r>
              <a:rPr lang="ru-RU" sz="3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жүргізуге</a:t>
            </a:r>
            <a:r>
              <a:rPr lang="ru-RU" sz="3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қойылатын</a:t>
            </a:r>
            <a:r>
              <a:rPr lang="ru-RU" sz="3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санитариялық-эпидемиологиялық</a:t>
            </a:r>
            <a:r>
              <a:rPr lang="ru-RU" sz="3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</a:t>
            </a:r>
            <a:endParaRPr lang="ru-RU" sz="3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49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kk-KZ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дициналық бұйымдардың залалсыздандырумен зарарсыздандыру сатылары: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60058" y="1982548"/>
          <a:ext cx="10592472" cy="2854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8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81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481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3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Стерильдеу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режимі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Қолданылуы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Стерильдеу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камерасындағы будың қысымы,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кг/см2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Стерильдеу камерасындағы температура, °С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Ұстау уақыты, минутпен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Номинальды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мәні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Номинальды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мәні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Қолмен, жартылай автоматты және автоматты басқару кезінде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0,20 шекті ауытқу 0,02 (2,0 ауытқу плюс-минус 0,2)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 плюс-минус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Тоттануға төзімді металдардан, шыныдан, резеңкеден жасалған бұйымдар үшін ұсынылады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0,11 шекті ауытқу 0,02 (1,1 ауытқу - плюс-минус 0,2)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 плюс-минус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Резеңкеден, латекстен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және жекелеген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полимерлі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материалдардан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жасалған (тығыздылығы жоғары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полиэтилен, поливинилхлорид -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пластикаттар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бұйымдар үшін ұсынылады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33083" y="1446150"/>
            <a:ext cx="8814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Бумен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стерильдеу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 (жоғары қысымдағы қаныққан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6241" y="5093712"/>
            <a:ext cx="10503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Ескертпе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стерильдеуді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сүзгісіз стерильдеу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қораптарында немесе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сүзгісі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стерильдеу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қораптарында немесе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бөзден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пергаменттен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қаптама қағаздан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ылғалға төзімді сіңдірілмеген қаптама қағаздан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маркалы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автоматтардағы өнімдерді орауға арналған қағаздан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булау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стерилизаторында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бекемделген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қағаздан жасалған екі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қабатты жұмсақ қаптамада жүргізеді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Сүзгісі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қораптарда стерильденген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бұйымдарды сақтау мерзімі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жиырма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тәулік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ашылмаған қорапта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қалған қаптамада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 тәулік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ашылмаған қаптамада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Ауамен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стерильдеу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 (құрғақ ыстық ауа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бұйымдардың залалсыздандырумен зарарсыздандыру сатылары: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мақсаттағы бұйымдарды стерильдеу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51966" y="2257677"/>
          <a:ext cx="10592472" cy="4134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0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0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3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Бақылау бағыты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Бақылау түрлері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Ұйымның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персоналы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жүзеге асыратын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өзін-өзі бақылау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Мемлекеттік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орган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ведомтствосының аумақтық бөлімшесі жүзеге асыратын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Стерильдеу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шарттарын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стерилизаторлардың жұмысы, режимі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орау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мен салу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Әр цикльді көзбен шолу және Қазақстан Республикасында бекітілген тесттерді пайдалана отырып бақылау, бақылау-өлшеу аспаптарының (бұдан әрі - БӨА) жарамдылығын қадағалау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Бактериологиялық тесттерді, температураны өлшеу құралдарын пайдалана отырып және көзбен шолып әр тексеру кезінде стерилизатордың жұмысына бақылау жүргізу. Бір жылдың ішінде, сондай-ақ эталонды салу арқылы монтаждаудан және жөндеуден кейінгі көрсеткіштер бойынша барлық аппараттардың кемінде 25%-ы бақылауға жатады.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 стерильділігін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Бактериологиялық - нормалау құжаттарына сәйкес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Бактериологиялық 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әр тексеру кезінде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Орталықтандырылған стерильдеу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бөлімшелерінде ауа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ортасын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Күн сайын - желдетуді, желдету жүйелерінің, ауа баптағыштардың, бактерицидті шамдардың жұмысын бақылау.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Ауа сынамаларын алу - нормалау құжаттарына сәйкес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Бактериологиялық 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стерильді аймақта әр тексеру кезінде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Жасырын қанның және сілтілі компоненттер қалдығының болуын бақылау (азопирамдық және фенолфталеиндік сынамалар)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Күн сайын бір уақытта өңделген бұйымдардың 1 %-ын, бірақ әр партиядан кемінде 3-5 бірлікті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Көзбен шолып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бақылауды қолдана отырып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әр тексеру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кезінде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бұйымдардың залалсыздандырумен зарарсыздандыру сатылары: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78661" y="1464658"/>
            <a:ext cx="10515600" cy="4712305"/>
          </a:xfrm>
        </p:spPr>
        <p:txBody>
          <a:bodyPr/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Булау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ауа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стерилизаторларының жұмыс режимінің температуралық параметрлерін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бақылауға арналған бақылау нүктелерін орналастыру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химиялық тесттердің рецептурасы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1.Булау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стерилизаторларына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 нүктелерін орналастыру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27690" y="2403333"/>
          <a:ext cx="10592472" cy="4090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0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0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3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Стерилизатор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камерасының сыйымдылығы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текше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дециметрмен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Бақылау нүктелерінің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Бақылау нүктелерінің орналасуы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100-ге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дейін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Тік бұрышты стерилизаторлар үшін: біріншісі - жүк тиейтін есіктің жанында;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екіншісі - қарама-қарсы қабырғаның (жүк түсіретін есіктің) жанында; үшіншісі, төртіншісі, бесіншісі - ортада.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100-ден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жоғары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750-ге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дейінгіні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қоса алғанда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шеңберлі стерилизаторлар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үшін: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біріншісі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камераның жоғары бөлігінде;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екіншісі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камераның төменгі бөлігінде;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үшіншіден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біріншіге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ортада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750-ден жоғары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Көлденең шеңберлі стерилизаторлар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үшін: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біріншісі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жүк тиейтін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есіктің жанында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екіншісі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қарама-қарсы қабырғаның (жүк түсіретін есіктің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жанында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үшіншіден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үшіншіге дейін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стерильдеу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қораптарының ортасында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әр түрлі деңгейлерде орналастырылған стерильденетін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орамалардың ішінде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бұйымдардың залалсыздандырумен зарарсыздандыру сатылары: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78661" y="1464658"/>
            <a:ext cx="10515600" cy="4712305"/>
          </a:xfrm>
        </p:spPr>
        <p:txBody>
          <a:bodyPr/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Булау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ауа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стерилизаторларының жұмыс режимінің температуралық параметрлерін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бақылауға арналған бақылау нүктелерін орналастыру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химиялық тесттердің рецептурасы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стерилизаторларында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 нүктелерін орналастыру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27690" y="2403333"/>
          <a:ext cx="10592472" cy="391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0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0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3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Стерилизатор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камерасының сыйымдылығы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текше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дециметрмен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Бақылау нүктелерінің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Бақылау нүктелерінің орналасуы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80-ге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дейін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біріншісі - камераның ортасында;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екіншісі, үшіншісі - камераның төменгі бөлігінде есіктің оң және сол жағында;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төртіншісі, бесіншісі - камераның төменгі бөлігінде артқы қабырғасының оң және сол жағында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80-нен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жоғары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біріншісі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екіншісі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үшіншісі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сағат тіліне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қарама-қарсы орналастырып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камераның ортасында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жоғарыдан төмен үш деңгейде;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төртіншіден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бесіншіге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үш деңгейде бұрыштар бойынша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төртіншіден жетіншіге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төменде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сегізіншіден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біріншіге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ортасында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екіншіден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бесіншіге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жоғарыда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80-нен жоғары екі камералы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Әрбір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камера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үшін ұқсас үлгімен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Семинардың мақсаты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бұйымдардың Сполдинг бойынша залалсыздандыру классификациясын және залалсыздандыру процессін түсіндіру;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Зарарсыздандыру бөлімінің ағымымен уй жайлардың жоспарлы схемасын сиппатау;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Бұйымдарды зарарсыздандыру кезеңдерін (жинау, тасымалдау, есепке алу, жинақтау, зарарсыздандыру алдындағы тазалау, зарарсыздандыру, орау, таңбалау, жеткізу, құралдарды сақтау) түсіндіру;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9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98" y="524434"/>
            <a:ext cx="8558052" cy="5717601"/>
          </a:xfrm>
        </p:spPr>
      </p:pic>
    </p:spTree>
    <p:extLst>
      <p:ext uri="{BB962C8B-B14F-4D97-AF65-F5344CB8AC3E}">
        <p14:creationId xmlns:p14="http://schemas.microsoft.com/office/powerpoint/2010/main" val="265814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635" y="578522"/>
            <a:ext cx="10515600" cy="28722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ОЗБ-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дағы қоршаған ортаның ылғалдығы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персоналдың жұмыс орны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қолайлы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 </a:t>
            </a:r>
            <a:r>
              <a:rPr lang="ru-RU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40 -50 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kk-KZ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ылғалдықты сақтауға жағдай жасау керек. </a:t>
            </a:r>
            <a:br>
              <a:rPr lang="kk-KZ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Стерильді аймақта бөлме температурасы - 15-25 С;</a:t>
            </a:r>
            <a:br>
              <a:rPr lang="kk-KZ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 аймақта – 18-23 С;</a:t>
            </a:r>
            <a:br>
              <a:rPr lang="kk-KZ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 аймақта – 18-20 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473" y="3459188"/>
            <a:ext cx="5438774" cy="2618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861" y="3450814"/>
            <a:ext cx="4883374" cy="261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8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Тазалау және зарарсыздандыру үшін судың сапасы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Қатты судың кемшіліктері: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Судың кермектігі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дезинфекциялық құралдардың жойылу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жылдамдығын төмендетеді;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әдетте тазартқыш химиялық заттардың тиімділігін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төмендетеді, өйткені екі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валентті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катиондар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магний мен кальций)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 заттармен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әрекеттесіп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ерімейтін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жауын-шашын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түзеді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зарарсыздандыру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өткізгіштігін төмендетеді;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Құралдарды кептірудени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ақ-сұр түсті қалдық қалады;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құралдарға түзетілмейтін зақым келтіредіжәне оларды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қажет.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191" y="300581"/>
            <a:ext cx="9789457" cy="994336"/>
          </a:xfrm>
        </p:spPr>
        <p:txBody>
          <a:bodyPr>
            <a:norm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бұйымдардың Сполдинг бойынша классификациясы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2"/>
          <p:cNvPicPr>
            <a:picLocks noGrp="1"/>
          </p:cNvPicPr>
          <p:nvPr>
            <p:ph idx="1"/>
          </p:nvPr>
        </p:nvPicPr>
        <p:blipFill rotWithShape="1">
          <a:blip r:embed="rId2" cstate="print"/>
          <a:stretch/>
        </p:blipFill>
        <p:spPr>
          <a:xfrm>
            <a:off x="2366682" y="1169894"/>
            <a:ext cx="6897233" cy="51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5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86610"/>
            <a:ext cx="10972800" cy="1143000"/>
          </a:xfrm>
        </p:spPr>
        <p:txBody>
          <a:bodyPr>
            <a:normAutofit/>
          </a:bodyPr>
          <a:lstStyle/>
          <a:p>
            <a:r>
              <a:rPr lang="kk-KZ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бұйымдардың залалсыздандырумен зарарсыздандыру сатылары: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716" y="2245173"/>
            <a:ext cx="10515600" cy="1937171"/>
          </a:xfrm>
        </p:spPr>
        <p:txBody>
          <a:bodyPr/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kk-KZ" altLang="ko-KR" sz="24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Бөлімшедегі жүргізілетін өңдеу</a:t>
            </a: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kk-KZ" altLang="ko-KR" sz="24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Механикалық тазалау;</a:t>
            </a: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kk-KZ" altLang="ko-KR" sz="24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Залалсыздандыру;</a:t>
            </a: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Дезинфекциялау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аяқталған соң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ағынды сумен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шайылады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kk-KZ" altLang="ko-KR" sz="24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Кептіру.</a:t>
            </a: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бұйымдардың залалсыздандырумен зарарсыздандыру сатылары: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мақсаттағы бұйымдарды стерильдеу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764476"/>
              </p:ext>
            </p:extLst>
          </p:nvPr>
        </p:nvGraphicFramePr>
        <p:xfrm>
          <a:off x="1051966" y="2257677"/>
          <a:ext cx="10592472" cy="38537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30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0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0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3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Өңдеу жүргізу кезіндегі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процестер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Ерітіндінің бастапқы температурасы </a:t>
                      </a:r>
                      <a:r>
                        <a:rPr lang="ru-RU" sz="16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Ұстау уақыты, минутпен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Дезинфекциялау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аяқталған соң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ағынды сумен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шайылады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Жуу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құралы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ерітінділерінің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біріне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батырылған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малынады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20 - 50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Жөкенің немесе мақталы-дәке тампонының көмегімен әр бұйымды жуу ерітіндісімен жуу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Ағынды сумен шаю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Дистилденген сумен шаю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Кептіру шкафында ыстық ауамен кептіру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Ылғал толық кеткенге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000" b="1" dirty="0" smtClean="0">
                <a:solidFill>
                  <a:srgbClr val="002060"/>
                </a:solidFill>
              </a:rPr>
              <a:t>Медициналық бұйымдардың залалсыздандырумен зарарсыздандыру сатылары: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мақсаттағы бұйымдарды стерильдеу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51966" y="2257677"/>
          <a:ext cx="10592472" cy="3762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0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0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3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ерітіндісін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дайындау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Дайындауға арналған компоненттер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саны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Қолданылуы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құралы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Ауыз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грамм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бұдан әрі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литрге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дейін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Механикаландырылған тазалау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кезінде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(ағынды әдіс, жөкемен жуу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ультрадыбысты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пайдалану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қолданылады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құралы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Ауыз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 гр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литрге дейін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Механикаландырылған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тазалау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кезінде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ротациялау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әдісімен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қолданылады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құралы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Ауыз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литрге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дейін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Қолмен тазалау кезінде қолданылады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Сутегі тотығы ерітіндісі 27,5%.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Жуу құралы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Ауыз су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литрге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дейін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Механикаландырылған тазалау кезінде (ағынды әдіс, жөкемен жуу, ультрадыбысты пайдалану) және қолмен тазалау кезінде қолданылады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Жуу құралы 0,8%.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Ауыз су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Жуу құралы 1,6 %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Ауыз су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миллилитр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бұдан әрі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мл) концентрат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литрге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дейін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мл концентрат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литрге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дейін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Қолмен тазалау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кезінде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қолданылады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1072</Words>
  <Application>Microsoft Office PowerPoint</Application>
  <PresentationFormat>Произвольный</PresentationFormat>
  <Paragraphs>159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Семинардың мақсаты</vt:lpstr>
      <vt:lpstr>Презентация PowerPoint</vt:lpstr>
      <vt:lpstr> ОЗБ- дағы қоршаған ортаның ылғалдығы Медициналық персоналдың жұмыс орны қолайлы болу үшін – 40 -50 % ылғалдықты сақтауға жағдай жасау керек.  Стерильді аймақта бөлме температурасы - 15-25 С; Таза аймақта – 18-23 С; Лас аймақта – 18-20 С  </vt:lpstr>
      <vt:lpstr>Тазалау және зарарсыздандыру үшін судың сапасы</vt:lpstr>
      <vt:lpstr>Медициналық бұйымдардың Сполдинг бойынша классификациясы</vt:lpstr>
      <vt:lpstr>Медициналық бұйымдардың залалсыздандырумен зарарсыздандыру сатылары:</vt:lpstr>
      <vt:lpstr>Медициналық бұйымдардың залалсыздандырумен зарарсыздандыру сатылары:</vt:lpstr>
      <vt:lpstr>Медициналық бұйымдардың залалсыздандырумен зарарсыздандыру сатылары:</vt:lpstr>
      <vt:lpstr>Медициналық бұйымдардың залалсыздандырумен зарарсыздандыру сатылары:</vt:lpstr>
      <vt:lpstr>Медициналық бұйымдардың залалсыздандырумен зарарсыздандыру сатылары:</vt:lpstr>
      <vt:lpstr>Медициналық бұйымдардың залалсыздандырумен зарарсыздандыру сатылары:</vt:lpstr>
      <vt:lpstr>Медициналық бұйымдардың залалсыздандырумен зарарсыздандыру сатылары: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Приемный</cp:lastModifiedBy>
  <cp:revision>21</cp:revision>
  <cp:lastPrinted>2024-01-31T07:10:43Z</cp:lastPrinted>
  <dcterms:created xsi:type="dcterms:W3CDTF">2023-09-29T00:16:41Z</dcterms:created>
  <dcterms:modified xsi:type="dcterms:W3CDTF">2024-01-31T07:11:13Z</dcterms:modified>
</cp:coreProperties>
</file>