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Lst>
  <p:notesMasterIdLst>
    <p:notesMasterId r:id="rId24"/>
  </p:notesMasterIdLst>
  <p:sldIdLst>
    <p:sldId id="286" r:id="rId2"/>
    <p:sldId id="287" r:id="rId3"/>
    <p:sldId id="288" r:id="rId4"/>
    <p:sldId id="289" r:id="rId5"/>
    <p:sldId id="290" r:id="rId6"/>
    <p:sldId id="291" r:id="rId7"/>
    <p:sldId id="292" r:id="rId8"/>
    <p:sldId id="294" r:id="rId9"/>
    <p:sldId id="295" r:id="rId10"/>
    <p:sldId id="296" r:id="rId11"/>
    <p:sldId id="297" r:id="rId12"/>
    <p:sldId id="298" r:id="rId13"/>
    <p:sldId id="299" r:id="rId14"/>
    <p:sldId id="300" r:id="rId15"/>
    <p:sldId id="301" r:id="rId16"/>
    <p:sldId id="302" r:id="rId17"/>
    <p:sldId id="303" r:id="rId18"/>
    <p:sldId id="304" r:id="rId19"/>
    <p:sldId id="305" r:id="rId20"/>
    <p:sldId id="306" r:id="rId21"/>
    <p:sldId id="307" r:id="rId22"/>
    <p:sldId id="285" r:id="rId2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68" autoAdjust="0"/>
    <p:restoredTop sz="74884" autoAdjust="0"/>
  </p:normalViewPr>
  <p:slideViewPr>
    <p:cSldViewPr snapToGrid="0">
      <p:cViewPr>
        <p:scale>
          <a:sx n="92" d="100"/>
          <a:sy n="92" d="100"/>
        </p:scale>
        <p:origin x="-1284" y="-64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053F1D-5C06-4B3C-B784-4334E4820DB2}" type="datetimeFigureOut">
              <a:rPr lang="ru-RU" smtClean="0"/>
              <a:pPr/>
              <a:t>14.04.2023</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733550-A936-409E-A11D-DEF1BD7A8740}" type="slidenum">
              <a:rPr lang="ru-RU" smtClean="0"/>
              <a:pPr/>
              <a:t>‹#›</a:t>
            </a:fld>
            <a:endParaRPr lang="ru-RU"/>
          </a:p>
        </p:txBody>
      </p:sp>
    </p:spTree>
    <p:extLst>
      <p:ext uri="{BB962C8B-B14F-4D97-AF65-F5344CB8AC3E}">
        <p14:creationId xmlns:p14="http://schemas.microsoft.com/office/powerpoint/2010/main" val="5301494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0B733550-A936-409E-A11D-DEF1BD7A8740}" type="slidenum">
              <a:rPr lang="ru-RU" smtClean="0"/>
              <a:pPr/>
              <a:t>22</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AC7ADF3F-3120-40BC-90D7-98778CB9A053}" type="datetimeFigureOut">
              <a:rPr lang="ru-RU" smtClean="0"/>
              <a:pPr/>
              <a:t>14.04.2023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B92367C-6E5F-4977-93A6-251F0F2D8A96}" type="slidenum">
              <a:rPr lang="ru-RU" smtClean="0"/>
              <a:pPr/>
              <a:t>‹#›</a:t>
            </a:fld>
            <a:endParaRPr lang="ru-RU"/>
          </a:p>
        </p:txBody>
      </p:sp>
    </p:spTree>
    <p:extLst>
      <p:ext uri="{BB962C8B-B14F-4D97-AF65-F5344CB8AC3E}">
        <p14:creationId xmlns:p14="http://schemas.microsoft.com/office/powerpoint/2010/main" val="2786501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C7ADF3F-3120-40BC-90D7-98778CB9A053}" type="datetimeFigureOut">
              <a:rPr lang="ru-RU" smtClean="0"/>
              <a:pPr/>
              <a:t>14.04.2023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B92367C-6E5F-4977-93A6-251F0F2D8A96}" type="slidenum">
              <a:rPr lang="ru-RU" smtClean="0"/>
              <a:pPr/>
              <a:t>‹#›</a:t>
            </a:fld>
            <a:endParaRPr lang="ru-RU"/>
          </a:p>
        </p:txBody>
      </p:sp>
    </p:spTree>
    <p:extLst>
      <p:ext uri="{BB962C8B-B14F-4D97-AF65-F5344CB8AC3E}">
        <p14:creationId xmlns:p14="http://schemas.microsoft.com/office/powerpoint/2010/main" val="2353740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C7ADF3F-3120-40BC-90D7-98778CB9A053}" type="datetimeFigureOut">
              <a:rPr lang="ru-RU" smtClean="0"/>
              <a:pPr/>
              <a:t>14.04.2023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B92367C-6E5F-4977-93A6-251F0F2D8A96}" type="slidenum">
              <a:rPr lang="ru-RU" smtClean="0"/>
              <a:pPr/>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2210030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C7ADF3F-3120-40BC-90D7-98778CB9A053}" type="datetimeFigureOut">
              <a:rPr lang="ru-RU" smtClean="0"/>
              <a:pPr/>
              <a:t>14.04.2023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B92367C-6E5F-4977-93A6-251F0F2D8A96}" type="slidenum">
              <a:rPr lang="ru-RU" smtClean="0"/>
              <a:pPr/>
              <a:t>‹#›</a:t>
            </a:fld>
            <a:endParaRPr lang="ru-RU"/>
          </a:p>
        </p:txBody>
      </p:sp>
    </p:spTree>
    <p:extLst>
      <p:ext uri="{BB962C8B-B14F-4D97-AF65-F5344CB8AC3E}">
        <p14:creationId xmlns:p14="http://schemas.microsoft.com/office/powerpoint/2010/main" val="25044521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C7ADF3F-3120-40BC-90D7-98778CB9A053}" type="datetimeFigureOut">
              <a:rPr lang="ru-RU" smtClean="0"/>
              <a:pPr/>
              <a:t>14.04.2023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B92367C-6E5F-4977-93A6-251F0F2D8A96}" type="slidenum">
              <a:rPr lang="ru-RU" smtClean="0"/>
              <a:pPr/>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383221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C7ADF3F-3120-40BC-90D7-98778CB9A053}" type="datetimeFigureOut">
              <a:rPr lang="ru-RU" smtClean="0"/>
              <a:pPr/>
              <a:t>14.04.2023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B92367C-6E5F-4977-93A6-251F0F2D8A96}" type="slidenum">
              <a:rPr lang="ru-RU" smtClean="0"/>
              <a:pPr/>
              <a:t>‹#›</a:t>
            </a:fld>
            <a:endParaRPr lang="ru-RU"/>
          </a:p>
        </p:txBody>
      </p:sp>
    </p:spTree>
    <p:extLst>
      <p:ext uri="{BB962C8B-B14F-4D97-AF65-F5344CB8AC3E}">
        <p14:creationId xmlns:p14="http://schemas.microsoft.com/office/powerpoint/2010/main" val="11498302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C7ADF3F-3120-40BC-90D7-98778CB9A053}" type="datetimeFigureOut">
              <a:rPr lang="ru-RU" smtClean="0"/>
              <a:pPr/>
              <a:t>14.04.2023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B92367C-6E5F-4977-93A6-251F0F2D8A96}" type="slidenum">
              <a:rPr lang="ru-RU" smtClean="0"/>
              <a:pPr/>
              <a:t>‹#›</a:t>
            </a:fld>
            <a:endParaRPr lang="ru-RU"/>
          </a:p>
        </p:txBody>
      </p:sp>
    </p:spTree>
    <p:extLst>
      <p:ext uri="{BB962C8B-B14F-4D97-AF65-F5344CB8AC3E}">
        <p14:creationId xmlns:p14="http://schemas.microsoft.com/office/powerpoint/2010/main" val="4237383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C7ADF3F-3120-40BC-90D7-98778CB9A053}" type="datetimeFigureOut">
              <a:rPr lang="ru-RU" smtClean="0"/>
              <a:pPr/>
              <a:t>14.04.2023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B92367C-6E5F-4977-93A6-251F0F2D8A96}" type="slidenum">
              <a:rPr lang="ru-RU" smtClean="0"/>
              <a:pPr/>
              <a:t>‹#›</a:t>
            </a:fld>
            <a:endParaRPr lang="ru-RU"/>
          </a:p>
        </p:txBody>
      </p:sp>
    </p:spTree>
    <p:extLst>
      <p:ext uri="{BB962C8B-B14F-4D97-AF65-F5344CB8AC3E}">
        <p14:creationId xmlns:p14="http://schemas.microsoft.com/office/powerpoint/2010/main" val="99924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C7ADF3F-3120-40BC-90D7-98778CB9A053}" type="datetimeFigureOut">
              <a:rPr lang="ru-RU" smtClean="0"/>
              <a:pPr/>
              <a:t>14.04.2023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B92367C-6E5F-4977-93A6-251F0F2D8A96}" type="slidenum">
              <a:rPr lang="ru-RU" smtClean="0"/>
              <a:pPr/>
              <a:t>‹#›</a:t>
            </a:fld>
            <a:endParaRPr lang="ru-RU"/>
          </a:p>
        </p:txBody>
      </p:sp>
    </p:spTree>
    <p:extLst>
      <p:ext uri="{BB962C8B-B14F-4D97-AF65-F5344CB8AC3E}">
        <p14:creationId xmlns:p14="http://schemas.microsoft.com/office/powerpoint/2010/main" val="1763089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C7ADF3F-3120-40BC-90D7-98778CB9A053}" type="datetimeFigureOut">
              <a:rPr lang="ru-RU" smtClean="0"/>
              <a:pPr/>
              <a:t>14.04.2023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B92367C-6E5F-4977-93A6-251F0F2D8A96}" type="slidenum">
              <a:rPr lang="ru-RU" smtClean="0"/>
              <a:pPr/>
              <a:t>‹#›</a:t>
            </a:fld>
            <a:endParaRPr lang="ru-RU"/>
          </a:p>
        </p:txBody>
      </p:sp>
    </p:spTree>
    <p:extLst>
      <p:ext uri="{BB962C8B-B14F-4D97-AF65-F5344CB8AC3E}">
        <p14:creationId xmlns:p14="http://schemas.microsoft.com/office/powerpoint/2010/main" val="1763412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AC7ADF3F-3120-40BC-90D7-98778CB9A053}" type="datetimeFigureOut">
              <a:rPr lang="ru-RU" smtClean="0"/>
              <a:pPr/>
              <a:t>14.04.2023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B92367C-6E5F-4977-93A6-251F0F2D8A96}" type="slidenum">
              <a:rPr lang="ru-RU" smtClean="0"/>
              <a:pPr/>
              <a:t>‹#›</a:t>
            </a:fld>
            <a:endParaRPr lang="ru-RU"/>
          </a:p>
        </p:txBody>
      </p:sp>
    </p:spTree>
    <p:extLst>
      <p:ext uri="{BB962C8B-B14F-4D97-AF65-F5344CB8AC3E}">
        <p14:creationId xmlns:p14="http://schemas.microsoft.com/office/powerpoint/2010/main" val="1589105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AC7ADF3F-3120-40BC-90D7-98778CB9A053}" type="datetimeFigureOut">
              <a:rPr lang="ru-RU" smtClean="0"/>
              <a:pPr/>
              <a:t>14.04.2023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B92367C-6E5F-4977-93A6-251F0F2D8A96}" type="slidenum">
              <a:rPr lang="ru-RU" smtClean="0"/>
              <a:pPr/>
              <a:t>‹#›</a:t>
            </a:fld>
            <a:endParaRPr lang="ru-RU"/>
          </a:p>
        </p:txBody>
      </p:sp>
    </p:spTree>
    <p:extLst>
      <p:ext uri="{BB962C8B-B14F-4D97-AF65-F5344CB8AC3E}">
        <p14:creationId xmlns:p14="http://schemas.microsoft.com/office/powerpoint/2010/main" val="2412905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AC7ADF3F-3120-40BC-90D7-98778CB9A053}" type="datetimeFigureOut">
              <a:rPr lang="ru-RU" smtClean="0"/>
              <a:pPr/>
              <a:t>14.04.2023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B92367C-6E5F-4977-93A6-251F0F2D8A96}" type="slidenum">
              <a:rPr lang="ru-RU" smtClean="0"/>
              <a:pPr/>
              <a:t>‹#›</a:t>
            </a:fld>
            <a:endParaRPr lang="ru-RU"/>
          </a:p>
        </p:txBody>
      </p:sp>
    </p:spTree>
    <p:extLst>
      <p:ext uri="{BB962C8B-B14F-4D97-AF65-F5344CB8AC3E}">
        <p14:creationId xmlns:p14="http://schemas.microsoft.com/office/powerpoint/2010/main" val="823082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7ADF3F-3120-40BC-90D7-98778CB9A053}" type="datetimeFigureOut">
              <a:rPr lang="ru-RU" smtClean="0"/>
              <a:pPr/>
              <a:t>14.04.2023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4B92367C-6E5F-4977-93A6-251F0F2D8A96}" type="slidenum">
              <a:rPr lang="ru-RU" smtClean="0"/>
              <a:pPr/>
              <a:t>‹#›</a:t>
            </a:fld>
            <a:endParaRPr lang="ru-RU"/>
          </a:p>
        </p:txBody>
      </p:sp>
    </p:spTree>
    <p:extLst>
      <p:ext uri="{BB962C8B-B14F-4D97-AF65-F5344CB8AC3E}">
        <p14:creationId xmlns:p14="http://schemas.microsoft.com/office/powerpoint/2010/main" val="2776284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AC7ADF3F-3120-40BC-90D7-98778CB9A053}" type="datetimeFigureOut">
              <a:rPr lang="ru-RU" smtClean="0"/>
              <a:pPr/>
              <a:t>14.04.2023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B92367C-6E5F-4977-93A6-251F0F2D8A96}" type="slidenum">
              <a:rPr lang="ru-RU" smtClean="0"/>
              <a:pPr/>
              <a:t>‹#›</a:t>
            </a:fld>
            <a:endParaRPr lang="ru-RU"/>
          </a:p>
        </p:txBody>
      </p:sp>
    </p:spTree>
    <p:extLst>
      <p:ext uri="{BB962C8B-B14F-4D97-AF65-F5344CB8AC3E}">
        <p14:creationId xmlns:p14="http://schemas.microsoft.com/office/powerpoint/2010/main" val="2864935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C7ADF3F-3120-40BC-90D7-98778CB9A053}" type="datetimeFigureOut">
              <a:rPr lang="ru-RU" smtClean="0"/>
              <a:pPr/>
              <a:t>14.04.2023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B92367C-6E5F-4977-93A6-251F0F2D8A96}" type="slidenum">
              <a:rPr lang="ru-RU" smtClean="0"/>
              <a:pPr/>
              <a:t>‹#›</a:t>
            </a:fld>
            <a:endParaRPr lang="ru-RU"/>
          </a:p>
        </p:txBody>
      </p:sp>
    </p:spTree>
    <p:extLst>
      <p:ext uri="{BB962C8B-B14F-4D97-AF65-F5344CB8AC3E}">
        <p14:creationId xmlns:p14="http://schemas.microsoft.com/office/powerpoint/2010/main" val="4177295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C7ADF3F-3120-40BC-90D7-98778CB9A053}" type="datetimeFigureOut">
              <a:rPr lang="ru-RU" smtClean="0"/>
              <a:pPr/>
              <a:t>14.04.2023</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B92367C-6E5F-4977-93A6-251F0F2D8A96}" type="slidenum">
              <a:rPr lang="ru-RU" smtClean="0"/>
              <a:pPr/>
              <a:t>‹#›</a:t>
            </a:fld>
            <a:endParaRPr lang="ru-RU"/>
          </a:p>
        </p:txBody>
      </p:sp>
    </p:spTree>
    <p:extLst>
      <p:ext uri="{BB962C8B-B14F-4D97-AF65-F5344CB8AC3E}">
        <p14:creationId xmlns:p14="http://schemas.microsoft.com/office/powerpoint/2010/main" val="2750170128"/>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 id="2147483732" r:id="rId14"/>
    <p:sldLayoutId id="2147483733" r:id="rId15"/>
    <p:sldLayoutId id="214748373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71986" y="2244436"/>
            <a:ext cx="7766936" cy="985518"/>
          </a:xfrm>
        </p:spPr>
        <p:txBody>
          <a:bodyPr/>
          <a:lstStyle/>
          <a:p>
            <a:pPr algn="ctr"/>
            <a:r>
              <a:rPr lang="ru-RU" sz="7200" b="1" dirty="0" smtClean="0">
                <a:solidFill>
                  <a:srgbClr val="FF0000"/>
                </a:solidFill>
                <a:latin typeface="Times New Roman" pitchFamily="18" charset="0"/>
                <a:cs typeface="Times New Roman" pitchFamily="18" charset="0"/>
              </a:rPr>
              <a:t>Инсульт</a:t>
            </a:r>
            <a:endParaRPr lang="ru-RU" sz="7200" b="1" dirty="0">
              <a:solidFill>
                <a:srgbClr val="FF0000"/>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flipH="1">
            <a:off x="13600089" y="4050833"/>
            <a:ext cx="235181" cy="1096899"/>
          </a:xfrm>
        </p:spPr>
        <p:txBody>
          <a:bodyPr/>
          <a:lstStyle/>
          <a:p>
            <a:endParaRPr lang="ru-RU" dirty="0"/>
          </a:p>
        </p:txBody>
      </p:sp>
      <p:sp>
        <p:nvSpPr>
          <p:cNvPr id="5" name="Заголовок 1"/>
          <p:cNvSpPr txBox="1">
            <a:spLocks/>
          </p:cNvSpPr>
          <p:nvPr/>
        </p:nvSpPr>
        <p:spPr>
          <a:xfrm>
            <a:off x="446809" y="256310"/>
            <a:ext cx="9216735" cy="985518"/>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kk-KZ" sz="2800" b="1" dirty="0" smtClean="0">
                <a:solidFill>
                  <a:srgbClr val="FF0000"/>
                </a:solidFill>
                <a:latin typeface="Times New Roman" pitchFamily="18" charset="0"/>
                <a:cs typeface="Times New Roman" pitchFamily="18" charset="0"/>
              </a:rPr>
              <a:t>«Қызылорда облыстық медициналық жедел жәрдем стансасы» ШЖҚ КМК</a:t>
            </a:r>
            <a:endParaRPr lang="ru-RU" sz="2800" b="1" dirty="0">
              <a:solidFill>
                <a:srgbClr val="FF0000"/>
              </a:solidFill>
              <a:latin typeface="Times New Roman" pitchFamily="18" charset="0"/>
              <a:cs typeface="Times New Roman" pitchFamily="18" charset="0"/>
            </a:endParaRPr>
          </a:p>
        </p:txBody>
      </p:sp>
      <p:sp>
        <p:nvSpPr>
          <p:cNvPr id="6" name="Заголовок 1"/>
          <p:cNvSpPr txBox="1">
            <a:spLocks/>
          </p:cNvSpPr>
          <p:nvPr/>
        </p:nvSpPr>
        <p:spPr>
          <a:xfrm>
            <a:off x="5159086" y="4845628"/>
            <a:ext cx="5413664" cy="985518"/>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kk-KZ" sz="2800" b="1" dirty="0" smtClean="0">
                <a:solidFill>
                  <a:srgbClr val="FF0000"/>
                </a:solidFill>
                <a:latin typeface="Times New Roman" pitchFamily="18" charset="0"/>
                <a:cs typeface="Times New Roman" pitchFamily="18" charset="0"/>
              </a:rPr>
              <a:t>Орындаған: Медетова Л.Д.</a:t>
            </a:r>
            <a:endParaRPr lang="ru-RU" sz="2800" b="1" dirty="0">
              <a:solidFill>
                <a:srgbClr val="FF0000"/>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77334" y="861391"/>
            <a:ext cx="8596668" cy="5179971"/>
          </a:xfrm>
        </p:spPr>
        <p:txBody>
          <a:bodyPr/>
          <a:lstStyle/>
          <a:p>
            <a:pPr algn="ctr"/>
            <a:r>
              <a:rPr lang="kk-KZ" b="1" dirty="0" smtClean="0"/>
              <a:t>              </a:t>
            </a:r>
            <a:r>
              <a:rPr lang="kk-KZ" b="1" dirty="0" smtClean="0">
                <a:solidFill>
                  <a:srgbClr val="C00000"/>
                </a:solidFill>
                <a:latin typeface="Times New Roman" pitchFamily="18" charset="0"/>
                <a:cs typeface="Times New Roman" pitchFamily="18" charset="0"/>
              </a:rPr>
              <a:t>Шкала Глазго:</a:t>
            </a:r>
            <a:endParaRPr lang="ru-RU" dirty="0" smtClean="0">
              <a:solidFill>
                <a:srgbClr val="C00000"/>
              </a:solidFill>
              <a:latin typeface="Times New Roman" pitchFamily="18" charset="0"/>
              <a:cs typeface="Times New Roman" pitchFamily="18" charset="0"/>
            </a:endParaRPr>
          </a:p>
          <a:p>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2885773268"/>
              </p:ext>
            </p:extLst>
          </p:nvPr>
        </p:nvGraphicFramePr>
        <p:xfrm>
          <a:off x="768626" y="1314636"/>
          <a:ext cx="8574158" cy="5046725"/>
        </p:xfrm>
        <a:graphic>
          <a:graphicData uri="http://schemas.openxmlformats.org/drawingml/2006/table">
            <a:tbl>
              <a:tblPr firstRow="1" bandRow="1">
                <a:tableStyleId>{5C22544A-7EE6-4342-B048-85BDC9FD1C3A}</a:tableStyleId>
              </a:tblPr>
              <a:tblGrid>
                <a:gridCol w="4965747"/>
                <a:gridCol w="3608411"/>
              </a:tblGrid>
              <a:tr h="677676">
                <a:tc>
                  <a:txBody>
                    <a:bodyPr/>
                    <a:lstStyle/>
                    <a:p>
                      <a:pPr>
                        <a:lnSpc>
                          <a:spcPct val="107000"/>
                        </a:lnSpc>
                        <a:spcAft>
                          <a:spcPts val="0"/>
                        </a:spcAft>
                      </a:pPr>
                      <a:r>
                        <a:rPr lang="kk-KZ" sz="1400" dirty="0">
                          <a:solidFill>
                            <a:srgbClr val="C00000"/>
                          </a:solidFill>
                          <a:latin typeface="Times New Roman"/>
                          <a:ea typeface="Calibri"/>
                          <a:cs typeface="Times New Roman"/>
                        </a:rPr>
                        <a:t>Тест - симптом</a:t>
                      </a:r>
                      <a:endParaRPr lang="ru-RU" sz="1400" dirty="0">
                        <a:latin typeface="Calibri"/>
                        <a:ea typeface="Calibri"/>
                        <a:cs typeface="Times New Roman"/>
                      </a:endParaRPr>
                    </a:p>
                  </a:txBody>
                  <a:tcPr marL="68580" marR="68580" marT="0" marB="0"/>
                </a:tc>
                <a:tc>
                  <a:txBody>
                    <a:bodyPr/>
                    <a:lstStyle/>
                    <a:p>
                      <a:pPr>
                        <a:lnSpc>
                          <a:spcPct val="107000"/>
                        </a:lnSpc>
                        <a:spcAft>
                          <a:spcPts val="0"/>
                        </a:spcAft>
                      </a:pPr>
                      <a:r>
                        <a:rPr lang="kk-KZ" sz="1400" dirty="0">
                          <a:solidFill>
                            <a:srgbClr val="C00000"/>
                          </a:solidFill>
                          <a:latin typeface="Times New Roman"/>
                          <a:ea typeface="Calibri"/>
                          <a:cs typeface="Times New Roman"/>
                        </a:rPr>
                        <a:t>Кол-во баллов</a:t>
                      </a:r>
                      <a:endParaRPr lang="ru-RU" sz="1400" dirty="0">
                        <a:latin typeface="Calibri"/>
                        <a:ea typeface="Calibri"/>
                        <a:cs typeface="Times New Roman"/>
                      </a:endParaRPr>
                    </a:p>
                  </a:txBody>
                  <a:tcPr marL="68580" marR="68580" marT="0" marB="0"/>
                </a:tc>
              </a:tr>
              <a:tr h="1173094">
                <a:tc>
                  <a:txBody>
                    <a:bodyPr/>
                    <a:lstStyle/>
                    <a:p>
                      <a:pPr>
                        <a:lnSpc>
                          <a:spcPct val="107000"/>
                        </a:lnSpc>
                        <a:spcAft>
                          <a:spcPts val="0"/>
                        </a:spcAft>
                      </a:pPr>
                      <a:r>
                        <a:rPr lang="kk-KZ" sz="1400" dirty="0">
                          <a:solidFill>
                            <a:schemeClr val="tx1"/>
                          </a:solidFill>
                          <a:latin typeface="Times New Roman"/>
                          <a:ea typeface="Calibri"/>
                          <a:cs typeface="Times New Roman"/>
                        </a:rPr>
                        <a:t>1.Открывание  глаз</a:t>
                      </a:r>
                      <a:endParaRPr lang="ru-RU" sz="1400" dirty="0">
                        <a:solidFill>
                          <a:schemeClr val="tx1"/>
                        </a:solidFill>
                        <a:latin typeface="Calibri"/>
                        <a:ea typeface="Calibri"/>
                        <a:cs typeface="Times New Roman"/>
                      </a:endParaRPr>
                    </a:p>
                    <a:p>
                      <a:pPr>
                        <a:lnSpc>
                          <a:spcPct val="107000"/>
                        </a:lnSpc>
                        <a:spcAft>
                          <a:spcPts val="0"/>
                        </a:spcAft>
                      </a:pPr>
                      <a:r>
                        <a:rPr lang="kk-KZ" sz="1400" dirty="0">
                          <a:solidFill>
                            <a:schemeClr val="tx1"/>
                          </a:solidFill>
                          <a:latin typeface="Times New Roman"/>
                          <a:ea typeface="Calibri"/>
                          <a:cs typeface="Times New Roman"/>
                        </a:rPr>
                        <a:t>Произвольное, спонтанное</a:t>
                      </a:r>
                      <a:endParaRPr lang="ru-RU" sz="1400" dirty="0">
                        <a:solidFill>
                          <a:schemeClr val="tx1"/>
                        </a:solidFill>
                        <a:latin typeface="Calibri"/>
                        <a:ea typeface="Calibri"/>
                        <a:cs typeface="Times New Roman"/>
                      </a:endParaRPr>
                    </a:p>
                    <a:p>
                      <a:pPr>
                        <a:lnSpc>
                          <a:spcPct val="107000"/>
                        </a:lnSpc>
                        <a:spcAft>
                          <a:spcPts val="0"/>
                        </a:spcAft>
                      </a:pPr>
                      <a:r>
                        <a:rPr lang="kk-KZ" sz="1400" dirty="0">
                          <a:solidFill>
                            <a:schemeClr val="tx1"/>
                          </a:solidFill>
                          <a:latin typeface="Times New Roman"/>
                          <a:ea typeface="Calibri"/>
                          <a:cs typeface="Times New Roman"/>
                        </a:rPr>
                        <a:t>На обращенную речь, в ответ на словесную инструкцию</a:t>
                      </a:r>
                      <a:endParaRPr lang="ru-RU" sz="1400" dirty="0">
                        <a:solidFill>
                          <a:schemeClr val="tx1"/>
                        </a:solidFill>
                        <a:latin typeface="Calibri"/>
                        <a:ea typeface="Calibri"/>
                        <a:cs typeface="Times New Roman"/>
                      </a:endParaRPr>
                    </a:p>
                    <a:p>
                      <a:pPr>
                        <a:lnSpc>
                          <a:spcPct val="107000"/>
                        </a:lnSpc>
                        <a:spcAft>
                          <a:spcPts val="0"/>
                        </a:spcAft>
                      </a:pPr>
                      <a:r>
                        <a:rPr lang="kk-KZ" sz="1400" dirty="0">
                          <a:solidFill>
                            <a:schemeClr val="tx1"/>
                          </a:solidFill>
                          <a:latin typeface="Times New Roman"/>
                          <a:ea typeface="Calibri"/>
                          <a:cs typeface="Times New Roman"/>
                        </a:rPr>
                        <a:t>На болевой стимул</a:t>
                      </a:r>
                      <a:endParaRPr lang="ru-RU" sz="1400" dirty="0">
                        <a:solidFill>
                          <a:schemeClr val="tx1"/>
                        </a:solidFill>
                        <a:latin typeface="Calibri"/>
                        <a:ea typeface="Calibri"/>
                        <a:cs typeface="Times New Roman"/>
                      </a:endParaRPr>
                    </a:p>
                    <a:p>
                      <a:pPr>
                        <a:lnSpc>
                          <a:spcPct val="107000"/>
                        </a:lnSpc>
                        <a:spcAft>
                          <a:spcPts val="0"/>
                        </a:spcAft>
                      </a:pPr>
                      <a:r>
                        <a:rPr lang="kk-KZ" sz="1400" dirty="0">
                          <a:solidFill>
                            <a:schemeClr val="tx1"/>
                          </a:solidFill>
                          <a:latin typeface="Times New Roman"/>
                          <a:ea typeface="Calibri"/>
                          <a:cs typeface="Times New Roman"/>
                        </a:rPr>
                        <a:t>Отсутствует</a:t>
                      </a:r>
                      <a:endParaRPr lang="ru-RU" sz="1400" dirty="0">
                        <a:solidFill>
                          <a:schemeClr val="tx1"/>
                        </a:solidFill>
                        <a:latin typeface="Calibri"/>
                        <a:ea typeface="Calibri"/>
                        <a:cs typeface="Times New Roman"/>
                      </a:endParaRPr>
                    </a:p>
                  </a:txBody>
                  <a:tcPr marL="68580" marR="68580" marT="0" marB="0"/>
                </a:tc>
                <a:tc>
                  <a:txBody>
                    <a:bodyPr/>
                    <a:lstStyle/>
                    <a:p>
                      <a:pPr>
                        <a:lnSpc>
                          <a:spcPct val="107000"/>
                        </a:lnSpc>
                        <a:spcAft>
                          <a:spcPts val="0"/>
                        </a:spcAft>
                      </a:pPr>
                      <a:r>
                        <a:rPr lang="kk-KZ" sz="1400" dirty="0">
                          <a:solidFill>
                            <a:schemeClr val="tx1"/>
                          </a:solidFill>
                          <a:latin typeface="Times New Roman"/>
                          <a:ea typeface="Calibri"/>
                          <a:cs typeface="Times New Roman"/>
                        </a:rPr>
                        <a:t>4</a:t>
                      </a:r>
                      <a:endParaRPr lang="ru-RU" sz="1400" dirty="0">
                        <a:solidFill>
                          <a:schemeClr val="tx1"/>
                        </a:solidFill>
                        <a:latin typeface="Calibri"/>
                        <a:ea typeface="Calibri"/>
                        <a:cs typeface="Times New Roman"/>
                      </a:endParaRPr>
                    </a:p>
                    <a:p>
                      <a:pPr>
                        <a:lnSpc>
                          <a:spcPct val="107000"/>
                        </a:lnSpc>
                        <a:spcAft>
                          <a:spcPts val="0"/>
                        </a:spcAft>
                      </a:pPr>
                      <a:r>
                        <a:rPr lang="en-US" sz="1400" dirty="0">
                          <a:solidFill>
                            <a:schemeClr val="tx1"/>
                          </a:solidFill>
                          <a:latin typeface="Times New Roman"/>
                          <a:ea typeface="Calibri"/>
                          <a:cs typeface="Times New Roman"/>
                        </a:rPr>
                        <a:t>3</a:t>
                      </a:r>
                      <a:endParaRPr lang="ru-RU" sz="1400" dirty="0">
                        <a:solidFill>
                          <a:schemeClr val="tx1"/>
                        </a:solidFill>
                        <a:latin typeface="Calibri"/>
                        <a:ea typeface="Calibri"/>
                        <a:cs typeface="Times New Roman"/>
                      </a:endParaRPr>
                    </a:p>
                    <a:p>
                      <a:pPr>
                        <a:lnSpc>
                          <a:spcPct val="107000"/>
                        </a:lnSpc>
                        <a:spcAft>
                          <a:spcPts val="0"/>
                        </a:spcAft>
                      </a:pPr>
                      <a:r>
                        <a:rPr lang="en-US" sz="1400" dirty="0">
                          <a:solidFill>
                            <a:schemeClr val="tx1"/>
                          </a:solidFill>
                          <a:latin typeface="Times New Roman"/>
                          <a:ea typeface="Calibri"/>
                          <a:cs typeface="Times New Roman"/>
                        </a:rPr>
                        <a:t>2</a:t>
                      </a:r>
                      <a:endParaRPr lang="ru-RU" sz="1400" dirty="0">
                        <a:solidFill>
                          <a:schemeClr val="tx1"/>
                        </a:solidFill>
                        <a:latin typeface="Calibri"/>
                        <a:ea typeface="Calibri"/>
                        <a:cs typeface="Times New Roman"/>
                      </a:endParaRPr>
                    </a:p>
                    <a:p>
                      <a:pPr>
                        <a:lnSpc>
                          <a:spcPct val="107000"/>
                        </a:lnSpc>
                        <a:spcAft>
                          <a:spcPts val="0"/>
                        </a:spcAft>
                      </a:pPr>
                      <a:r>
                        <a:rPr lang="en-US" sz="1400" dirty="0">
                          <a:solidFill>
                            <a:schemeClr val="tx1"/>
                          </a:solidFill>
                          <a:latin typeface="Times New Roman"/>
                          <a:ea typeface="Calibri"/>
                          <a:cs typeface="Times New Roman"/>
                        </a:rPr>
                        <a:t>1</a:t>
                      </a:r>
                      <a:endParaRPr lang="ru-RU" sz="1400" dirty="0">
                        <a:solidFill>
                          <a:schemeClr val="tx1"/>
                        </a:solidFill>
                        <a:latin typeface="Calibri"/>
                        <a:ea typeface="Calibri"/>
                        <a:cs typeface="Times New Roman"/>
                      </a:endParaRPr>
                    </a:p>
                  </a:txBody>
                  <a:tcPr marL="68580" marR="68580" marT="0" marB="0"/>
                </a:tc>
              </a:tr>
              <a:tr h="1742553">
                <a:tc>
                  <a:txBody>
                    <a:bodyPr/>
                    <a:lstStyle/>
                    <a:p>
                      <a:pPr>
                        <a:lnSpc>
                          <a:spcPct val="107000"/>
                        </a:lnSpc>
                        <a:spcAft>
                          <a:spcPts val="0"/>
                        </a:spcAft>
                      </a:pPr>
                      <a:r>
                        <a:rPr lang="ru-RU" sz="1400" dirty="0">
                          <a:solidFill>
                            <a:schemeClr val="tx1"/>
                          </a:solidFill>
                          <a:latin typeface="Times New Roman"/>
                          <a:ea typeface="Calibri"/>
                          <a:cs typeface="Times New Roman"/>
                        </a:rPr>
                        <a:t>2.</a:t>
                      </a:r>
                      <a:r>
                        <a:rPr lang="kk-KZ" sz="1400" dirty="0">
                          <a:solidFill>
                            <a:schemeClr val="tx1"/>
                          </a:solidFill>
                          <a:latin typeface="Times New Roman"/>
                          <a:ea typeface="Calibri"/>
                          <a:cs typeface="Times New Roman"/>
                        </a:rPr>
                        <a:t>Двигательная  реакция</a:t>
                      </a:r>
                      <a:endParaRPr lang="ru-RU" sz="1400" dirty="0">
                        <a:solidFill>
                          <a:schemeClr val="tx1"/>
                        </a:solidFill>
                        <a:latin typeface="Calibri"/>
                        <a:ea typeface="Calibri"/>
                        <a:cs typeface="Times New Roman"/>
                      </a:endParaRPr>
                    </a:p>
                    <a:p>
                      <a:pPr>
                        <a:lnSpc>
                          <a:spcPct val="107000"/>
                        </a:lnSpc>
                        <a:spcAft>
                          <a:spcPts val="0"/>
                        </a:spcAft>
                      </a:pPr>
                      <a:r>
                        <a:rPr lang="kk-KZ" sz="1400" dirty="0">
                          <a:solidFill>
                            <a:schemeClr val="tx1"/>
                          </a:solidFill>
                          <a:latin typeface="Times New Roman"/>
                          <a:ea typeface="Calibri"/>
                          <a:cs typeface="Times New Roman"/>
                        </a:rPr>
                        <a:t>Целенаправленная в ответ на словесные инструкции,выполняет команды</a:t>
                      </a:r>
                      <a:endParaRPr lang="ru-RU" sz="1400" dirty="0">
                        <a:solidFill>
                          <a:schemeClr val="tx1"/>
                        </a:solidFill>
                        <a:latin typeface="Calibri"/>
                        <a:ea typeface="Calibri"/>
                        <a:cs typeface="Times New Roman"/>
                      </a:endParaRPr>
                    </a:p>
                    <a:p>
                      <a:pPr>
                        <a:lnSpc>
                          <a:spcPct val="107000"/>
                        </a:lnSpc>
                        <a:spcAft>
                          <a:spcPts val="0"/>
                        </a:spcAft>
                      </a:pPr>
                      <a:r>
                        <a:rPr lang="kk-KZ" sz="1400" dirty="0">
                          <a:solidFill>
                            <a:schemeClr val="tx1"/>
                          </a:solidFill>
                          <a:latin typeface="Times New Roman"/>
                          <a:ea typeface="Calibri"/>
                          <a:cs typeface="Times New Roman"/>
                        </a:rPr>
                        <a:t>Целенаправлена на болевой раздражитель</a:t>
                      </a:r>
                      <a:endParaRPr lang="ru-RU" sz="1400" dirty="0">
                        <a:solidFill>
                          <a:schemeClr val="tx1"/>
                        </a:solidFill>
                        <a:latin typeface="Calibri"/>
                        <a:ea typeface="Calibri"/>
                        <a:cs typeface="Times New Roman"/>
                      </a:endParaRPr>
                    </a:p>
                    <a:p>
                      <a:pPr>
                        <a:lnSpc>
                          <a:spcPct val="107000"/>
                        </a:lnSpc>
                        <a:spcAft>
                          <a:spcPts val="0"/>
                        </a:spcAft>
                      </a:pPr>
                      <a:r>
                        <a:rPr lang="kk-KZ" sz="1400" dirty="0">
                          <a:solidFill>
                            <a:schemeClr val="tx1"/>
                          </a:solidFill>
                          <a:latin typeface="Times New Roman"/>
                          <a:ea typeface="Calibri"/>
                          <a:cs typeface="Times New Roman"/>
                        </a:rPr>
                        <a:t>Нецеленаправлена на болевой раздражитель</a:t>
                      </a:r>
                      <a:endParaRPr lang="ru-RU" sz="1400" dirty="0">
                        <a:solidFill>
                          <a:schemeClr val="tx1"/>
                        </a:solidFill>
                        <a:latin typeface="Calibri"/>
                        <a:ea typeface="Calibri"/>
                        <a:cs typeface="Times New Roman"/>
                      </a:endParaRPr>
                    </a:p>
                    <a:p>
                      <a:pPr>
                        <a:lnSpc>
                          <a:spcPct val="107000"/>
                        </a:lnSpc>
                        <a:spcAft>
                          <a:spcPts val="0"/>
                        </a:spcAft>
                      </a:pPr>
                      <a:r>
                        <a:rPr lang="kk-KZ" sz="1400" dirty="0">
                          <a:solidFill>
                            <a:schemeClr val="tx1"/>
                          </a:solidFill>
                          <a:latin typeface="Times New Roman"/>
                          <a:ea typeface="Calibri"/>
                          <a:cs typeface="Times New Roman"/>
                        </a:rPr>
                        <a:t>Тоническое сгибание на болевой раздражитель</a:t>
                      </a:r>
                      <a:endParaRPr lang="ru-RU" sz="1400" dirty="0">
                        <a:solidFill>
                          <a:schemeClr val="tx1"/>
                        </a:solidFill>
                        <a:latin typeface="Calibri"/>
                        <a:ea typeface="Calibri"/>
                        <a:cs typeface="Times New Roman"/>
                      </a:endParaRPr>
                    </a:p>
                    <a:p>
                      <a:pPr>
                        <a:lnSpc>
                          <a:spcPct val="107000"/>
                        </a:lnSpc>
                        <a:spcAft>
                          <a:spcPts val="0"/>
                        </a:spcAft>
                      </a:pPr>
                      <a:r>
                        <a:rPr lang="kk-KZ" sz="1400" dirty="0">
                          <a:solidFill>
                            <a:schemeClr val="tx1"/>
                          </a:solidFill>
                          <a:latin typeface="Times New Roman"/>
                          <a:ea typeface="Calibri"/>
                          <a:cs typeface="Times New Roman"/>
                        </a:rPr>
                        <a:t>Тоническое разгибание на болевой раздражитель</a:t>
                      </a:r>
                      <a:endParaRPr lang="ru-RU" sz="1400" dirty="0">
                        <a:solidFill>
                          <a:schemeClr val="tx1"/>
                        </a:solidFill>
                        <a:latin typeface="Calibri"/>
                        <a:ea typeface="Calibri"/>
                        <a:cs typeface="Times New Roman"/>
                      </a:endParaRPr>
                    </a:p>
                    <a:p>
                      <a:pPr>
                        <a:lnSpc>
                          <a:spcPct val="107000"/>
                        </a:lnSpc>
                        <a:spcAft>
                          <a:spcPts val="0"/>
                        </a:spcAft>
                      </a:pPr>
                      <a:r>
                        <a:rPr lang="kk-KZ" sz="1400" dirty="0">
                          <a:solidFill>
                            <a:schemeClr val="tx1"/>
                          </a:solidFill>
                          <a:latin typeface="Times New Roman"/>
                          <a:ea typeface="Calibri"/>
                          <a:cs typeface="Times New Roman"/>
                        </a:rPr>
                        <a:t>Отсутствует реакция в ответ на боль</a:t>
                      </a:r>
                      <a:endParaRPr lang="ru-RU" sz="1400" dirty="0">
                        <a:solidFill>
                          <a:schemeClr val="tx1"/>
                        </a:solidFill>
                        <a:latin typeface="Calibri"/>
                        <a:ea typeface="Calibri"/>
                        <a:cs typeface="Times New Roman"/>
                      </a:endParaRPr>
                    </a:p>
                  </a:txBody>
                  <a:tcPr marL="68580" marR="68580" marT="0" marB="0"/>
                </a:tc>
                <a:tc>
                  <a:txBody>
                    <a:bodyPr/>
                    <a:lstStyle/>
                    <a:p>
                      <a:pPr>
                        <a:lnSpc>
                          <a:spcPct val="107000"/>
                        </a:lnSpc>
                        <a:spcAft>
                          <a:spcPts val="0"/>
                        </a:spcAft>
                      </a:pPr>
                      <a:r>
                        <a:rPr lang="en-US" sz="1400" dirty="0">
                          <a:solidFill>
                            <a:schemeClr val="tx1"/>
                          </a:solidFill>
                          <a:latin typeface="Times New Roman"/>
                          <a:ea typeface="Calibri"/>
                          <a:cs typeface="Times New Roman"/>
                        </a:rPr>
                        <a:t>6</a:t>
                      </a:r>
                      <a:endParaRPr lang="ru-RU" sz="1400" dirty="0">
                        <a:solidFill>
                          <a:schemeClr val="tx1"/>
                        </a:solidFill>
                        <a:latin typeface="Calibri"/>
                        <a:ea typeface="Calibri"/>
                        <a:cs typeface="Times New Roman"/>
                      </a:endParaRPr>
                    </a:p>
                    <a:p>
                      <a:pPr>
                        <a:lnSpc>
                          <a:spcPct val="107000"/>
                        </a:lnSpc>
                        <a:spcAft>
                          <a:spcPts val="0"/>
                        </a:spcAft>
                      </a:pPr>
                      <a:r>
                        <a:rPr lang="en-US" sz="1400" dirty="0">
                          <a:solidFill>
                            <a:schemeClr val="tx1"/>
                          </a:solidFill>
                          <a:latin typeface="Times New Roman"/>
                          <a:ea typeface="Calibri"/>
                          <a:cs typeface="Times New Roman"/>
                        </a:rPr>
                        <a:t>5</a:t>
                      </a:r>
                      <a:endParaRPr lang="ru-RU" sz="1400" dirty="0">
                        <a:solidFill>
                          <a:schemeClr val="tx1"/>
                        </a:solidFill>
                        <a:latin typeface="Calibri"/>
                        <a:ea typeface="Calibri"/>
                        <a:cs typeface="Times New Roman"/>
                      </a:endParaRPr>
                    </a:p>
                    <a:p>
                      <a:pPr>
                        <a:lnSpc>
                          <a:spcPct val="107000"/>
                        </a:lnSpc>
                        <a:spcAft>
                          <a:spcPts val="0"/>
                        </a:spcAft>
                      </a:pPr>
                      <a:r>
                        <a:rPr lang="en-US" sz="1400" dirty="0">
                          <a:solidFill>
                            <a:schemeClr val="tx1"/>
                          </a:solidFill>
                          <a:latin typeface="Times New Roman"/>
                          <a:ea typeface="Calibri"/>
                          <a:cs typeface="Times New Roman"/>
                        </a:rPr>
                        <a:t>4</a:t>
                      </a:r>
                      <a:endParaRPr lang="ru-RU" sz="1400" dirty="0">
                        <a:solidFill>
                          <a:schemeClr val="tx1"/>
                        </a:solidFill>
                        <a:latin typeface="Calibri"/>
                        <a:ea typeface="Calibri"/>
                        <a:cs typeface="Times New Roman"/>
                      </a:endParaRPr>
                    </a:p>
                    <a:p>
                      <a:pPr>
                        <a:lnSpc>
                          <a:spcPct val="107000"/>
                        </a:lnSpc>
                        <a:spcAft>
                          <a:spcPts val="0"/>
                        </a:spcAft>
                      </a:pPr>
                      <a:r>
                        <a:rPr lang="en-US" sz="1400" dirty="0">
                          <a:solidFill>
                            <a:schemeClr val="tx1"/>
                          </a:solidFill>
                          <a:latin typeface="Times New Roman"/>
                          <a:ea typeface="Calibri"/>
                          <a:cs typeface="Times New Roman"/>
                        </a:rPr>
                        <a:t>3</a:t>
                      </a:r>
                      <a:endParaRPr lang="ru-RU" sz="1400" dirty="0">
                        <a:solidFill>
                          <a:schemeClr val="tx1"/>
                        </a:solidFill>
                        <a:latin typeface="Calibri"/>
                        <a:ea typeface="Calibri"/>
                        <a:cs typeface="Times New Roman"/>
                      </a:endParaRPr>
                    </a:p>
                    <a:p>
                      <a:pPr>
                        <a:lnSpc>
                          <a:spcPct val="107000"/>
                        </a:lnSpc>
                        <a:spcAft>
                          <a:spcPts val="0"/>
                        </a:spcAft>
                      </a:pPr>
                      <a:r>
                        <a:rPr lang="en-US" sz="1400" dirty="0">
                          <a:solidFill>
                            <a:schemeClr val="tx1"/>
                          </a:solidFill>
                          <a:latin typeface="Times New Roman"/>
                          <a:ea typeface="Calibri"/>
                          <a:cs typeface="Times New Roman"/>
                        </a:rPr>
                        <a:t>2</a:t>
                      </a:r>
                      <a:endParaRPr lang="ru-RU" sz="1400" dirty="0">
                        <a:solidFill>
                          <a:schemeClr val="tx1"/>
                        </a:solidFill>
                        <a:latin typeface="Calibri"/>
                        <a:ea typeface="Calibri"/>
                        <a:cs typeface="Times New Roman"/>
                      </a:endParaRPr>
                    </a:p>
                    <a:p>
                      <a:pPr>
                        <a:lnSpc>
                          <a:spcPct val="107000"/>
                        </a:lnSpc>
                        <a:spcAft>
                          <a:spcPts val="0"/>
                        </a:spcAft>
                      </a:pPr>
                      <a:r>
                        <a:rPr lang="en-US" sz="1400" dirty="0">
                          <a:solidFill>
                            <a:schemeClr val="tx1"/>
                          </a:solidFill>
                          <a:latin typeface="Times New Roman"/>
                          <a:ea typeface="Calibri"/>
                          <a:cs typeface="Times New Roman"/>
                        </a:rPr>
                        <a:t>1</a:t>
                      </a:r>
                      <a:endParaRPr lang="ru-RU" sz="1400" dirty="0">
                        <a:solidFill>
                          <a:schemeClr val="tx1"/>
                        </a:solidFill>
                        <a:latin typeface="Calibri"/>
                        <a:ea typeface="Calibri"/>
                        <a:cs typeface="Times New Roman"/>
                      </a:endParaRPr>
                    </a:p>
                  </a:txBody>
                  <a:tcPr marL="68580" marR="68580" marT="0" marB="0"/>
                </a:tc>
              </a:tr>
              <a:tr h="1304218">
                <a:tc>
                  <a:txBody>
                    <a:bodyPr/>
                    <a:lstStyle/>
                    <a:p>
                      <a:pPr>
                        <a:lnSpc>
                          <a:spcPct val="107000"/>
                        </a:lnSpc>
                        <a:spcAft>
                          <a:spcPts val="0"/>
                        </a:spcAft>
                      </a:pPr>
                      <a:r>
                        <a:rPr lang="ru-RU" sz="1400" dirty="0">
                          <a:solidFill>
                            <a:schemeClr val="tx1"/>
                          </a:solidFill>
                          <a:latin typeface="Times New Roman"/>
                          <a:ea typeface="Calibri"/>
                          <a:cs typeface="Times New Roman"/>
                        </a:rPr>
                        <a:t>3.Речь</a:t>
                      </a:r>
                      <a:endParaRPr lang="ru-RU" sz="1400" dirty="0">
                        <a:solidFill>
                          <a:schemeClr val="tx1"/>
                        </a:solidFill>
                        <a:latin typeface="Calibri"/>
                        <a:ea typeface="Calibri"/>
                        <a:cs typeface="Times New Roman"/>
                      </a:endParaRPr>
                    </a:p>
                    <a:p>
                      <a:pPr>
                        <a:lnSpc>
                          <a:spcPct val="107000"/>
                        </a:lnSpc>
                        <a:spcAft>
                          <a:spcPts val="0"/>
                        </a:spcAft>
                      </a:pPr>
                      <a:r>
                        <a:rPr lang="ru-RU" sz="1400" dirty="0">
                          <a:solidFill>
                            <a:schemeClr val="tx1"/>
                          </a:solidFill>
                          <a:latin typeface="Times New Roman"/>
                          <a:ea typeface="Calibri"/>
                          <a:cs typeface="Times New Roman"/>
                        </a:rPr>
                        <a:t>Ориентированная  полная</a:t>
                      </a:r>
                      <a:endParaRPr lang="ru-RU" sz="1400" dirty="0">
                        <a:solidFill>
                          <a:schemeClr val="tx1"/>
                        </a:solidFill>
                        <a:latin typeface="Calibri"/>
                        <a:ea typeface="Calibri"/>
                        <a:cs typeface="Times New Roman"/>
                      </a:endParaRPr>
                    </a:p>
                    <a:p>
                      <a:pPr>
                        <a:lnSpc>
                          <a:spcPct val="107000"/>
                        </a:lnSpc>
                        <a:spcAft>
                          <a:spcPts val="0"/>
                        </a:spcAft>
                      </a:pPr>
                      <a:r>
                        <a:rPr lang="ru-RU" sz="1400" dirty="0">
                          <a:solidFill>
                            <a:schemeClr val="tx1"/>
                          </a:solidFill>
                          <a:latin typeface="Times New Roman"/>
                          <a:ea typeface="Calibri"/>
                          <a:cs typeface="Times New Roman"/>
                        </a:rPr>
                        <a:t>Спутанная</a:t>
                      </a:r>
                      <a:r>
                        <a:rPr lang="kk-KZ" sz="1400" dirty="0">
                          <a:solidFill>
                            <a:schemeClr val="tx1"/>
                          </a:solidFill>
                          <a:latin typeface="Times New Roman"/>
                          <a:ea typeface="Calibri"/>
                          <a:cs typeface="Times New Roman"/>
                        </a:rPr>
                        <a:t>, дезориентированная речь</a:t>
                      </a:r>
                      <a:endParaRPr lang="ru-RU" sz="1400" dirty="0">
                        <a:solidFill>
                          <a:schemeClr val="tx1"/>
                        </a:solidFill>
                        <a:latin typeface="Calibri"/>
                        <a:ea typeface="Calibri"/>
                        <a:cs typeface="Times New Roman"/>
                      </a:endParaRPr>
                    </a:p>
                    <a:p>
                      <a:pPr>
                        <a:lnSpc>
                          <a:spcPct val="107000"/>
                        </a:lnSpc>
                        <a:spcAft>
                          <a:spcPts val="0"/>
                        </a:spcAft>
                      </a:pPr>
                      <a:r>
                        <a:rPr lang="kk-KZ" sz="1400" dirty="0">
                          <a:solidFill>
                            <a:schemeClr val="tx1"/>
                          </a:solidFill>
                          <a:latin typeface="Times New Roman"/>
                          <a:ea typeface="Calibri"/>
                          <a:cs typeface="Times New Roman"/>
                        </a:rPr>
                        <a:t>Непонятные,бессвязные слова</a:t>
                      </a:r>
                      <a:endParaRPr lang="ru-RU" sz="1400" dirty="0">
                        <a:solidFill>
                          <a:schemeClr val="tx1"/>
                        </a:solidFill>
                        <a:latin typeface="Calibri"/>
                        <a:ea typeface="Calibri"/>
                        <a:cs typeface="Times New Roman"/>
                      </a:endParaRPr>
                    </a:p>
                    <a:p>
                      <a:pPr>
                        <a:lnSpc>
                          <a:spcPct val="107000"/>
                        </a:lnSpc>
                        <a:spcAft>
                          <a:spcPts val="0"/>
                        </a:spcAft>
                      </a:pPr>
                      <a:r>
                        <a:rPr lang="kk-KZ" sz="1400" dirty="0">
                          <a:solidFill>
                            <a:schemeClr val="tx1"/>
                          </a:solidFill>
                          <a:latin typeface="Times New Roman"/>
                          <a:ea typeface="Calibri"/>
                          <a:cs typeface="Times New Roman"/>
                        </a:rPr>
                        <a:t>Нечленораздельные звуки</a:t>
                      </a:r>
                      <a:endParaRPr lang="ru-RU" sz="1400" dirty="0">
                        <a:solidFill>
                          <a:schemeClr val="tx1"/>
                        </a:solidFill>
                        <a:latin typeface="Calibri"/>
                        <a:ea typeface="Calibri"/>
                        <a:cs typeface="Times New Roman"/>
                      </a:endParaRPr>
                    </a:p>
                    <a:p>
                      <a:pPr>
                        <a:lnSpc>
                          <a:spcPct val="107000"/>
                        </a:lnSpc>
                        <a:spcAft>
                          <a:spcPts val="0"/>
                        </a:spcAft>
                      </a:pPr>
                      <a:r>
                        <a:rPr lang="kk-KZ" sz="1400" dirty="0">
                          <a:solidFill>
                            <a:schemeClr val="tx1"/>
                          </a:solidFill>
                          <a:latin typeface="Times New Roman"/>
                          <a:ea typeface="Calibri"/>
                          <a:cs typeface="Times New Roman"/>
                        </a:rPr>
                        <a:t>Отсутствует</a:t>
                      </a:r>
                      <a:endParaRPr lang="ru-RU" sz="1400" dirty="0">
                        <a:solidFill>
                          <a:schemeClr val="tx1"/>
                        </a:solidFill>
                        <a:latin typeface="Calibri"/>
                        <a:ea typeface="Calibri"/>
                        <a:cs typeface="Times New Roman"/>
                      </a:endParaRPr>
                    </a:p>
                  </a:txBody>
                  <a:tcPr marL="68580" marR="68580" marT="0" marB="0"/>
                </a:tc>
                <a:tc>
                  <a:txBody>
                    <a:bodyPr/>
                    <a:lstStyle/>
                    <a:p>
                      <a:pPr>
                        <a:lnSpc>
                          <a:spcPct val="107000"/>
                        </a:lnSpc>
                        <a:spcAft>
                          <a:spcPts val="0"/>
                        </a:spcAft>
                      </a:pPr>
                      <a:r>
                        <a:rPr lang="ru-RU" sz="1400" dirty="0">
                          <a:solidFill>
                            <a:schemeClr val="tx1"/>
                          </a:solidFill>
                          <a:latin typeface="Times New Roman"/>
                          <a:ea typeface="Calibri"/>
                          <a:cs typeface="Times New Roman"/>
                        </a:rPr>
                        <a:t>5</a:t>
                      </a:r>
                      <a:endParaRPr lang="ru-RU" sz="1400" dirty="0">
                        <a:solidFill>
                          <a:schemeClr val="tx1"/>
                        </a:solidFill>
                        <a:latin typeface="Calibri"/>
                        <a:ea typeface="Calibri"/>
                        <a:cs typeface="Times New Roman"/>
                      </a:endParaRPr>
                    </a:p>
                    <a:p>
                      <a:pPr>
                        <a:lnSpc>
                          <a:spcPct val="107000"/>
                        </a:lnSpc>
                        <a:spcAft>
                          <a:spcPts val="0"/>
                        </a:spcAft>
                      </a:pPr>
                      <a:r>
                        <a:rPr lang="ru-RU" sz="1400" dirty="0">
                          <a:solidFill>
                            <a:schemeClr val="tx1"/>
                          </a:solidFill>
                          <a:latin typeface="Times New Roman"/>
                          <a:ea typeface="Calibri"/>
                          <a:cs typeface="Times New Roman"/>
                        </a:rPr>
                        <a:t>4</a:t>
                      </a:r>
                      <a:endParaRPr lang="ru-RU" sz="1400" dirty="0">
                        <a:solidFill>
                          <a:schemeClr val="tx1"/>
                        </a:solidFill>
                        <a:latin typeface="Calibri"/>
                        <a:ea typeface="Calibri"/>
                        <a:cs typeface="Times New Roman"/>
                      </a:endParaRPr>
                    </a:p>
                    <a:p>
                      <a:pPr>
                        <a:lnSpc>
                          <a:spcPct val="107000"/>
                        </a:lnSpc>
                        <a:spcAft>
                          <a:spcPts val="0"/>
                        </a:spcAft>
                      </a:pPr>
                      <a:r>
                        <a:rPr lang="ru-RU" sz="1400" dirty="0">
                          <a:solidFill>
                            <a:schemeClr val="tx1"/>
                          </a:solidFill>
                          <a:latin typeface="Times New Roman"/>
                          <a:ea typeface="Calibri"/>
                          <a:cs typeface="Times New Roman"/>
                        </a:rPr>
                        <a:t>3</a:t>
                      </a:r>
                      <a:endParaRPr lang="ru-RU" sz="1400" dirty="0">
                        <a:solidFill>
                          <a:schemeClr val="tx1"/>
                        </a:solidFill>
                        <a:latin typeface="Calibri"/>
                        <a:ea typeface="Calibri"/>
                        <a:cs typeface="Times New Roman"/>
                      </a:endParaRPr>
                    </a:p>
                    <a:p>
                      <a:pPr>
                        <a:lnSpc>
                          <a:spcPct val="107000"/>
                        </a:lnSpc>
                        <a:spcAft>
                          <a:spcPts val="0"/>
                        </a:spcAft>
                      </a:pPr>
                      <a:r>
                        <a:rPr lang="ru-RU" sz="1400" dirty="0">
                          <a:solidFill>
                            <a:schemeClr val="tx1"/>
                          </a:solidFill>
                          <a:latin typeface="Times New Roman"/>
                          <a:ea typeface="Calibri"/>
                          <a:cs typeface="Times New Roman"/>
                        </a:rPr>
                        <a:t>2</a:t>
                      </a:r>
                      <a:endParaRPr lang="ru-RU" sz="1400" dirty="0">
                        <a:solidFill>
                          <a:schemeClr val="tx1"/>
                        </a:solidFill>
                        <a:latin typeface="Calibri"/>
                        <a:ea typeface="Calibri"/>
                        <a:cs typeface="Times New Roman"/>
                      </a:endParaRPr>
                    </a:p>
                    <a:p>
                      <a:pPr>
                        <a:lnSpc>
                          <a:spcPct val="107000"/>
                        </a:lnSpc>
                        <a:spcAft>
                          <a:spcPts val="0"/>
                        </a:spcAft>
                      </a:pPr>
                      <a:r>
                        <a:rPr lang="ru-RU" sz="1400" dirty="0">
                          <a:solidFill>
                            <a:schemeClr val="tx1"/>
                          </a:solidFill>
                          <a:latin typeface="Times New Roman"/>
                          <a:ea typeface="Calibri"/>
                          <a:cs typeface="Times New Roman"/>
                        </a:rPr>
                        <a:t>1</a:t>
                      </a:r>
                      <a:endParaRPr lang="ru-RU" sz="1400" dirty="0">
                        <a:solidFill>
                          <a:schemeClr val="tx1"/>
                        </a:solidFill>
                        <a:latin typeface="Calibri"/>
                        <a:ea typeface="Calibri"/>
                        <a:cs typeface="Times New Roman"/>
                      </a:endParaRPr>
                    </a:p>
                  </a:txBody>
                  <a:tcPr marL="68580" marR="68580" marT="0" marB="0"/>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extLst>
              <p:ext uri="{D42A27DB-BD31-4B8C-83A1-F6EECF244321}">
                <p14:modId xmlns:p14="http://schemas.microsoft.com/office/powerpoint/2010/main" val="1515909350"/>
              </p:ext>
            </p:extLst>
          </p:nvPr>
        </p:nvGraphicFramePr>
        <p:xfrm>
          <a:off x="533401" y="624840"/>
          <a:ext cx="9540238" cy="5935345"/>
        </p:xfrm>
        <a:graphic>
          <a:graphicData uri="http://schemas.openxmlformats.org/drawingml/2006/table">
            <a:tbl>
              <a:tblPr firstRow="1" bandRow="1">
                <a:tableStyleId>{5C22544A-7EE6-4342-B048-85BDC9FD1C3A}</a:tableStyleId>
              </a:tblPr>
              <a:tblGrid>
                <a:gridCol w="1600878"/>
                <a:gridCol w="2029613"/>
                <a:gridCol w="1750174"/>
                <a:gridCol w="4159573"/>
              </a:tblGrid>
              <a:tr h="322264">
                <a:tc>
                  <a:txBody>
                    <a:bodyPr/>
                    <a:lstStyle/>
                    <a:p>
                      <a:pPr>
                        <a:lnSpc>
                          <a:spcPct val="107000"/>
                        </a:lnSpc>
                        <a:spcAft>
                          <a:spcPts val="0"/>
                        </a:spcAft>
                      </a:pPr>
                      <a:r>
                        <a:rPr lang="kk-KZ" sz="1400" dirty="0">
                          <a:solidFill>
                            <a:srgbClr val="C00000"/>
                          </a:solidFill>
                          <a:latin typeface="Times New Roman"/>
                          <a:ea typeface="Calibri"/>
                          <a:cs typeface="Times New Roman"/>
                        </a:rPr>
                        <a:t>Диагноз</a:t>
                      </a:r>
                      <a:endParaRPr lang="ru-RU" sz="1400" dirty="0">
                        <a:latin typeface="Calibri"/>
                        <a:ea typeface="Calibri"/>
                        <a:cs typeface="Times New Roman"/>
                      </a:endParaRPr>
                    </a:p>
                  </a:txBody>
                  <a:tcPr marL="68580" marR="68580" marT="0" marB="0"/>
                </a:tc>
                <a:tc>
                  <a:txBody>
                    <a:bodyPr/>
                    <a:lstStyle/>
                    <a:p>
                      <a:pPr>
                        <a:lnSpc>
                          <a:spcPct val="107000"/>
                        </a:lnSpc>
                        <a:spcAft>
                          <a:spcPts val="0"/>
                        </a:spcAft>
                      </a:pPr>
                      <a:r>
                        <a:rPr lang="kk-KZ" sz="1400" dirty="0">
                          <a:solidFill>
                            <a:srgbClr val="C00000"/>
                          </a:solidFill>
                          <a:latin typeface="Times New Roman"/>
                          <a:ea typeface="Calibri"/>
                          <a:cs typeface="Times New Roman"/>
                        </a:rPr>
                        <a:t>Диф.диагностика негіздеме</a:t>
                      </a:r>
                      <a:endParaRPr lang="ru-RU" sz="1400" dirty="0">
                        <a:latin typeface="Calibri"/>
                        <a:ea typeface="Calibri"/>
                        <a:cs typeface="Times New Roman"/>
                      </a:endParaRPr>
                    </a:p>
                  </a:txBody>
                  <a:tcPr marL="68580" marR="68580" marT="0" marB="0"/>
                </a:tc>
                <a:tc>
                  <a:txBody>
                    <a:bodyPr/>
                    <a:lstStyle/>
                    <a:p>
                      <a:pPr>
                        <a:lnSpc>
                          <a:spcPct val="107000"/>
                        </a:lnSpc>
                        <a:spcAft>
                          <a:spcPts val="0"/>
                        </a:spcAft>
                      </a:pPr>
                      <a:r>
                        <a:rPr lang="kk-KZ" sz="1400">
                          <a:solidFill>
                            <a:srgbClr val="C00000"/>
                          </a:solidFill>
                          <a:latin typeface="Times New Roman"/>
                          <a:ea typeface="Calibri"/>
                          <a:cs typeface="Times New Roman"/>
                        </a:rPr>
                        <a:t>Тексерулер</a:t>
                      </a:r>
                      <a:endParaRPr lang="ru-RU" sz="1400">
                        <a:latin typeface="Calibri"/>
                        <a:ea typeface="Calibri"/>
                        <a:cs typeface="Times New Roman"/>
                      </a:endParaRPr>
                    </a:p>
                  </a:txBody>
                  <a:tcPr marL="68580" marR="68580" marT="0" marB="0"/>
                </a:tc>
                <a:tc>
                  <a:txBody>
                    <a:bodyPr/>
                    <a:lstStyle/>
                    <a:p>
                      <a:pPr>
                        <a:lnSpc>
                          <a:spcPct val="107000"/>
                        </a:lnSpc>
                        <a:spcAft>
                          <a:spcPts val="0"/>
                        </a:spcAft>
                      </a:pPr>
                      <a:r>
                        <a:rPr lang="kk-KZ" sz="1400" dirty="0">
                          <a:solidFill>
                            <a:srgbClr val="C00000"/>
                          </a:solidFill>
                          <a:latin typeface="Times New Roman"/>
                          <a:ea typeface="Calibri"/>
                          <a:cs typeface="Times New Roman"/>
                        </a:rPr>
                        <a:t>Диагноз анықтау критериі</a:t>
                      </a:r>
                      <a:endParaRPr lang="ru-RU" sz="1400" dirty="0">
                        <a:latin typeface="Calibri"/>
                        <a:ea typeface="Calibri"/>
                        <a:cs typeface="Times New Roman"/>
                      </a:endParaRPr>
                    </a:p>
                  </a:txBody>
                  <a:tcPr marL="68580" marR="68580" marT="0" marB="0"/>
                </a:tc>
              </a:tr>
              <a:tr h="889453">
                <a:tc>
                  <a:txBody>
                    <a:bodyPr/>
                    <a:lstStyle/>
                    <a:p>
                      <a:pPr>
                        <a:lnSpc>
                          <a:spcPct val="107000"/>
                        </a:lnSpc>
                        <a:spcAft>
                          <a:spcPts val="0"/>
                        </a:spcAft>
                      </a:pPr>
                      <a:r>
                        <a:rPr lang="kk-KZ" sz="1400" dirty="0">
                          <a:solidFill>
                            <a:srgbClr val="C00000"/>
                          </a:solidFill>
                          <a:latin typeface="Times New Roman"/>
                          <a:ea typeface="Calibri"/>
                          <a:cs typeface="Times New Roman"/>
                        </a:rPr>
                        <a:t>Гипокликемия</a:t>
                      </a:r>
                      <a:endParaRPr lang="ru-RU" sz="1400" dirty="0">
                        <a:latin typeface="Calibri"/>
                        <a:ea typeface="Calibri"/>
                        <a:cs typeface="Times New Roman"/>
                      </a:endParaRPr>
                    </a:p>
                  </a:txBody>
                  <a:tcPr marL="68580" marR="68580" marT="0" marB="0"/>
                </a:tc>
                <a:tc>
                  <a:txBody>
                    <a:bodyPr/>
                    <a:lstStyle/>
                    <a:p>
                      <a:pPr>
                        <a:lnSpc>
                          <a:spcPct val="107000"/>
                        </a:lnSpc>
                        <a:spcAft>
                          <a:spcPts val="0"/>
                        </a:spcAft>
                      </a:pPr>
                      <a:r>
                        <a:rPr lang="kk-KZ" sz="1400" dirty="0">
                          <a:solidFill>
                            <a:schemeClr val="tx1"/>
                          </a:solidFill>
                          <a:latin typeface="Times New Roman"/>
                          <a:ea typeface="Calibri"/>
                          <a:cs typeface="Times New Roman"/>
                        </a:rPr>
                        <a:t>ОНМК симптомдары ұқсас келеді</a:t>
                      </a:r>
                      <a:endParaRPr lang="ru-RU" sz="1400" dirty="0">
                        <a:solidFill>
                          <a:schemeClr val="tx1"/>
                        </a:solidFill>
                        <a:latin typeface="Calibri"/>
                        <a:ea typeface="Calibri"/>
                        <a:cs typeface="Times New Roman"/>
                      </a:endParaRPr>
                    </a:p>
                  </a:txBody>
                  <a:tcPr marL="68580" marR="68580" marT="0" marB="0"/>
                </a:tc>
                <a:tc>
                  <a:txBody>
                    <a:bodyPr/>
                    <a:lstStyle/>
                    <a:p>
                      <a:pPr>
                        <a:lnSpc>
                          <a:spcPct val="107000"/>
                        </a:lnSpc>
                        <a:spcAft>
                          <a:spcPts val="0"/>
                        </a:spcAft>
                      </a:pPr>
                      <a:r>
                        <a:rPr lang="kk-KZ" sz="1400" dirty="0">
                          <a:solidFill>
                            <a:schemeClr val="tx1"/>
                          </a:solidFill>
                          <a:latin typeface="Times New Roman"/>
                          <a:ea typeface="Calibri"/>
                          <a:cs typeface="Times New Roman"/>
                        </a:rPr>
                        <a:t>Қандағы қант мөлшерін анықтау</a:t>
                      </a:r>
                      <a:endParaRPr lang="ru-RU" sz="1400" dirty="0">
                        <a:solidFill>
                          <a:schemeClr val="tx1"/>
                        </a:solidFill>
                        <a:latin typeface="Calibri"/>
                        <a:ea typeface="Calibri"/>
                        <a:cs typeface="Times New Roman"/>
                      </a:endParaRPr>
                    </a:p>
                  </a:txBody>
                  <a:tcPr marL="68580" marR="68580" marT="0" marB="0"/>
                </a:tc>
                <a:tc>
                  <a:txBody>
                    <a:bodyPr/>
                    <a:lstStyle/>
                    <a:p>
                      <a:pPr>
                        <a:lnSpc>
                          <a:spcPct val="107000"/>
                        </a:lnSpc>
                        <a:spcAft>
                          <a:spcPts val="0"/>
                        </a:spcAft>
                      </a:pPr>
                      <a:r>
                        <a:rPr lang="kk-KZ" sz="1400" dirty="0">
                          <a:solidFill>
                            <a:schemeClr val="tx1"/>
                          </a:solidFill>
                          <a:latin typeface="Times New Roman"/>
                          <a:ea typeface="Calibri"/>
                          <a:cs typeface="Times New Roman"/>
                        </a:rPr>
                        <a:t>Қант диабетімен ауыратын науқастардың гипогликемиялық дәрілерді қабылдауы, эпилептиформалы ұстамалардың болуы, қантты анықтау.</a:t>
                      </a:r>
                      <a:endParaRPr lang="ru-RU" sz="1400" dirty="0">
                        <a:solidFill>
                          <a:schemeClr val="tx1"/>
                        </a:solidFill>
                        <a:latin typeface="Calibri"/>
                        <a:ea typeface="Calibri"/>
                        <a:cs typeface="Times New Roman"/>
                      </a:endParaRPr>
                    </a:p>
                  </a:txBody>
                  <a:tcPr marL="68580" marR="68580" marT="0" marB="0"/>
                </a:tc>
              </a:tr>
              <a:tr h="2240176">
                <a:tc>
                  <a:txBody>
                    <a:bodyPr/>
                    <a:lstStyle/>
                    <a:p>
                      <a:pPr>
                        <a:lnSpc>
                          <a:spcPct val="107000"/>
                        </a:lnSpc>
                        <a:spcAft>
                          <a:spcPts val="0"/>
                        </a:spcAft>
                      </a:pPr>
                      <a:r>
                        <a:rPr lang="kk-KZ" sz="1400" dirty="0">
                          <a:solidFill>
                            <a:srgbClr val="C00000"/>
                          </a:solidFill>
                          <a:latin typeface="Times New Roman"/>
                          <a:ea typeface="Calibri"/>
                          <a:cs typeface="Times New Roman"/>
                        </a:rPr>
                        <a:t>Эпилептикалық ұстама</a:t>
                      </a:r>
                      <a:endParaRPr lang="ru-RU" sz="1400" dirty="0">
                        <a:latin typeface="Calibri"/>
                        <a:ea typeface="Calibri"/>
                        <a:cs typeface="Times New Roman"/>
                      </a:endParaRPr>
                    </a:p>
                  </a:txBody>
                  <a:tcPr marL="68580" marR="68580" marT="0" marB="0"/>
                </a:tc>
                <a:tc>
                  <a:txBody>
                    <a:bodyPr/>
                    <a:lstStyle/>
                    <a:p>
                      <a:pPr>
                        <a:lnSpc>
                          <a:spcPct val="107000"/>
                        </a:lnSpc>
                        <a:spcAft>
                          <a:spcPts val="0"/>
                        </a:spcAft>
                      </a:pPr>
                      <a:r>
                        <a:rPr lang="kk-KZ" sz="1400" dirty="0">
                          <a:solidFill>
                            <a:schemeClr val="tx1"/>
                          </a:solidFill>
                          <a:latin typeface="Times New Roman"/>
                          <a:ea typeface="Calibri"/>
                          <a:cs typeface="Times New Roman"/>
                        </a:rPr>
                        <a:t>Неврологиялық симптоматиканың болуы, естен тануы</a:t>
                      </a:r>
                      <a:endParaRPr lang="ru-RU" sz="1400" dirty="0">
                        <a:solidFill>
                          <a:schemeClr val="tx1"/>
                        </a:solidFill>
                        <a:latin typeface="Calibri"/>
                        <a:ea typeface="Calibri"/>
                        <a:cs typeface="Times New Roman"/>
                      </a:endParaRPr>
                    </a:p>
                  </a:txBody>
                  <a:tcPr marL="68580" marR="68580" marT="0" marB="0"/>
                </a:tc>
                <a:tc>
                  <a:txBody>
                    <a:bodyPr/>
                    <a:lstStyle/>
                    <a:p>
                      <a:pPr>
                        <a:lnSpc>
                          <a:spcPct val="107000"/>
                        </a:lnSpc>
                        <a:spcAft>
                          <a:spcPts val="0"/>
                        </a:spcAft>
                      </a:pPr>
                      <a:r>
                        <a:rPr lang="kk-KZ" sz="1400" dirty="0">
                          <a:solidFill>
                            <a:schemeClr val="tx1"/>
                          </a:solidFill>
                          <a:latin typeface="Times New Roman"/>
                          <a:ea typeface="Calibri"/>
                          <a:cs typeface="Times New Roman"/>
                        </a:rPr>
                        <a:t>Анамнез жинау, физикальды тексеру, бас миын КТ,МРТ түсіру</a:t>
                      </a:r>
                      <a:endParaRPr lang="ru-RU" sz="1400" dirty="0">
                        <a:solidFill>
                          <a:schemeClr val="tx1"/>
                        </a:solidFill>
                        <a:latin typeface="Calibri"/>
                        <a:ea typeface="Calibri"/>
                        <a:cs typeface="Times New Roman"/>
                      </a:endParaRPr>
                    </a:p>
                  </a:txBody>
                  <a:tcPr marL="68580" marR="68580" marT="0" marB="0"/>
                </a:tc>
                <a:tc>
                  <a:txBody>
                    <a:bodyPr/>
                    <a:lstStyle/>
                    <a:p>
                      <a:pPr marR="1000125">
                        <a:lnSpc>
                          <a:spcPct val="107000"/>
                        </a:lnSpc>
                        <a:spcAft>
                          <a:spcPts val="0"/>
                        </a:spcAft>
                      </a:pPr>
                      <a:r>
                        <a:rPr lang="kk-KZ" sz="1400" dirty="0">
                          <a:solidFill>
                            <a:schemeClr val="tx1"/>
                          </a:solidFill>
                          <a:latin typeface="Times New Roman"/>
                          <a:ea typeface="Calibri"/>
                          <a:cs typeface="Times New Roman"/>
                        </a:rPr>
                        <a:t>Ұстаманың аяқ асты басталып,аяқталуы,Ұсатама кезінде сезімталдық төмендеп, әртүрлі еріксіз қозғалыстар байқалады, ұстамадан соң ұйқысы келіп,есінен шатасу болады. Диагноз қоюға бұрын болған ұстамалары көмектеседі, бірақ кейде эпилепсиялық ұстамалардың инсультпен қатар жүретінін есте сақтау керек.</a:t>
                      </a:r>
                      <a:endParaRPr lang="ru-RU" sz="1400" dirty="0">
                        <a:solidFill>
                          <a:schemeClr val="tx1"/>
                        </a:solidFill>
                        <a:latin typeface="Calibri"/>
                        <a:ea typeface="Calibri"/>
                        <a:cs typeface="Times New Roman"/>
                      </a:endParaRPr>
                    </a:p>
                  </a:txBody>
                  <a:tcPr marL="68580" marR="68580" marT="0" marB="0"/>
                </a:tc>
              </a:tr>
              <a:tr h="889453">
                <a:tc>
                  <a:txBody>
                    <a:bodyPr/>
                    <a:lstStyle/>
                    <a:p>
                      <a:pPr>
                        <a:lnSpc>
                          <a:spcPct val="107000"/>
                        </a:lnSpc>
                        <a:spcAft>
                          <a:spcPts val="0"/>
                        </a:spcAft>
                      </a:pPr>
                      <a:r>
                        <a:rPr lang="kk-KZ" sz="1400" dirty="0">
                          <a:solidFill>
                            <a:srgbClr val="C00000"/>
                          </a:solidFill>
                          <a:latin typeface="Times New Roman"/>
                          <a:ea typeface="Calibri"/>
                          <a:cs typeface="Times New Roman"/>
                        </a:rPr>
                        <a:t>Бас сақинасы</a:t>
                      </a:r>
                      <a:endParaRPr lang="ru-RU" sz="1400" dirty="0">
                        <a:latin typeface="Calibri"/>
                        <a:ea typeface="Calibri"/>
                        <a:cs typeface="Times New Roman"/>
                      </a:endParaRPr>
                    </a:p>
                  </a:txBody>
                  <a:tcPr marL="68580" marR="68580" marT="0" marB="0"/>
                </a:tc>
                <a:tc>
                  <a:txBody>
                    <a:bodyPr/>
                    <a:lstStyle/>
                    <a:p>
                      <a:pPr>
                        <a:lnSpc>
                          <a:spcPct val="107000"/>
                        </a:lnSpc>
                        <a:spcAft>
                          <a:spcPts val="0"/>
                        </a:spcAft>
                      </a:pPr>
                      <a:r>
                        <a:rPr lang="kk-KZ" sz="1400">
                          <a:solidFill>
                            <a:schemeClr val="tx1"/>
                          </a:solidFill>
                          <a:latin typeface="Times New Roman"/>
                          <a:ea typeface="Calibri"/>
                          <a:cs typeface="Times New Roman"/>
                        </a:rPr>
                        <a:t>Неврологиялық симптоматиканың болуы</a:t>
                      </a:r>
                      <a:endParaRPr lang="ru-RU" sz="1400">
                        <a:solidFill>
                          <a:schemeClr val="tx1"/>
                        </a:solidFill>
                        <a:latin typeface="Calibri"/>
                        <a:ea typeface="Calibri"/>
                        <a:cs typeface="Times New Roman"/>
                      </a:endParaRPr>
                    </a:p>
                  </a:txBody>
                  <a:tcPr marL="68580" marR="68580" marT="0" marB="0"/>
                </a:tc>
                <a:tc>
                  <a:txBody>
                    <a:bodyPr/>
                    <a:lstStyle/>
                    <a:p>
                      <a:pPr>
                        <a:lnSpc>
                          <a:spcPct val="107000"/>
                        </a:lnSpc>
                        <a:spcAft>
                          <a:spcPts val="0"/>
                        </a:spcAft>
                      </a:pPr>
                      <a:r>
                        <a:rPr lang="kk-KZ" sz="1400" dirty="0">
                          <a:solidFill>
                            <a:schemeClr val="tx1"/>
                          </a:solidFill>
                          <a:latin typeface="Times New Roman"/>
                          <a:ea typeface="Calibri"/>
                          <a:cs typeface="Times New Roman"/>
                        </a:rPr>
                        <a:t>Анамнез жинау, бас миының КТ, МРТ түсіру</a:t>
                      </a:r>
                      <a:endParaRPr lang="ru-RU" sz="1400" dirty="0">
                        <a:solidFill>
                          <a:schemeClr val="tx1"/>
                        </a:solidFill>
                        <a:latin typeface="Calibri"/>
                        <a:ea typeface="Calibri"/>
                        <a:cs typeface="Times New Roman"/>
                      </a:endParaRPr>
                    </a:p>
                  </a:txBody>
                  <a:tcPr marL="68580" marR="68580" marT="0" marB="0"/>
                </a:tc>
                <a:tc>
                  <a:txBody>
                    <a:bodyPr/>
                    <a:lstStyle/>
                    <a:p>
                      <a:pPr marR="1000125">
                        <a:lnSpc>
                          <a:spcPct val="107000"/>
                        </a:lnSpc>
                        <a:spcAft>
                          <a:spcPts val="0"/>
                        </a:spcAft>
                      </a:pPr>
                      <a:r>
                        <a:rPr lang="kk-KZ" sz="1400" dirty="0">
                          <a:solidFill>
                            <a:schemeClr val="tx1"/>
                          </a:solidFill>
                          <a:latin typeface="Times New Roman"/>
                          <a:ea typeface="Calibri"/>
                          <a:cs typeface="Times New Roman"/>
                        </a:rPr>
                        <a:t>Ұстамаға дейін және кейін бастың қатты ауруы болады, сезімталдық пен көздің көруі нашарлайды. Көбіне жас пациенттер мен әйелдер ауырады</a:t>
                      </a:r>
                      <a:endParaRPr lang="ru-RU" sz="1400" dirty="0">
                        <a:solidFill>
                          <a:schemeClr val="tx1"/>
                        </a:solidFill>
                        <a:latin typeface="Calibri"/>
                        <a:ea typeface="Calibri"/>
                        <a:cs typeface="Times New Roman"/>
                      </a:endParaRPr>
                    </a:p>
                  </a:txBody>
                  <a:tcPr marL="68580" marR="68580" marT="0" marB="0"/>
                </a:tc>
              </a:tr>
              <a:tr h="1114573">
                <a:tc>
                  <a:txBody>
                    <a:bodyPr/>
                    <a:lstStyle/>
                    <a:p>
                      <a:pPr>
                        <a:lnSpc>
                          <a:spcPct val="107000"/>
                        </a:lnSpc>
                        <a:spcAft>
                          <a:spcPts val="0"/>
                        </a:spcAft>
                      </a:pPr>
                      <a:r>
                        <a:rPr lang="kk-KZ" sz="1400" dirty="0">
                          <a:solidFill>
                            <a:srgbClr val="C00000"/>
                          </a:solidFill>
                          <a:latin typeface="Times New Roman"/>
                          <a:ea typeface="Calibri"/>
                          <a:cs typeface="Times New Roman"/>
                        </a:rPr>
                        <a:t>Бассүйек ішілік ісіктер ( қатерлі ісік, матастаз, абцесс, субдуралды гематома)</a:t>
                      </a:r>
                      <a:endParaRPr lang="ru-RU" sz="1400" dirty="0">
                        <a:latin typeface="Calibri"/>
                        <a:ea typeface="Calibri"/>
                        <a:cs typeface="Times New Roman"/>
                      </a:endParaRPr>
                    </a:p>
                  </a:txBody>
                  <a:tcPr marL="68580" marR="68580" marT="0" marB="0"/>
                </a:tc>
                <a:tc>
                  <a:txBody>
                    <a:bodyPr/>
                    <a:lstStyle/>
                    <a:p>
                      <a:pPr>
                        <a:lnSpc>
                          <a:spcPct val="107000"/>
                        </a:lnSpc>
                        <a:spcAft>
                          <a:spcPts val="0"/>
                        </a:spcAft>
                      </a:pPr>
                      <a:r>
                        <a:rPr lang="kk-KZ" sz="1400" dirty="0">
                          <a:solidFill>
                            <a:schemeClr val="tx1"/>
                          </a:solidFill>
                          <a:latin typeface="Times New Roman"/>
                          <a:ea typeface="Calibri"/>
                          <a:cs typeface="Times New Roman"/>
                        </a:rPr>
                        <a:t>Неврологиялық симптоматиканың болуы, естен тануы</a:t>
                      </a:r>
                      <a:endParaRPr lang="ru-RU" sz="1400" dirty="0">
                        <a:solidFill>
                          <a:schemeClr val="tx1"/>
                        </a:solidFill>
                        <a:latin typeface="Calibri"/>
                        <a:ea typeface="Calibri"/>
                        <a:cs typeface="Times New Roman"/>
                      </a:endParaRPr>
                    </a:p>
                  </a:txBody>
                  <a:tcPr marL="68580" marR="68580" marT="0" marB="0"/>
                </a:tc>
                <a:tc>
                  <a:txBody>
                    <a:bodyPr/>
                    <a:lstStyle/>
                    <a:p>
                      <a:pPr>
                        <a:lnSpc>
                          <a:spcPct val="107000"/>
                        </a:lnSpc>
                        <a:spcAft>
                          <a:spcPts val="0"/>
                        </a:spcAft>
                      </a:pPr>
                      <a:r>
                        <a:rPr lang="kk-KZ" sz="1400">
                          <a:solidFill>
                            <a:schemeClr val="tx1"/>
                          </a:solidFill>
                          <a:latin typeface="Times New Roman"/>
                          <a:ea typeface="Calibri"/>
                          <a:cs typeface="Times New Roman"/>
                        </a:rPr>
                        <a:t>Анамнез жинау, бас миының КТ, МРТ түсіру, жұлынға пункция жасау</a:t>
                      </a:r>
                      <a:endParaRPr lang="ru-RU" sz="1400">
                        <a:solidFill>
                          <a:schemeClr val="tx1"/>
                        </a:solidFill>
                        <a:latin typeface="Calibri"/>
                        <a:ea typeface="Calibri"/>
                        <a:cs typeface="Times New Roman"/>
                      </a:endParaRPr>
                    </a:p>
                  </a:txBody>
                  <a:tcPr marL="68580" marR="68580" marT="0" marB="0"/>
                </a:tc>
                <a:tc>
                  <a:txBody>
                    <a:bodyPr/>
                    <a:lstStyle/>
                    <a:p>
                      <a:pPr marR="1000125">
                        <a:lnSpc>
                          <a:spcPct val="107000"/>
                        </a:lnSpc>
                        <a:spcAft>
                          <a:spcPts val="0"/>
                        </a:spcAft>
                      </a:pPr>
                      <a:r>
                        <a:rPr lang="kk-KZ" sz="1400" dirty="0">
                          <a:solidFill>
                            <a:schemeClr val="tx1"/>
                          </a:solidFill>
                          <a:latin typeface="Times New Roman"/>
                          <a:ea typeface="Calibri"/>
                          <a:cs typeface="Times New Roman"/>
                        </a:rPr>
                        <a:t>Ошақтық симптомдар бірнеше кун ішінде пайда болады, қанмен қамтамасыз ететін ми артерияларының бір бөлігін ғана зақымдану мүмкін,анамнезінде қатерлі ісік болуы.</a:t>
                      </a:r>
                      <a:endParaRPr lang="ru-RU" sz="1400" dirty="0">
                        <a:solidFill>
                          <a:schemeClr val="tx1"/>
                        </a:solidFill>
                        <a:latin typeface="Calibri"/>
                        <a:ea typeface="Calibri"/>
                        <a:cs typeface="Times New Roman"/>
                      </a:endParaRPr>
                    </a:p>
                  </a:txBody>
                  <a:tcPr marL="68580" marR="68580" marT="0" marB="0"/>
                </a:tc>
              </a:tr>
            </a:tbl>
          </a:graphicData>
        </a:graphic>
      </p:graphicFrame>
      <p:sp>
        <p:nvSpPr>
          <p:cNvPr id="44033" name="Rectangle 1"/>
          <p:cNvSpPr>
            <a:spLocks noChangeArrowheads="1"/>
          </p:cNvSpPr>
          <p:nvPr/>
        </p:nvSpPr>
        <p:spPr bwMode="auto">
          <a:xfrm>
            <a:off x="0" y="-92333"/>
            <a:ext cx="6329169" cy="55399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12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lang="kk-KZ" sz="1200" b="1" dirty="0">
                <a:solidFill>
                  <a:srgbClr val="C00000"/>
                </a:solidFill>
                <a:latin typeface="Times New Roman" pitchFamily="18" charset="0"/>
                <a:ea typeface="Calibri" pitchFamily="34" charset="0"/>
                <a:cs typeface="Times New Roman" pitchFamily="18" charset="0"/>
              </a:rPr>
              <a:t> </a:t>
            </a:r>
            <a:r>
              <a:rPr lang="kk-KZ" sz="1200" b="1" dirty="0" smtClean="0">
                <a:solidFill>
                  <a:srgbClr val="C00000"/>
                </a:solidFill>
                <a:latin typeface="Times New Roman" pitchFamily="18" charset="0"/>
                <a:ea typeface="Calibri" pitchFamily="34" charset="0"/>
                <a:cs typeface="Times New Roman" pitchFamily="18" charset="0"/>
              </a:rPr>
              <a:t>                                                                           </a:t>
            </a:r>
            <a:r>
              <a:rPr kumimoji="0" lang="kk-KZ"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Дифференциалды диагностика</a:t>
            </a:r>
            <a:endParaRPr kumimoji="0" lang="kk-KZ"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77334" y="622853"/>
            <a:ext cx="8596668" cy="5418510"/>
          </a:xfrm>
        </p:spPr>
        <p:txBody>
          <a:bodyPr/>
          <a:lstStyle/>
          <a:p>
            <a:pPr fontAlgn="t"/>
            <a:endParaRPr lang="ru-RU" b="1" dirty="0" smtClean="0"/>
          </a:p>
          <a:p>
            <a:pPr fontAlgn="t"/>
            <a:endParaRPr lang="ru-RU" b="1" dirty="0" smtClean="0"/>
          </a:p>
          <a:p>
            <a:pPr fontAlgn="t"/>
            <a:endParaRPr lang="ru-RU" b="1" dirty="0" smtClean="0"/>
          </a:p>
          <a:p>
            <a:pPr fontAlgn="t"/>
            <a:endParaRPr lang="ru-RU" b="1" dirty="0" smtClean="0"/>
          </a:p>
          <a:p>
            <a:pPr fontAlgn="t"/>
            <a:endParaRPr lang="ru-RU" b="1" dirty="0" smtClean="0"/>
          </a:p>
          <a:p>
            <a:pPr fontAlgn="t"/>
            <a:endParaRPr lang="ru-RU" b="1" dirty="0" smtClean="0"/>
          </a:p>
          <a:p>
            <a:pPr fontAlgn="t"/>
            <a:endParaRPr lang="ru-RU" b="1" dirty="0" smtClean="0"/>
          </a:p>
          <a:p>
            <a:pPr fontAlgn="t"/>
            <a:endParaRPr lang="ru-RU" b="1" dirty="0" smtClean="0"/>
          </a:p>
          <a:p>
            <a:pPr fontAlgn="t"/>
            <a:endParaRPr lang="ru-RU" dirty="0" smtClean="0"/>
          </a:p>
          <a:p>
            <a:pPr fontAlgn="t"/>
            <a:endParaRPr lang="ru-RU" dirty="0" smtClean="0"/>
          </a:p>
          <a:p>
            <a:pPr fontAlgn="t"/>
            <a:endParaRPr lang="ru-RU" dirty="0" smtClean="0"/>
          </a:p>
          <a:p>
            <a:pPr fontAlgn="t"/>
            <a:endParaRPr lang="ru-RU" dirty="0" smtClean="0"/>
          </a:p>
          <a:p>
            <a:pPr fontAlgn="t"/>
            <a:endParaRPr lang="ru-RU" dirty="0" smtClean="0"/>
          </a:p>
          <a:p>
            <a:pPr fontAlgn="t"/>
            <a:endParaRPr lang="ru-RU" dirty="0" smtClean="0"/>
          </a:p>
          <a:p>
            <a:pPr fontAlgn="t"/>
            <a:endParaRPr lang="ru-RU" dirty="0" smtClean="0"/>
          </a:p>
          <a:p>
            <a:pPr fontAlgn="t"/>
            <a:endParaRPr lang="ru-RU" dirty="0" smtClean="0"/>
          </a:p>
          <a:p>
            <a:pPr fontAlgn="t"/>
            <a:endParaRPr lang="ru-RU" dirty="0" smtClean="0"/>
          </a:p>
          <a:p>
            <a:pPr fontAlgn="t"/>
            <a:endParaRPr lang="ru-RU" dirty="0" smtClean="0"/>
          </a:p>
          <a:p>
            <a:pPr fontAlgn="t"/>
            <a:endParaRPr lang="ru-RU" dirty="0" smtClean="0"/>
          </a:p>
          <a:p>
            <a:pPr fontAlgn="t"/>
            <a:endParaRPr lang="ru-RU" dirty="0" smtClean="0"/>
          </a:p>
          <a:p>
            <a:pPr fontAlgn="t"/>
            <a:endParaRPr lang="ru-RU" dirty="0" smtClean="0"/>
          </a:p>
          <a:p>
            <a:pPr fontAlgn="t"/>
            <a:endParaRPr lang="ru-RU" dirty="0" smtClean="0"/>
          </a:p>
          <a:p>
            <a:pPr fontAlgn="t"/>
            <a:endParaRPr lang="ru-RU" dirty="0" smtClean="0"/>
          </a:p>
          <a:p>
            <a:pPr fontAlgn="t"/>
            <a:endParaRPr lang="ru-RU" dirty="0" smtClean="0"/>
          </a:p>
          <a:p>
            <a:pPr fontAlgn="t"/>
            <a:endParaRPr lang="ru-RU" dirty="0" smtClean="0"/>
          </a:p>
          <a:p>
            <a:pPr fontAlgn="t"/>
            <a:endParaRPr lang="ru-RU" dirty="0" smtClean="0"/>
          </a:p>
          <a:p>
            <a:pPr fontAlgn="t"/>
            <a:endParaRPr lang="ru-RU" dirty="0" smtClean="0"/>
          </a:p>
          <a:p>
            <a:pPr fontAlgn="t"/>
            <a:endParaRPr lang="ru-RU" dirty="0" smtClean="0"/>
          </a:p>
          <a:p>
            <a:pPr fontAlgn="t"/>
            <a:endParaRPr lang="ru-RU" dirty="0" smtClean="0"/>
          </a:p>
          <a:p>
            <a:pPr fontAlgn="t"/>
            <a:endParaRPr lang="ru-RU" dirty="0" smtClean="0"/>
          </a:p>
          <a:p>
            <a:pPr fontAlgn="t"/>
            <a:endParaRPr lang="ru-RU" dirty="0" smtClean="0"/>
          </a:p>
          <a:p>
            <a:pPr fontAlgn="t"/>
            <a:endParaRPr lang="ru-RU" dirty="0" smtClean="0"/>
          </a:p>
          <a:p>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187162965"/>
              </p:ext>
            </p:extLst>
          </p:nvPr>
        </p:nvGraphicFramePr>
        <p:xfrm>
          <a:off x="874644" y="464948"/>
          <a:ext cx="8348870" cy="5207431"/>
        </p:xfrm>
        <a:graphic>
          <a:graphicData uri="http://schemas.openxmlformats.org/drawingml/2006/table">
            <a:tbl>
              <a:tblPr firstRow="1" bandRow="1">
                <a:tableStyleId>{5C22544A-7EE6-4342-B048-85BDC9FD1C3A}</a:tableStyleId>
              </a:tblPr>
              <a:tblGrid>
                <a:gridCol w="1400964"/>
                <a:gridCol w="1776159"/>
                <a:gridCol w="1531615"/>
                <a:gridCol w="3640132"/>
              </a:tblGrid>
              <a:tr h="2788897">
                <a:tc>
                  <a:txBody>
                    <a:bodyPr/>
                    <a:lstStyle/>
                    <a:p>
                      <a:pPr>
                        <a:lnSpc>
                          <a:spcPct val="107000"/>
                        </a:lnSpc>
                        <a:spcAft>
                          <a:spcPts val="0"/>
                        </a:spcAft>
                      </a:pPr>
                      <a:r>
                        <a:rPr lang="kk-KZ" sz="1600" dirty="0">
                          <a:solidFill>
                            <a:srgbClr val="C00000"/>
                          </a:solidFill>
                          <a:latin typeface="Times New Roman" pitchFamily="18" charset="0"/>
                          <a:ea typeface="Calibri"/>
                          <a:cs typeface="Times New Roman" pitchFamily="18" charset="0"/>
                        </a:rPr>
                        <a:t>Бассүйек ми жарақаты</a:t>
                      </a:r>
                      <a:endParaRPr lang="ru-RU" sz="1600" dirty="0">
                        <a:latin typeface="Times New Roman" pitchFamily="18" charset="0"/>
                        <a:ea typeface="Calibri"/>
                        <a:cs typeface="Times New Roman" pitchFamily="18" charset="0"/>
                      </a:endParaRPr>
                    </a:p>
                  </a:txBody>
                  <a:tcPr marL="68580" marR="68580" marT="0" marB="0"/>
                </a:tc>
                <a:tc>
                  <a:txBody>
                    <a:bodyPr/>
                    <a:lstStyle/>
                    <a:p>
                      <a:pPr>
                        <a:lnSpc>
                          <a:spcPct val="107000"/>
                        </a:lnSpc>
                        <a:spcAft>
                          <a:spcPts val="0"/>
                        </a:spcAft>
                      </a:pPr>
                      <a:r>
                        <a:rPr lang="kk-KZ" sz="1600" b="0" dirty="0">
                          <a:solidFill>
                            <a:schemeClr val="tx1"/>
                          </a:solidFill>
                          <a:latin typeface="Times New Roman" pitchFamily="18" charset="0"/>
                          <a:ea typeface="Calibri"/>
                          <a:cs typeface="Times New Roman" pitchFamily="18" charset="0"/>
                        </a:rPr>
                        <a:t>Неврологиялық симптоматиканың болуы, естен тануы</a:t>
                      </a:r>
                      <a:endParaRPr lang="ru-RU" sz="1600" b="0" dirty="0">
                        <a:solidFill>
                          <a:schemeClr val="tx1"/>
                        </a:solidFill>
                        <a:latin typeface="Times New Roman" pitchFamily="18" charset="0"/>
                        <a:ea typeface="Calibri"/>
                        <a:cs typeface="Times New Roman" pitchFamily="18" charset="0"/>
                      </a:endParaRPr>
                    </a:p>
                  </a:txBody>
                  <a:tcPr marL="68580" marR="68580" marT="0" marB="0"/>
                </a:tc>
                <a:tc>
                  <a:txBody>
                    <a:bodyPr/>
                    <a:lstStyle/>
                    <a:p>
                      <a:pPr>
                        <a:lnSpc>
                          <a:spcPct val="107000"/>
                        </a:lnSpc>
                        <a:spcAft>
                          <a:spcPts val="0"/>
                        </a:spcAft>
                      </a:pPr>
                      <a:r>
                        <a:rPr lang="kk-KZ" sz="1600" b="0" dirty="0">
                          <a:solidFill>
                            <a:schemeClr val="tx1"/>
                          </a:solidFill>
                          <a:latin typeface="Times New Roman" pitchFamily="18" charset="0"/>
                          <a:ea typeface="Calibri"/>
                          <a:cs typeface="Times New Roman" pitchFamily="18" charset="0"/>
                        </a:rPr>
                        <a:t>Анамнез жинау, физикальді тексеру, басты Рентгенге,КТ,МРТ түсіру</a:t>
                      </a:r>
                      <a:endParaRPr lang="ru-RU" sz="1600" b="0" dirty="0">
                        <a:solidFill>
                          <a:schemeClr val="tx1"/>
                        </a:solidFill>
                        <a:latin typeface="Times New Roman" pitchFamily="18" charset="0"/>
                        <a:ea typeface="Calibri"/>
                        <a:cs typeface="Times New Roman" pitchFamily="18" charset="0"/>
                      </a:endParaRPr>
                    </a:p>
                  </a:txBody>
                  <a:tcPr marL="68580" marR="68580" marT="0" marB="0"/>
                </a:tc>
                <a:tc>
                  <a:txBody>
                    <a:bodyPr/>
                    <a:lstStyle/>
                    <a:p>
                      <a:pPr marR="1000125">
                        <a:lnSpc>
                          <a:spcPct val="107000"/>
                        </a:lnSpc>
                        <a:spcAft>
                          <a:spcPts val="0"/>
                        </a:spcAft>
                      </a:pPr>
                      <a:r>
                        <a:rPr lang="kk-KZ" sz="1600" b="0" dirty="0">
                          <a:solidFill>
                            <a:schemeClr val="tx1"/>
                          </a:solidFill>
                          <a:latin typeface="Times New Roman" pitchFamily="18" charset="0"/>
                          <a:ea typeface="Calibri"/>
                          <a:cs typeface="Times New Roman" pitchFamily="18" charset="0"/>
                        </a:rPr>
                        <a:t>Анамнезінде басында жарақат </a:t>
                      </a:r>
                      <a:r>
                        <a:rPr lang="kk-KZ" sz="1600" b="0" dirty="0" smtClean="0">
                          <a:solidFill>
                            <a:schemeClr val="tx1"/>
                          </a:solidFill>
                          <a:latin typeface="Times New Roman" pitchFamily="18" charset="0"/>
                          <a:ea typeface="Calibri"/>
                          <a:cs typeface="Times New Roman" pitchFamily="18" charset="0"/>
                        </a:rPr>
                        <a:t>іздер</a:t>
                      </a:r>
                    </a:p>
                    <a:p>
                      <a:pPr marR="1000125">
                        <a:lnSpc>
                          <a:spcPct val="107000"/>
                        </a:lnSpc>
                        <a:spcAft>
                          <a:spcPts val="0"/>
                        </a:spcAft>
                      </a:pPr>
                      <a:endParaRPr lang="kk-KZ" sz="1600" b="0" dirty="0" smtClean="0">
                        <a:solidFill>
                          <a:schemeClr val="tx1"/>
                        </a:solidFill>
                        <a:latin typeface="Times New Roman" pitchFamily="18" charset="0"/>
                        <a:ea typeface="Calibri"/>
                        <a:cs typeface="Times New Roman" pitchFamily="18" charset="0"/>
                      </a:endParaRPr>
                    </a:p>
                    <a:p>
                      <a:pPr marR="1000125">
                        <a:lnSpc>
                          <a:spcPct val="107000"/>
                        </a:lnSpc>
                        <a:spcAft>
                          <a:spcPts val="0"/>
                        </a:spcAft>
                      </a:pPr>
                      <a:r>
                        <a:rPr lang="kk-KZ" sz="1600" b="0" dirty="0" smtClean="0">
                          <a:solidFill>
                            <a:schemeClr val="tx1"/>
                          </a:solidFill>
                          <a:latin typeface="Times New Roman" pitchFamily="18" charset="0"/>
                          <a:ea typeface="Calibri"/>
                          <a:cs typeface="Times New Roman" pitchFamily="18" charset="0"/>
                        </a:rPr>
                        <a:t>інің </a:t>
                      </a:r>
                      <a:r>
                        <a:rPr lang="kk-KZ" sz="1600" b="0" dirty="0">
                          <a:solidFill>
                            <a:schemeClr val="tx1"/>
                          </a:solidFill>
                          <a:latin typeface="Times New Roman" pitchFamily="18" charset="0"/>
                          <a:ea typeface="Calibri"/>
                          <a:cs typeface="Times New Roman" pitchFamily="18" charset="0"/>
                        </a:rPr>
                        <a:t>болуы</a:t>
                      </a:r>
                      <a:endParaRPr lang="ru-RU" sz="1600" b="0" dirty="0">
                        <a:solidFill>
                          <a:schemeClr val="tx1"/>
                        </a:solidFill>
                        <a:latin typeface="Times New Roman" pitchFamily="18" charset="0"/>
                        <a:ea typeface="Calibri"/>
                        <a:cs typeface="Times New Roman" pitchFamily="18" charset="0"/>
                      </a:endParaRPr>
                    </a:p>
                  </a:txBody>
                  <a:tcPr marL="68580" marR="68580" marT="0" marB="0"/>
                </a:tc>
              </a:tr>
              <a:tr h="2418534">
                <a:tc>
                  <a:txBody>
                    <a:bodyPr/>
                    <a:lstStyle/>
                    <a:p>
                      <a:pPr>
                        <a:lnSpc>
                          <a:spcPct val="107000"/>
                        </a:lnSpc>
                        <a:spcAft>
                          <a:spcPts val="0"/>
                        </a:spcAft>
                      </a:pPr>
                      <a:r>
                        <a:rPr lang="kk-KZ" sz="1600" dirty="0">
                          <a:solidFill>
                            <a:srgbClr val="C00000"/>
                          </a:solidFill>
                          <a:latin typeface="Times New Roman" pitchFamily="18" charset="0"/>
                          <a:ea typeface="Calibri"/>
                          <a:cs typeface="Times New Roman" pitchFamily="18" charset="0"/>
                        </a:rPr>
                        <a:t>Менинго</a:t>
                      </a:r>
                      <a:endParaRPr lang="ru-RU" sz="1600" dirty="0">
                        <a:latin typeface="Times New Roman" pitchFamily="18" charset="0"/>
                        <a:ea typeface="Calibri"/>
                        <a:cs typeface="Times New Roman" pitchFamily="18" charset="0"/>
                      </a:endParaRPr>
                    </a:p>
                    <a:p>
                      <a:pPr>
                        <a:lnSpc>
                          <a:spcPct val="107000"/>
                        </a:lnSpc>
                        <a:spcAft>
                          <a:spcPts val="0"/>
                        </a:spcAft>
                      </a:pPr>
                      <a:r>
                        <a:rPr lang="kk-KZ" sz="1600" dirty="0">
                          <a:solidFill>
                            <a:srgbClr val="C00000"/>
                          </a:solidFill>
                          <a:latin typeface="Times New Roman" pitchFamily="18" charset="0"/>
                          <a:ea typeface="Calibri"/>
                          <a:cs typeface="Times New Roman" pitchFamily="18" charset="0"/>
                        </a:rPr>
                        <a:t>энцефалит</a:t>
                      </a:r>
                      <a:endParaRPr lang="ru-RU" sz="1600" dirty="0">
                        <a:latin typeface="Times New Roman" pitchFamily="18" charset="0"/>
                        <a:ea typeface="Calibri"/>
                        <a:cs typeface="Times New Roman" pitchFamily="18" charset="0"/>
                      </a:endParaRPr>
                    </a:p>
                  </a:txBody>
                  <a:tcPr marL="68580" marR="68580" marT="0" marB="0"/>
                </a:tc>
                <a:tc>
                  <a:txBody>
                    <a:bodyPr/>
                    <a:lstStyle/>
                    <a:p>
                      <a:pPr>
                        <a:lnSpc>
                          <a:spcPct val="107000"/>
                        </a:lnSpc>
                        <a:spcAft>
                          <a:spcPts val="0"/>
                        </a:spcAft>
                      </a:pPr>
                      <a:r>
                        <a:rPr lang="kk-KZ" sz="1400" dirty="0">
                          <a:solidFill>
                            <a:schemeClr val="tx1"/>
                          </a:solidFill>
                          <a:latin typeface="Times New Roman" pitchFamily="18" charset="0"/>
                          <a:ea typeface="Calibri"/>
                          <a:cs typeface="Times New Roman" pitchFamily="18" charset="0"/>
                        </a:rPr>
                        <a:t>Неврологиялық симптоматиканың болуы, естен тануы</a:t>
                      </a:r>
                      <a:endParaRPr lang="ru-RU" sz="1400" dirty="0">
                        <a:solidFill>
                          <a:schemeClr val="tx1"/>
                        </a:solidFill>
                        <a:latin typeface="Times New Roman" pitchFamily="18" charset="0"/>
                        <a:ea typeface="Calibri"/>
                        <a:cs typeface="Times New Roman" pitchFamily="18" charset="0"/>
                      </a:endParaRPr>
                    </a:p>
                  </a:txBody>
                  <a:tcPr marL="68580" marR="68580" marT="0" marB="0"/>
                </a:tc>
                <a:tc>
                  <a:txBody>
                    <a:bodyPr/>
                    <a:lstStyle/>
                    <a:p>
                      <a:pPr>
                        <a:lnSpc>
                          <a:spcPct val="107000"/>
                        </a:lnSpc>
                        <a:spcAft>
                          <a:spcPts val="0"/>
                        </a:spcAft>
                      </a:pPr>
                      <a:r>
                        <a:rPr lang="kk-KZ" sz="1400" dirty="0">
                          <a:solidFill>
                            <a:schemeClr val="tx1"/>
                          </a:solidFill>
                          <a:latin typeface="Times New Roman" pitchFamily="18" charset="0"/>
                          <a:ea typeface="Calibri"/>
                          <a:cs typeface="Times New Roman" pitchFamily="18" charset="0"/>
                        </a:rPr>
                        <a:t>Анамнез жинау, физикальды және клинико лабораторлы тексеру, жұлынға пункция жасау, КТ,МРТ түсіру</a:t>
                      </a:r>
                      <a:endParaRPr lang="ru-RU" sz="1400" dirty="0">
                        <a:solidFill>
                          <a:schemeClr val="tx1"/>
                        </a:solidFill>
                        <a:latin typeface="Times New Roman" pitchFamily="18" charset="0"/>
                        <a:ea typeface="Calibri"/>
                        <a:cs typeface="Times New Roman" pitchFamily="18" charset="0"/>
                      </a:endParaRPr>
                    </a:p>
                  </a:txBody>
                  <a:tcPr marL="68580" marR="68580" marT="0" marB="0"/>
                </a:tc>
                <a:tc>
                  <a:txBody>
                    <a:bodyPr/>
                    <a:lstStyle/>
                    <a:p>
                      <a:pPr marR="1000125">
                        <a:lnSpc>
                          <a:spcPct val="107000"/>
                        </a:lnSpc>
                        <a:spcAft>
                          <a:spcPts val="0"/>
                        </a:spcAft>
                      </a:pPr>
                      <a:r>
                        <a:rPr lang="kk-KZ" sz="1400" dirty="0">
                          <a:solidFill>
                            <a:schemeClr val="tx1"/>
                          </a:solidFill>
                          <a:latin typeface="Times New Roman" pitchFamily="18" charset="0"/>
                          <a:ea typeface="Calibri"/>
                          <a:cs typeface="Times New Roman" pitchFamily="18" charset="0"/>
                        </a:rPr>
                        <a:t>Анамнезінде инфекциялық үдерістерінің белгілері,бөртпе,құлақтың және мұрын қосалқыларының ірінді аурулары</a:t>
                      </a:r>
                      <a:endParaRPr lang="ru-RU" sz="1400" dirty="0">
                        <a:solidFill>
                          <a:schemeClr val="tx1"/>
                        </a:solidFill>
                        <a:latin typeface="Times New Roman" pitchFamily="18" charset="0"/>
                        <a:ea typeface="Calibri"/>
                        <a:cs typeface="Times New Roman" pitchFamily="18" charset="0"/>
                      </a:endParaRPr>
                    </a:p>
                  </a:txBody>
                  <a:tcPr marL="68580" marR="68580" marT="0" marB="0"/>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77334" y="929899"/>
            <a:ext cx="8596668" cy="5111464"/>
          </a:xfrm>
        </p:spPr>
        <p:txBody>
          <a:bodyPr>
            <a:normAutofit/>
          </a:bodyPr>
          <a:lstStyle/>
          <a:p>
            <a:pPr marL="0" indent="0" algn="ctr">
              <a:buNone/>
            </a:pPr>
            <a:r>
              <a:rPr lang="kk-KZ" sz="2000" b="1" dirty="0" smtClean="0">
                <a:solidFill>
                  <a:srgbClr val="C00000"/>
                </a:solidFill>
                <a:latin typeface="Times New Roman" pitchFamily="18" charset="0"/>
                <a:cs typeface="Times New Roman" pitchFamily="18" charset="0"/>
              </a:rPr>
              <a:t>Жедел жәрдем кезіңдегі емдеу тактикасы</a:t>
            </a:r>
            <a:endParaRPr lang="ru-RU" sz="2000" b="1" dirty="0" smtClean="0">
              <a:solidFill>
                <a:srgbClr val="C00000"/>
              </a:solidFill>
              <a:latin typeface="Times New Roman" pitchFamily="18" charset="0"/>
              <a:cs typeface="Times New Roman" pitchFamily="18" charset="0"/>
            </a:endParaRPr>
          </a:p>
          <a:p>
            <a:r>
              <a:rPr lang="kk-KZ" sz="2000" b="1" dirty="0" smtClean="0">
                <a:solidFill>
                  <a:srgbClr val="C00000"/>
                </a:solidFill>
                <a:latin typeface="Times New Roman" pitchFamily="18" charset="0"/>
                <a:cs typeface="Times New Roman" pitchFamily="18" charset="0"/>
              </a:rPr>
              <a:t>Медикаментозды емі:</a:t>
            </a:r>
            <a:endParaRPr lang="ru-RU" sz="2000" dirty="0" smtClean="0">
              <a:solidFill>
                <a:srgbClr val="C00000"/>
              </a:solidFill>
              <a:latin typeface="Times New Roman" pitchFamily="18" charset="0"/>
              <a:cs typeface="Times New Roman" pitchFamily="18" charset="0"/>
            </a:endParaRPr>
          </a:p>
          <a:p>
            <a:r>
              <a:rPr lang="kk-KZ" sz="2000" dirty="0" smtClean="0">
                <a:solidFill>
                  <a:schemeClr val="tx1"/>
                </a:solidFill>
                <a:latin typeface="Times New Roman" pitchFamily="18" charset="0"/>
                <a:cs typeface="Times New Roman" pitchFamily="18" charset="0"/>
              </a:rPr>
              <a:t>Науқасты тасымалдау барысында 40 минуттан асатын уақыт жүретін болса реанимобилде базисті терапияны жалғастыру керек.</a:t>
            </a:r>
            <a:endParaRPr lang="ru-RU" sz="2000" dirty="0" smtClean="0">
              <a:solidFill>
                <a:schemeClr val="tx1"/>
              </a:solidFill>
              <a:latin typeface="Times New Roman" pitchFamily="18" charset="0"/>
              <a:cs typeface="Times New Roman" pitchFamily="18" charset="0"/>
            </a:endParaRPr>
          </a:p>
          <a:p>
            <a:r>
              <a:rPr lang="kk-KZ" sz="2000" dirty="0" smtClean="0">
                <a:solidFill>
                  <a:schemeClr val="tx1"/>
                </a:solidFill>
                <a:latin typeface="Times New Roman" pitchFamily="18" charset="0"/>
                <a:cs typeface="Times New Roman" pitchFamily="18" charset="0"/>
              </a:rPr>
              <a:t>- өмір сүруге қатысты маңызды мушелердің функциясын жақсарту (тыныс алу, орталық гемодинамика)</a:t>
            </a:r>
            <a:endParaRPr lang="ru-RU" sz="2000" dirty="0" smtClean="0">
              <a:solidFill>
                <a:schemeClr val="tx1"/>
              </a:solidFill>
              <a:latin typeface="Times New Roman" pitchFamily="18" charset="0"/>
              <a:cs typeface="Times New Roman" pitchFamily="18" charset="0"/>
            </a:endParaRPr>
          </a:p>
          <a:p>
            <a:r>
              <a:rPr lang="ru-RU" sz="2000" dirty="0" smtClean="0">
                <a:solidFill>
                  <a:schemeClr val="tx1"/>
                </a:solidFill>
                <a:latin typeface="Times New Roman" pitchFamily="18" charset="0"/>
                <a:cs typeface="Times New Roman" pitchFamily="18" charset="0"/>
              </a:rPr>
              <a:t>-</a:t>
            </a:r>
            <a:r>
              <a:rPr lang="kk-KZ" sz="2000" dirty="0" smtClean="0">
                <a:solidFill>
                  <a:schemeClr val="tx1"/>
                </a:solidFill>
                <a:latin typeface="Times New Roman" pitchFamily="18" charset="0"/>
                <a:cs typeface="Times New Roman" pitchFamily="18" charset="0"/>
              </a:rPr>
              <a:t> су электролитті балансты бақылау ( гиповолемия болдырмау) </a:t>
            </a:r>
            <a:endParaRPr lang="ru-RU" sz="2000" dirty="0" smtClean="0">
              <a:solidFill>
                <a:schemeClr val="tx1"/>
              </a:solidFill>
              <a:latin typeface="Times New Roman" pitchFamily="18" charset="0"/>
              <a:cs typeface="Times New Roman" pitchFamily="18" charset="0"/>
            </a:endParaRPr>
          </a:p>
          <a:p>
            <a:r>
              <a:rPr lang="kk-KZ" sz="2000" b="1" dirty="0" smtClean="0">
                <a:solidFill>
                  <a:srgbClr val="C00000"/>
                </a:solidFill>
                <a:latin typeface="Times New Roman" pitchFamily="18" charset="0"/>
                <a:cs typeface="Times New Roman" pitchFamily="18" charset="0"/>
              </a:rPr>
              <a:t>Адекватты оксигенациямен қамтамасыз ету:</a:t>
            </a:r>
            <a:endParaRPr lang="ru-RU" sz="2000" dirty="0" smtClean="0">
              <a:solidFill>
                <a:srgbClr val="C00000"/>
              </a:solidFill>
              <a:latin typeface="Times New Roman" pitchFamily="18" charset="0"/>
              <a:cs typeface="Times New Roman" pitchFamily="18" charset="0"/>
            </a:endParaRPr>
          </a:p>
          <a:p>
            <a:r>
              <a:rPr lang="kk-KZ" sz="2000" dirty="0" smtClean="0">
                <a:solidFill>
                  <a:schemeClr val="tx1"/>
                </a:solidFill>
                <a:latin typeface="Times New Roman" pitchFamily="18" charset="0"/>
                <a:cs typeface="Times New Roman" pitchFamily="18" charset="0"/>
              </a:rPr>
              <a:t>Науқасты реанимобильмен тасымалдау барысында, ИВЛ  көрсеткіш: Глазго шкаласы бойынша 8 баллдан төмен болса, тахипноэ минутына  35-40 , брадипноэ минутына 12 төмен болса, SpO2 95%  төмен болса, науқаста цианоз өршісе кислородты минутына 2-4 литрге дейін қосып береміз.</a:t>
            </a:r>
            <a:endParaRPr lang="ru-RU" sz="2000" dirty="0" smtClean="0">
              <a:solidFill>
                <a:schemeClr val="tx1"/>
              </a:solidFill>
              <a:latin typeface="Times New Roman" pitchFamily="18" charset="0"/>
              <a:cs typeface="Times New Roman" pitchFamily="18" charset="0"/>
            </a:endParaRP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77334" y="821411"/>
            <a:ext cx="8596668" cy="5219952"/>
          </a:xfrm>
        </p:spPr>
        <p:txBody>
          <a:bodyPr>
            <a:normAutofit fontScale="92500" lnSpcReduction="10000"/>
          </a:bodyPr>
          <a:lstStyle/>
          <a:p>
            <a:pPr marL="0" indent="0" algn="ctr">
              <a:buNone/>
            </a:pPr>
            <a:r>
              <a:rPr lang="kk-KZ" sz="2000" b="1" dirty="0" smtClean="0">
                <a:solidFill>
                  <a:srgbClr val="C00000"/>
                </a:solidFill>
                <a:latin typeface="Times New Roman" pitchFamily="18" charset="0"/>
                <a:cs typeface="Times New Roman" pitchFamily="18" charset="0"/>
              </a:rPr>
              <a:t>АҚ бақылау және коррекциялау:</a:t>
            </a:r>
            <a:endParaRPr lang="ru-RU" sz="2000" dirty="0" smtClean="0">
              <a:solidFill>
                <a:srgbClr val="C00000"/>
              </a:solidFill>
              <a:latin typeface="Times New Roman" pitchFamily="18" charset="0"/>
              <a:cs typeface="Times New Roman" pitchFamily="18" charset="0"/>
            </a:endParaRPr>
          </a:p>
          <a:p>
            <a:r>
              <a:rPr lang="kk-KZ" sz="2000" dirty="0" smtClean="0">
                <a:solidFill>
                  <a:schemeClr val="tx1"/>
                </a:solidFill>
                <a:latin typeface="Times New Roman" pitchFamily="18" charset="0"/>
                <a:cs typeface="Times New Roman" pitchFamily="18" charset="0"/>
              </a:rPr>
              <a:t>АҚ  тез түсіруге болмайды! Егер науқастың қан қысымы   220/120 мм.сын.бағ. асып кетпесе. Тасымалдау барысында 40 минуттан ұзақ  жүретін  жол болса, АҚ 220 -220/120 мм.сын.бағ. болса, тек қана 15-20 % тусіреміз. Анамнезінде гипертониямен ауыратын науқастардың  АҚ 160/90 мм.сын.бағ. түсіріп алмау керек. </a:t>
            </a:r>
            <a:endParaRPr lang="ru-RU" sz="2000" dirty="0" smtClean="0">
              <a:solidFill>
                <a:schemeClr val="tx1"/>
              </a:solidFill>
              <a:latin typeface="Times New Roman" pitchFamily="18" charset="0"/>
              <a:cs typeface="Times New Roman" pitchFamily="18" charset="0"/>
            </a:endParaRPr>
          </a:p>
          <a:p>
            <a:r>
              <a:rPr lang="kk-KZ" sz="2000" dirty="0" smtClean="0">
                <a:solidFill>
                  <a:schemeClr val="tx1"/>
                </a:solidFill>
                <a:latin typeface="Times New Roman" pitchFamily="18" charset="0"/>
                <a:cs typeface="Times New Roman" pitchFamily="18" charset="0"/>
              </a:rPr>
              <a:t>Урапидил  10 немесе 12.5 мг көктамырға, Каптоприл 6.25 – 12.5 мг тіл астына, метопролол 5-10 мг көктамырға. Егер АҚ 100 -110 / 60-70 мм.сын.бағ. болса, натрий хлорид 0.9 % - 250-500 мл көктамырға салу керек. </a:t>
            </a:r>
            <a:endParaRPr lang="ru-RU" sz="2000" dirty="0" smtClean="0">
              <a:solidFill>
                <a:schemeClr val="tx1"/>
              </a:solidFill>
              <a:latin typeface="Times New Roman" pitchFamily="18" charset="0"/>
              <a:cs typeface="Times New Roman" pitchFamily="18" charset="0"/>
            </a:endParaRPr>
          </a:p>
          <a:p>
            <a:r>
              <a:rPr lang="kk-KZ" sz="2000" dirty="0" smtClean="0">
                <a:solidFill>
                  <a:schemeClr val="tx1"/>
                </a:solidFill>
                <a:latin typeface="Times New Roman" pitchFamily="18" charset="0"/>
                <a:cs typeface="Times New Roman" pitchFamily="18" charset="0"/>
              </a:rPr>
              <a:t>Егер АҚ 100 -110 / 60-70 мм.сын.бағ. төмен болса, онда симпатомиметиктер қолданамыз,миокард бұлшық еттерін жақсарту мақсатында ( дофамин 50-100 мг изотоникалық ертінді 200-400 мл ерітіп көктамырға саламыз, инфузоматор салу керек  5 мкг/кг/мин )Алғашқы жылдамдық  минутына 3-6 тамшы. АҚ мен пульсті бақылап отырып минутына 10-12 тамшыға дейін көтеруге болады. Глюкокортикоидтар пайдалануға болады: 0.9% натрий хлорид 250 -500 ертіндісіне Преднизалон 120-150 мг немесе дексаметазон 8-16 мг струйно салуға болады. </a:t>
            </a:r>
            <a:endParaRPr lang="ru-RU" sz="2000" dirty="0" smtClean="0">
              <a:solidFill>
                <a:schemeClr val="tx1"/>
              </a:solidFill>
              <a:latin typeface="Times New Roman" pitchFamily="18" charset="0"/>
              <a:cs typeface="Times New Roman" pitchFamily="18" charset="0"/>
            </a:endParaRP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77334" y="604435"/>
            <a:ext cx="8596668" cy="5436928"/>
          </a:xfrm>
        </p:spPr>
        <p:txBody>
          <a:bodyPr>
            <a:normAutofit/>
          </a:bodyPr>
          <a:lstStyle/>
          <a:p>
            <a:pPr algn="ctr">
              <a:buNone/>
            </a:pPr>
            <a:r>
              <a:rPr lang="kk-KZ" sz="2000" b="1" dirty="0" smtClean="0">
                <a:solidFill>
                  <a:srgbClr val="C00000"/>
                </a:solidFill>
                <a:latin typeface="Times New Roman" pitchFamily="18" charset="0"/>
                <a:cs typeface="Times New Roman" pitchFamily="18" charset="0"/>
              </a:rPr>
              <a:t>                     Дене қызуын  бақылау: </a:t>
            </a:r>
            <a:endParaRPr lang="ru-RU" sz="2000" dirty="0" smtClean="0">
              <a:solidFill>
                <a:srgbClr val="C00000"/>
              </a:solidFill>
              <a:latin typeface="Times New Roman" pitchFamily="18" charset="0"/>
              <a:cs typeface="Times New Roman" pitchFamily="18" charset="0"/>
            </a:endParaRPr>
          </a:p>
          <a:p>
            <a:r>
              <a:rPr lang="kk-KZ" sz="2000" dirty="0" smtClean="0">
                <a:solidFill>
                  <a:schemeClr val="tx1"/>
                </a:solidFill>
                <a:latin typeface="Times New Roman" pitchFamily="18" charset="0"/>
                <a:cs typeface="Times New Roman" pitchFamily="18" charset="0"/>
              </a:rPr>
              <a:t>Гипертермия болған кезде 37.5 жоғары болса наркотикалық емес анальгетиктерді қолданамыз (НПВС)</a:t>
            </a:r>
            <a:endParaRPr lang="ru-RU" sz="2000" dirty="0" smtClean="0">
              <a:solidFill>
                <a:schemeClr val="tx1"/>
              </a:solidFill>
              <a:latin typeface="Times New Roman" pitchFamily="18" charset="0"/>
              <a:cs typeface="Times New Roman" pitchFamily="18" charset="0"/>
            </a:endParaRPr>
          </a:p>
          <a:p>
            <a:r>
              <a:rPr lang="kk-KZ" sz="2000" dirty="0" smtClean="0">
                <a:solidFill>
                  <a:schemeClr val="tx1"/>
                </a:solidFill>
                <a:latin typeface="Times New Roman" pitchFamily="18" charset="0"/>
                <a:cs typeface="Times New Roman" pitchFamily="18" charset="0"/>
              </a:rPr>
              <a:t>Гипертермия 38.0 жоғары болса,наркотикалық емес және наркотикалық анальгетиктер қолданамыз (фентанил </a:t>
            </a:r>
            <a:r>
              <a:rPr lang="ru-RU" sz="2000" dirty="0" smtClean="0">
                <a:solidFill>
                  <a:schemeClr val="tx1"/>
                </a:solidFill>
                <a:latin typeface="Times New Roman" pitchFamily="18" charset="0"/>
                <a:cs typeface="Times New Roman" pitchFamily="18" charset="0"/>
              </a:rPr>
              <a:t>0.005</a:t>
            </a:r>
            <a:r>
              <a:rPr lang="kk-KZ" sz="2000" dirty="0" smtClean="0">
                <a:solidFill>
                  <a:schemeClr val="tx1"/>
                </a:solidFill>
                <a:latin typeface="Times New Roman" pitchFamily="18" charset="0"/>
                <a:cs typeface="Times New Roman" pitchFamily="18" charset="0"/>
              </a:rPr>
              <a:t>)</a:t>
            </a:r>
            <a:endParaRPr lang="ru-RU" sz="2000" dirty="0" smtClean="0">
              <a:solidFill>
                <a:schemeClr val="tx1"/>
              </a:solidFill>
              <a:latin typeface="Times New Roman" pitchFamily="18" charset="0"/>
              <a:cs typeface="Times New Roman" pitchFamily="18" charset="0"/>
            </a:endParaRPr>
          </a:p>
          <a:p>
            <a:r>
              <a:rPr lang="kk-KZ" sz="2000" dirty="0" smtClean="0">
                <a:solidFill>
                  <a:schemeClr val="tx1"/>
                </a:solidFill>
                <a:latin typeface="Times New Roman" pitchFamily="18" charset="0"/>
                <a:cs typeface="Times New Roman" pitchFamily="18" charset="0"/>
              </a:rPr>
              <a:t>Физикалық жолмен салқындату.</a:t>
            </a:r>
            <a:endParaRPr lang="ru-RU" sz="2000" dirty="0" smtClean="0">
              <a:solidFill>
                <a:schemeClr val="tx1"/>
              </a:solidFill>
              <a:latin typeface="Times New Roman" pitchFamily="18" charset="0"/>
              <a:cs typeface="Times New Roman" pitchFamily="18" charset="0"/>
            </a:endParaRPr>
          </a:p>
          <a:p>
            <a:pPr>
              <a:buNone/>
            </a:pPr>
            <a:endParaRPr lang="ru-RU" sz="2000" dirty="0" smtClean="0">
              <a:solidFill>
                <a:srgbClr val="C00000"/>
              </a:solidFill>
              <a:latin typeface="Times New Roman" pitchFamily="18" charset="0"/>
              <a:cs typeface="Times New Roman" pitchFamily="18" charset="0"/>
            </a:endParaRPr>
          </a:p>
          <a:p>
            <a:pPr marL="0" indent="0" algn="ctr">
              <a:buNone/>
            </a:pPr>
            <a:r>
              <a:rPr lang="kk-KZ" sz="2000" b="1" dirty="0" smtClean="0">
                <a:solidFill>
                  <a:srgbClr val="C00000"/>
                </a:solidFill>
                <a:latin typeface="Times New Roman" pitchFamily="18" charset="0"/>
                <a:cs typeface="Times New Roman" pitchFamily="18" charset="0"/>
              </a:rPr>
              <a:t>Су</a:t>
            </a:r>
            <a:r>
              <a:rPr lang="ru-RU" sz="2000" b="1" dirty="0" smtClean="0">
                <a:solidFill>
                  <a:srgbClr val="C00000"/>
                </a:solidFill>
                <a:latin typeface="Times New Roman" pitchFamily="18" charset="0"/>
                <a:cs typeface="Times New Roman" pitchFamily="18" charset="0"/>
              </a:rPr>
              <a:t>- </a:t>
            </a:r>
            <a:r>
              <a:rPr lang="kk-KZ" sz="2000" b="1" dirty="0" smtClean="0">
                <a:solidFill>
                  <a:srgbClr val="C00000"/>
                </a:solidFill>
                <a:latin typeface="Times New Roman" pitchFamily="18" charset="0"/>
                <a:cs typeface="Times New Roman" pitchFamily="18" charset="0"/>
              </a:rPr>
              <a:t>электролитті балансты бақылау (гиповолемия):</a:t>
            </a:r>
            <a:endParaRPr lang="ru-RU" sz="2000" dirty="0" smtClean="0">
              <a:solidFill>
                <a:srgbClr val="C00000"/>
              </a:solidFill>
              <a:latin typeface="Times New Roman" pitchFamily="18" charset="0"/>
              <a:cs typeface="Times New Roman" pitchFamily="18" charset="0"/>
            </a:endParaRPr>
          </a:p>
          <a:p>
            <a:r>
              <a:rPr lang="kk-KZ" sz="2000" dirty="0" smtClean="0">
                <a:solidFill>
                  <a:schemeClr val="tx1"/>
                </a:solidFill>
                <a:latin typeface="Times New Roman" pitchFamily="18" charset="0"/>
                <a:cs typeface="Times New Roman" pitchFamily="18" charset="0"/>
              </a:rPr>
              <a:t>Гиповолемия болмас үшін парентеральды изотоникалық натрий хлорид ерітіндісін 30-35 мл/кг қолданамыз.</a:t>
            </a:r>
            <a:endParaRPr lang="ru-RU" sz="2000" dirty="0" smtClean="0">
              <a:solidFill>
                <a:schemeClr val="tx1"/>
              </a:solidFill>
              <a:latin typeface="Times New Roman" pitchFamily="18" charset="0"/>
              <a:cs typeface="Times New Roman" pitchFamily="18" charset="0"/>
            </a:endParaRPr>
          </a:p>
          <a:p>
            <a:endParaRPr lang="ru-RU" sz="2000" dirty="0">
              <a:solidFill>
                <a:schemeClr val="tx1"/>
              </a:solidFill>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77334" y="759417"/>
            <a:ext cx="8596668" cy="5281945"/>
          </a:xfrm>
        </p:spPr>
        <p:txBody>
          <a:bodyPr/>
          <a:lstStyle/>
          <a:p>
            <a:pPr>
              <a:buNone/>
            </a:pPr>
            <a:r>
              <a:rPr lang="kk-KZ" b="1" dirty="0" smtClean="0"/>
              <a:t>                 </a:t>
            </a:r>
            <a:r>
              <a:rPr lang="kk-KZ" b="1" dirty="0" smtClean="0">
                <a:solidFill>
                  <a:srgbClr val="C00000"/>
                </a:solidFill>
                <a:latin typeface="Times New Roman" pitchFamily="18" charset="0"/>
                <a:cs typeface="Times New Roman" pitchFamily="18" charset="0"/>
              </a:rPr>
              <a:t>Тырыспа  синдромын басу:</a:t>
            </a:r>
          </a:p>
          <a:p>
            <a:pPr>
              <a:buNone/>
            </a:pPr>
            <a:endParaRPr lang="ru-RU" dirty="0" smtClean="0">
              <a:solidFill>
                <a:srgbClr val="C00000"/>
              </a:solidFill>
              <a:latin typeface="Times New Roman" pitchFamily="18" charset="0"/>
              <a:cs typeface="Times New Roman" pitchFamily="18" charset="0"/>
            </a:endParaRPr>
          </a:p>
          <a:p>
            <a:r>
              <a:rPr lang="kk-KZ" dirty="0" smtClean="0">
                <a:solidFill>
                  <a:schemeClr val="tx1"/>
                </a:solidFill>
                <a:latin typeface="Times New Roman" pitchFamily="18" charset="0"/>
                <a:cs typeface="Times New Roman" pitchFamily="18" charset="0"/>
              </a:rPr>
              <a:t>Диазепам 0.15 – 0.4 мг/кг  көктамырға  2-2.5 жылдамдық саламыз, тыррыспа басылмаса қайталап 0.1-0.2 мг/кг/сағ.</a:t>
            </a:r>
            <a:endParaRPr lang="ru-RU" dirty="0" smtClean="0">
              <a:solidFill>
                <a:schemeClr val="tx1"/>
              </a:solidFill>
              <a:latin typeface="Times New Roman" pitchFamily="18" charset="0"/>
              <a:cs typeface="Times New Roman" pitchFamily="18" charset="0"/>
            </a:endParaRPr>
          </a:p>
          <a:p>
            <a:r>
              <a:rPr lang="kk-KZ" dirty="0" smtClean="0">
                <a:solidFill>
                  <a:schemeClr val="tx1"/>
                </a:solidFill>
                <a:latin typeface="Times New Roman" pitchFamily="18" charset="0"/>
                <a:cs typeface="Times New Roman" pitchFamily="18" charset="0"/>
              </a:rPr>
              <a:t>Вальппроевая кислота 20-25 мг/кг алғашқы 5-10 минутта көктамырға, әрі қарай инфузиямен 1-2 мг/кг/сағ саламыз. Тәулігіне 4 рет болюсно жіберуге болады, тәуліктік дозасы   25-30 мг/кг/тәу.</a:t>
            </a:r>
            <a:endParaRPr lang="ru-RU" dirty="0" smtClean="0">
              <a:solidFill>
                <a:schemeClr val="tx1"/>
              </a:solidFill>
              <a:latin typeface="Times New Roman" pitchFamily="18" charset="0"/>
              <a:cs typeface="Times New Roman" pitchFamily="18" charset="0"/>
            </a:endParaRPr>
          </a:p>
          <a:p>
            <a:r>
              <a:rPr lang="kk-KZ" dirty="0" smtClean="0">
                <a:solidFill>
                  <a:schemeClr val="tx1"/>
                </a:solidFill>
                <a:latin typeface="Times New Roman" pitchFamily="18" charset="0"/>
                <a:cs typeface="Times New Roman" pitchFamily="18" charset="0"/>
              </a:rPr>
              <a:t>Рефрактерлі эпилептикалық ұстама кезінде және реланиум әсер етпесе,тыныс алу жүйесін бақылай отырып тиопентал натрий қолдануға болады. Тиопентал-препараты вальпроевая кислота мен бензодиазепиннен кейінгі үшінші орындағы препарат. Препаратты 250-350 мг 20 секундта көктамырға жіберіп,нәтиже болмаса 50 мг әр 3 минут сайын көктамырға ұстама басылғанша салуға болады. </a:t>
            </a:r>
            <a:endParaRPr lang="ru-RU" dirty="0" smtClean="0">
              <a:solidFill>
                <a:schemeClr val="tx1"/>
              </a:solidFill>
              <a:latin typeface="Times New Roman" pitchFamily="18" charset="0"/>
              <a:cs typeface="Times New Roman" pitchFamily="18" charset="0"/>
            </a:endParaRPr>
          </a:p>
          <a:p>
            <a:r>
              <a:rPr lang="kk-KZ" dirty="0" smtClean="0">
                <a:solidFill>
                  <a:schemeClr val="tx1"/>
                </a:solidFill>
                <a:latin typeface="Times New Roman" pitchFamily="18" charset="0"/>
                <a:cs typeface="Times New Roman" pitchFamily="18" charset="0"/>
              </a:rPr>
              <a:t> </a:t>
            </a:r>
            <a:endParaRPr lang="ru-RU" dirty="0" smtClean="0">
              <a:solidFill>
                <a:schemeClr val="tx1"/>
              </a:solidFill>
              <a:latin typeface="Times New Roman" pitchFamily="18" charset="0"/>
              <a:cs typeface="Times New Roman" pitchFamily="18" charset="0"/>
            </a:endParaRPr>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77334" y="777241"/>
            <a:ext cx="8596668" cy="5264122"/>
          </a:xfrm>
        </p:spPr>
        <p:txBody>
          <a:bodyPr/>
          <a:lstStyle/>
          <a:p>
            <a:pPr>
              <a:buNone/>
            </a:pPr>
            <a:r>
              <a:rPr lang="kk-KZ" b="1" dirty="0" smtClean="0">
                <a:solidFill>
                  <a:srgbClr val="C00000"/>
                </a:solidFill>
                <a:latin typeface="Times New Roman" pitchFamily="18" charset="0"/>
                <a:cs typeface="Times New Roman" pitchFamily="18" charset="0"/>
              </a:rPr>
              <a:t>               </a:t>
            </a:r>
          </a:p>
          <a:p>
            <a:pPr algn="ctr">
              <a:buNone/>
            </a:pPr>
            <a:r>
              <a:rPr lang="kk-KZ" b="1" dirty="0" smtClean="0">
                <a:solidFill>
                  <a:srgbClr val="C00000"/>
                </a:solidFill>
                <a:latin typeface="Times New Roman" pitchFamily="18" charset="0"/>
                <a:cs typeface="Times New Roman" pitchFamily="18" charset="0"/>
              </a:rPr>
              <a:t>              Қандағы қантты коррекциялау:</a:t>
            </a:r>
          </a:p>
          <a:p>
            <a:pPr>
              <a:buNone/>
            </a:pPr>
            <a:endParaRPr lang="ru-RU" dirty="0" smtClean="0">
              <a:solidFill>
                <a:srgbClr val="C00000"/>
              </a:solidFill>
              <a:latin typeface="Times New Roman" pitchFamily="18" charset="0"/>
              <a:cs typeface="Times New Roman" pitchFamily="18" charset="0"/>
            </a:endParaRPr>
          </a:p>
          <a:p>
            <a:r>
              <a:rPr lang="kk-KZ" dirty="0" smtClean="0">
                <a:solidFill>
                  <a:schemeClr val="tx1"/>
                </a:solidFill>
                <a:latin typeface="Times New Roman" pitchFamily="18" charset="0"/>
                <a:cs typeface="Times New Roman" pitchFamily="18" charset="0"/>
              </a:rPr>
              <a:t>Гипергликемия –қандағы қант мөлшері 11 ммоль/л жоғары болса, глюкозадан басқа физиологиялық ертінділер салуға болады. Қант диабетімен ауыратын науқастар үшін қандағы қант мөлшері 10 ммоль/л жоғары болса,инсулин салуға абсолютті көрсеткіш болып табылады. </a:t>
            </a:r>
            <a:endParaRPr lang="ru-RU" dirty="0" smtClean="0">
              <a:solidFill>
                <a:schemeClr val="tx1"/>
              </a:solidFill>
              <a:latin typeface="Times New Roman" pitchFamily="18" charset="0"/>
              <a:cs typeface="Times New Roman" pitchFamily="18" charset="0"/>
            </a:endParaRPr>
          </a:p>
          <a:p>
            <a:r>
              <a:rPr lang="kk-KZ" dirty="0" smtClean="0">
                <a:solidFill>
                  <a:schemeClr val="tx1"/>
                </a:solidFill>
                <a:latin typeface="Times New Roman" pitchFamily="18" charset="0"/>
                <a:cs typeface="Times New Roman" pitchFamily="18" charset="0"/>
              </a:rPr>
              <a:t>Гипокликемия – қандағы қант мөлшері 3.3 ммоль/л төмен болса,(20-40%) глюкоза ертіндісін30 мл көктамырға салуға болады.</a:t>
            </a:r>
            <a:endParaRPr lang="ru-RU" dirty="0" smtClean="0">
              <a:solidFill>
                <a:schemeClr val="tx1"/>
              </a:solidFill>
              <a:latin typeface="Times New Roman" pitchFamily="18" charset="0"/>
              <a:cs typeface="Times New Roman" pitchFamily="18" charset="0"/>
            </a:endParaRPr>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idx="1"/>
          </p:nvPr>
        </p:nvSpPr>
        <p:spPr>
          <a:xfrm>
            <a:off x="677334" y="685801"/>
            <a:ext cx="8596668" cy="5355562"/>
          </a:xfrm>
        </p:spPr>
        <p:txBody>
          <a:bodyPr/>
          <a:lstStyle/>
          <a:p>
            <a:pPr>
              <a:buNone/>
            </a:pPr>
            <a:r>
              <a:rPr lang="kk-KZ" b="1" dirty="0" smtClean="0"/>
              <a:t>           </a:t>
            </a:r>
            <a:r>
              <a:rPr lang="kk-KZ" sz="2000" b="1" dirty="0" smtClean="0">
                <a:solidFill>
                  <a:srgbClr val="C00000"/>
                </a:solidFill>
                <a:latin typeface="Times New Roman" pitchFamily="18" charset="0"/>
                <a:cs typeface="Times New Roman" pitchFamily="18" charset="0"/>
              </a:rPr>
              <a:t>Жедел жәрдем деңгейіндегі қолданылмайтын препараттар:</a:t>
            </a:r>
            <a:endParaRPr lang="ru-RU" sz="2000" dirty="0" smtClean="0">
              <a:solidFill>
                <a:srgbClr val="C00000"/>
              </a:solidFill>
              <a:latin typeface="Times New Roman" pitchFamily="18" charset="0"/>
              <a:cs typeface="Times New Roman" pitchFamily="18" charset="0"/>
            </a:endParaRPr>
          </a:p>
          <a:p>
            <a:r>
              <a:rPr lang="kk-KZ" sz="2000" dirty="0" smtClean="0">
                <a:solidFill>
                  <a:srgbClr val="C00000"/>
                </a:solidFill>
                <a:latin typeface="Times New Roman" pitchFamily="18" charset="0"/>
                <a:cs typeface="Times New Roman" pitchFamily="18" charset="0"/>
              </a:rPr>
              <a:t>- </a:t>
            </a:r>
            <a:r>
              <a:rPr lang="kk-KZ" sz="2000" dirty="0" smtClean="0">
                <a:solidFill>
                  <a:schemeClr val="tx1"/>
                </a:solidFill>
                <a:latin typeface="Times New Roman" pitchFamily="18" charset="0"/>
                <a:cs typeface="Times New Roman" pitchFamily="18" charset="0"/>
              </a:rPr>
              <a:t>Нифедипин;</a:t>
            </a:r>
            <a:endParaRPr lang="ru-RU" sz="2000" dirty="0" smtClean="0">
              <a:solidFill>
                <a:schemeClr val="tx1"/>
              </a:solidFill>
              <a:latin typeface="Times New Roman" pitchFamily="18" charset="0"/>
              <a:cs typeface="Times New Roman" pitchFamily="18" charset="0"/>
            </a:endParaRPr>
          </a:p>
          <a:p>
            <a:r>
              <a:rPr lang="kk-KZ" sz="2000" dirty="0" smtClean="0">
                <a:solidFill>
                  <a:schemeClr val="tx1"/>
                </a:solidFill>
                <a:latin typeface="Times New Roman" pitchFamily="18" charset="0"/>
                <a:cs typeface="Times New Roman" pitchFamily="18" charset="0"/>
              </a:rPr>
              <a:t>- Аспирин; </a:t>
            </a:r>
            <a:endParaRPr lang="ru-RU" sz="2000" dirty="0" smtClean="0">
              <a:solidFill>
                <a:schemeClr val="tx1"/>
              </a:solidFill>
              <a:latin typeface="Times New Roman" pitchFamily="18" charset="0"/>
              <a:cs typeface="Times New Roman" pitchFamily="18" charset="0"/>
            </a:endParaRPr>
          </a:p>
          <a:p>
            <a:r>
              <a:rPr lang="kk-KZ" sz="2000" dirty="0" smtClean="0">
                <a:solidFill>
                  <a:schemeClr val="tx1"/>
                </a:solidFill>
                <a:latin typeface="Times New Roman" pitchFamily="18" charset="0"/>
                <a:cs typeface="Times New Roman" pitchFamily="18" charset="0"/>
              </a:rPr>
              <a:t>- Барбитурат қатарындағы препараттар (фенобарбитал, бензонал,гексенал,тиопентал натрий);</a:t>
            </a:r>
            <a:endParaRPr lang="ru-RU" sz="2000" dirty="0" smtClean="0">
              <a:solidFill>
                <a:schemeClr val="tx1"/>
              </a:solidFill>
              <a:latin typeface="Times New Roman" pitchFamily="18" charset="0"/>
              <a:cs typeface="Times New Roman" pitchFamily="18" charset="0"/>
            </a:endParaRPr>
          </a:p>
          <a:p>
            <a:r>
              <a:rPr lang="ru-RU" sz="2000" dirty="0" smtClean="0">
                <a:solidFill>
                  <a:schemeClr val="tx1"/>
                </a:solidFill>
                <a:latin typeface="Times New Roman" pitchFamily="18" charset="0"/>
                <a:cs typeface="Times New Roman" pitchFamily="18" charset="0"/>
              </a:rPr>
              <a:t>-</a:t>
            </a:r>
            <a:r>
              <a:rPr lang="kk-KZ" sz="2000" dirty="0" smtClean="0">
                <a:solidFill>
                  <a:schemeClr val="tx1"/>
                </a:solidFill>
                <a:latin typeface="Times New Roman" pitchFamily="18" charset="0"/>
                <a:cs typeface="Times New Roman" pitchFamily="18" charset="0"/>
              </a:rPr>
              <a:t> Нейролептиктер ( аминазин, трифтазин);</a:t>
            </a:r>
            <a:endParaRPr lang="ru-RU" sz="2000" dirty="0" smtClean="0">
              <a:solidFill>
                <a:schemeClr val="tx1"/>
              </a:solidFill>
              <a:latin typeface="Times New Roman" pitchFamily="18" charset="0"/>
              <a:cs typeface="Times New Roman" pitchFamily="18" charset="0"/>
            </a:endParaRPr>
          </a:p>
          <a:p>
            <a:r>
              <a:rPr lang="ru-RU" sz="2000" dirty="0" smtClean="0">
                <a:solidFill>
                  <a:schemeClr val="tx1"/>
                </a:solidFill>
                <a:latin typeface="Times New Roman" pitchFamily="18" charset="0"/>
                <a:cs typeface="Times New Roman" pitchFamily="18" charset="0"/>
              </a:rPr>
              <a:t>-40 %</a:t>
            </a:r>
            <a:r>
              <a:rPr lang="kk-KZ" sz="2000" dirty="0" smtClean="0">
                <a:solidFill>
                  <a:schemeClr val="tx1"/>
                </a:solidFill>
                <a:latin typeface="Times New Roman" pitchFamily="18" charset="0"/>
                <a:cs typeface="Times New Roman" pitchFamily="18" charset="0"/>
              </a:rPr>
              <a:t> глюкоза;</a:t>
            </a:r>
            <a:endParaRPr lang="ru-RU" sz="2000" dirty="0" smtClean="0">
              <a:solidFill>
                <a:schemeClr val="tx1"/>
              </a:solidFill>
              <a:latin typeface="Times New Roman" pitchFamily="18" charset="0"/>
              <a:cs typeface="Times New Roman" pitchFamily="18" charset="0"/>
            </a:endParaRPr>
          </a:p>
          <a:p>
            <a:r>
              <a:rPr lang="ru-RU" sz="2000" dirty="0" smtClean="0">
                <a:solidFill>
                  <a:schemeClr val="tx1"/>
                </a:solidFill>
                <a:latin typeface="Times New Roman" pitchFamily="18" charset="0"/>
                <a:cs typeface="Times New Roman" pitchFamily="18" charset="0"/>
              </a:rPr>
              <a:t>-</a:t>
            </a:r>
            <a:r>
              <a:rPr lang="kk-KZ" sz="2000" dirty="0" smtClean="0">
                <a:solidFill>
                  <a:schemeClr val="tx1"/>
                </a:solidFill>
                <a:latin typeface="Times New Roman" pitchFamily="18" charset="0"/>
                <a:cs typeface="Times New Roman" pitchFamily="18" charset="0"/>
              </a:rPr>
              <a:t> Эуфиллин және папаверин;</a:t>
            </a:r>
            <a:endParaRPr lang="ru-RU" sz="2000" dirty="0" smtClean="0">
              <a:solidFill>
                <a:schemeClr val="tx1"/>
              </a:solidFill>
              <a:latin typeface="Times New Roman" pitchFamily="18" charset="0"/>
              <a:cs typeface="Times New Roman" pitchFamily="18" charset="0"/>
            </a:endParaRPr>
          </a:p>
          <a:p>
            <a:r>
              <a:rPr lang="kk-KZ" sz="2000" dirty="0" smtClean="0">
                <a:solidFill>
                  <a:schemeClr val="tx1"/>
                </a:solidFill>
                <a:latin typeface="Times New Roman" pitchFamily="18" charset="0"/>
                <a:cs typeface="Times New Roman" pitchFamily="18" charset="0"/>
              </a:rPr>
              <a:t>- Фурасемид, глицерин,сорбитол,маннитол</a:t>
            </a:r>
            <a:endParaRPr lang="ru-RU" sz="2000" dirty="0" smtClean="0">
              <a:solidFill>
                <a:schemeClr val="tx1"/>
              </a:solidFill>
              <a:latin typeface="Times New Roman" pitchFamily="18" charset="0"/>
              <a:cs typeface="Times New Roman" pitchFamily="18" charset="0"/>
            </a:endParaRPr>
          </a:p>
          <a:p>
            <a:endParaRPr lang="ru-RU" dirty="0">
              <a:solidFill>
                <a:schemeClr val="tx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77334" y="792481"/>
            <a:ext cx="8596668" cy="5248882"/>
          </a:xfrm>
        </p:spPr>
        <p:txBody>
          <a:bodyPr>
            <a:normAutofit fontScale="85000" lnSpcReduction="20000"/>
          </a:bodyPr>
          <a:lstStyle/>
          <a:p>
            <a:pPr>
              <a:buNone/>
            </a:pPr>
            <a:r>
              <a:rPr lang="kk-KZ" sz="2200" b="1" dirty="0" smtClean="0">
                <a:solidFill>
                  <a:srgbClr val="C00000"/>
                </a:solidFill>
                <a:latin typeface="Times New Roman" pitchFamily="18" charset="0"/>
                <a:cs typeface="Times New Roman" pitchFamily="18" charset="0"/>
              </a:rPr>
              <a:t>            АҚ бақылау және тұрақты ұстау:</a:t>
            </a:r>
            <a:endParaRPr lang="ru-RU" sz="2200" dirty="0" smtClean="0">
              <a:solidFill>
                <a:srgbClr val="C00000"/>
              </a:solidFill>
              <a:latin typeface="Times New Roman" pitchFamily="18" charset="0"/>
              <a:cs typeface="Times New Roman" pitchFamily="18" charset="0"/>
            </a:endParaRPr>
          </a:p>
          <a:p>
            <a:r>
              <a:rPr lang="kk-KZ" sz="2200" dirty="0" smtClean="0">
                <a:solidFill>
                  <a:schemeClr val="tx1"/>
                </a:solidFill>
                <a:latin typeface="Times New Roman" pitchFamily="18" charset="0"/>
                <a:cs typeface="Times New Roman" pitchFamily="18" charset="0"/>
              </a:rPr>
              <a:t>Егер жүрек қан тамыр жүйесінің жеткіліксіздігімен ауыратын науқастарда АҚ төмен түсіп кетсе, яғни систолалық қысым 100-110 мм.сын.бағ төмен болса,диастолалық қысым  60-70 мм.сын.бағ төмен болса глюкокортикоидтар мен (кристаллоидты ертінділер, төменгі молекулярлы декстрандар,крахмал) қолданамыз.</a:t>
            </a:r>
            <a:endParaRPr lang="ru-RU" sz="2200" dirty="0" smtClean="0">
              <a:solidFill>
                <a:schemeClr val="tx1"/>
              </a:solidFill>
              <a:latin typeface="Times New Roman" pitchFamily="18" charset="0"/>
              <a:cs typeface="Times New Roman" pitchFamily="18" charset="0"/>
            </a:endParaRPr>
          </a:p>
          <a:p>
            <a:r>
              <a:rPr lang="kk-KZ" sz="2200" dirty="0" smtClean="0">
                <a:solidFill>
                  <a:schemeClr val="tx1"/>
                </a:solidFill>
                <a:latin typeface="Times New Roman" pitchFamily="18" charset="0"/>
                <a:cs typeface="Times New Roman" pitchFamily="18" charset="0"/>
              </a:rPr>
              <a:t>200-500 мл натрий хлорид ертіндісіне немесе 400 мл полиглюкин ерттіндісіне + Преднизалон 120-150 мг немесе 8-16 мг Дексаметазон ертіндісін көктамырға струйно саламыз. Балаларда арналған доза: Преднизалон 2-4-6 мг/кг, дексаметазон 0.1-0.2 мг/кг.</a:t>
            </a:r>
            <a:endParaRPr lang="ru-RU" sz="2200" dirty="0" smtClean="0">
              <a:solidFill>
                <a:schemeClr val="tx1"/>
              </a:solidFill>
              <a:latin typeface="Times New Roman" pitchFamily="18" charset="0"/>
              <a:cs typeface="Times New Roman" pitchFamily="18" charset="0"/>
            </a:endParaRPr>
          </a:p>
          <a:p>
            <a:r>
              <a:rPr lang="kk-KZ" sz="2200" dirty="0" smtClean="0">
                <a:solidFill>
                  <a:schemeClr val="tx1"/>
                </a:solidFill>
                <a:latin typeface="Times New Roman" pitchFamily="18" charset="0"/>
                <a:cs typeface="Times New Roman" pitchFamily="18" charset="0"/>
              </a:rPr>
              <a:t>Симпатомиметиктер ( Дофамин немесе мезатон)препараттарын саламыз және жүрек бұлшық ет қызметін жақсарту үшін ( жүрек гликозидтер) пайдаланамыз. Осындай жағдайлармен кездесін науқастар болуы мүмкін, ол үшін инфаркт миокардын анықтап алу керек.</a:t>
            </a:r>
            <a:endParaRPr lang="ru-RU" sz="2200" dirty="0" smtClean="0">
              <a:solidFill>
                <a:schemeClr val="tx1"/>
              </a:solidFill>
              <a:latin typeface="Times New Roman" pitchFamily="18" charset="0"/>
              <a:cs typeface="Times New Roman" pitchFamily="18" charset="0"/>
            </a:endParaRPr>
          </a:p>
          <a:p>
            <a:r>
              <a:rPr lang="kk-KZ" sz="2200" dirty="0" smtClean="0">
                <a:solidFill>
                  <a:schemeClr val="tx1"/>
                </a:solidFill>
                <a:latin typeface="Times New Roman" pitchFamily="18" charset="0"/>
                <a:cs typeface="Times New Roman" pitchFamily="18" charset="0"/>
              </a:rPr>
              <a:t>Дофамин 50-100 мг препаратын 200-400 мл изотоникалық ертіндісімен көктамырға инфузоматмен жібереміз (алғашқы доза 5 мкг/кг/мин)минутына 3-6 тамшы. АҚ мен пульсті бақылай отырып, минутына 10-12 тамшыға көтеруге болады. Инфузияны АҚ 100-110 мм.сын.бағ көтерілгенше саламыз. Балаларда Дофамин 2-3 мкг/кг/мин, мезатон 0.5-1 мг/кг.</a:t>
            </a:r>
            <a:endParaRPr lang="ru-RU" sz="2200" dirty="0" smtClean="0">
              <a:solidFill>
                <a:schemeClr val="tx1"/>
              </a:solidFill>
              <a:latin typeface="Times New Roman" pitchFamily="18" charset="0"/>
              <a:cs typeface="Times New Roman" pitchFamily="18" charset="0"/>
            </a:endParaRPr>
          </a:p>
          <a:p>
            <a:pPr>
              <a:buNone/>
            </a:pPr>
            <a:endParaRPr lang="ru-RU" sz="2200" dirty="0" smtClean="0">
              <a:solidFill>
                <a:srgbClr val="C00000"/>
              </a:solidFill>
              <a:latin typeface="Times New Roman" pitchFamily="18" charset="0"/>
              <a:cs typeface="Times New Roman" pitchFamily="18" charset="0"/>
            </a:endParaRPr>
          </a:p>
          <a:p>
            <a:pPr>
              <a:buNone/>
            </a:pPr>
            <a:endParaRPr lang="ru-RU" dirty="0" smtClean="0"/>
          </a:p>
          <a:p>
            <a:pPr>
              <a:buNone/>
            </a:pPr>
            <a:endParaRPr lang="ru-RU" dirty="0" smtClean="0"/>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77333" y="861391"/>
            <a:ext cx="8983501" cy="5179971"/>
          </a:xfrm>
        </p:spPr>
        <p:txBody>
          <a:bodyPr>
            <a:normAutofit fontScale="92500" lnSpcReduction="10000"/>
          </a:bodyPr>
          <a:lstStyle/>
          <a:p>
            <a:pPr algn="ctr">
              <a:buNone/>
            </a:pPr>
            <a:r>
              <a:rPr lang="ru-RU" sz="3000" b="1" dirty="0" smtClean="0">
                <a:solidFill>
                  <a:srgbClr val="C00000"/>
                </a:solidFill>
                <a:latin typeface="Times New Roman" pitchFamily="18" charset="0"/>
                <a:cs typeface="Times New Roman" pitchFamily="18" charset="0"/>
              </a:rPr>
              <a:t>Инсульт</a:t>
            </a:r>
            <a:endParaRPr lang="ru-RU" sz="3000" b="1" dirty="0" smtClean="0">
              <a:solidFill>
                <a:srgbClr val="C00000"/>
              </a:solidFill>
              <a:latin typeface="Times New Roman" pitchFamily="18" charset="0"/>
              <a:cs typeface="Times New Roman" pitchFamily="18" charset="0"/>
            </a:endParaRPr>
          </a:p>
          <a:p>
            <a:pPr>
              <a:buNone/>
            </a:pPr>
            <a:r>
              <a:rPr lang="kk-KZ" b="1" dirty="0" smtClean="0">
                <a:solidFill>
                  <a:schemeClr val="tx1"/>
                </a:solidFill>
                <a:latin typeface="Times New Roman" pitchFamily="18" charset="0"/>
                <a:cs typeface="Times New Roman" pitchFamily="18" charset="0"/>
              </a:rPr>
              <a:t>                     </a:t>
            </a:r>
            <a:r>
              <a:rPr lang="kk-KZ" b="1" dirty="0" smtClean="0">
                <a:solidFill>
                  <a:schemeClr val="tx1"/>
                </a:solidFill>
                <a:latin typeface="Times New Roman" pitchFamily="18" charset="0"/>
                <a:cs typeface="Times New Roman" pitchFamily="18" charset="0"/>
              </a:rPr>
              <a:t> </a:t>
            </a:r>
            <a:r>
              <a:rPr lang="kk-KZ" b="1" dirty="0" smtClean="0">
                <a:solidFill>
                  <a:schemeClr val="tx1"/>
                </a:solidFill>
                <a:latin typeface="Times New Roman" pitchFamily="18" charset="0"/>
                <a:cs typeface="Times New Roman" pitchFamily="18" charset="0"/>
              </a:rPr>
              <a:t>Медициналық қызмет көрсету сапасы жөніндегі бірлескен комиссия</a:t>
            </a:r>
            <a:endParaRPr lang="ru-RU" b="1" dirty="0" smtClean="0">
              <a:solidFill>
                <a:schemeClr val="tx1"/>
              </a:solidFill>
              <a:latin typeface="Times New Roman" pitchFamily="18" charset="0"/>
              <a:cs typeface="Times New Roman" pitchFamily="18" charset="0"/>
            </a:endParaRPr>
          </a:p>
          <a:p>
            <a:pPr algn="ctr">
              <a:buNone/>
            </a:pPr>
            <a:r>
              <a:rPr lang="kk-KZ" b="1" dirty="0" smtClean="0">
                <a:solidFill>
                  <a:schemeClr val="tx1"/>
                </a:solidFill>
                <a:latin typeface="Times New Roman" pitchFamily="18" charset="0"/>
                <a:cs typeface="Times New Roman" pitchFamily="18" charset="0"/>
              </a:rPr>
              <a:t>Қазақстан Республикасы Денсаулық сақтау </a:t>
            </a:r>
          </a:p>
          <a:p>
            <a:pPr algn="ctr">
              <a:buNone/>
            </a:pPr>
            <a:r>
              <a:rPr lang="kk-KZ" b="1" dirty="0" smtClean="0">
                <a:solidFill>
                  <a:schemeClr val="tx1"/>
                </a:solidFill>
                <a:latin typeface="Times New Roman" pitchFamily="18" charset="0"/>
                <a:cs typeface="Times New Roman" pitchFamily="18" charset="0"/>
              </a:rPr>
              <a:t>және әлеуметтік даму Министрлігінің </a:t>
            </a:r>
          </a:p>
          <a:p>
            <a:pPr algn="ctr">
              <a:buNone/>
            </a:pPr>
            <a:r>
              <a:rPr lang="kk-KZ" b="1" dirty="0" smtClean="0">
                <a:solidFill>
                  <a:schemeClr val="tx1"/>
                </a:solidFill>
                <a:latin typeface="Times New Roman" pitchFamily="18" charset="0"/>
                <a:cs typeface="Times New Roman" pitchFamily="18" charset="0"/>
              </a:rPr>
              <a:t>«13» шілде 2016 ж</a:t>
            </a:r>
            <a:endParaRPr lang="ru-RU" b="1" dirty="0" smtClean="0">
              <a:solidFill>
                <a:schemeClr val="tx1"/>
              </a:solidFill>
              <a:latin typeface="Times New Roman" pitchFamily="18" charset="0"/>
              <a:cs typeface="Times New Roman" pitchFamily="18" charset="0"/>
            </a:endParaRPr>
          </a:p>
          <a:p>
            <a:pPr algn="ctr">
              <a:buNone/>
            </a:pPr>
            <a:r>
              <a:rPr lang="kk-KZ" b="1" dirty="0">
                <a:solidFill>
                  <a:schemeClr val="tx1"/>
                </a:solidFill>
                <a:latin typeface="Times New Roman" pitchFamily="18" charset="0"/>
                <a:cs typeface="Times New Roman" pitchFamily="18" charset="0"/>
              </a:rPr>
              <a:t>№ 7 </a:t>
            </a:r>
            <a:r>
              <a:rPr lang="kk-KZ" b="1" dirty="0" smtClean="0">
                <a:solidFill>
                  <a:schemeClr val="tx1"/>
                </a:solidFill>
                <a:latin typeface="Times New Roman" pitchFamily="18" charset="0"/>
                <a:cs typeface="Times New Roman" pitchFamily="18" charset="0"/>
              </a:rPr>
              <a:t>хаттамасы</a:t>
            </a:r>
            <a:endParaRPr lang="ru-RU" b="1" dirty="0" smtClean="0">
              <a:solidFill>
                <a:schemeClr val="tx1"/>
              </a:solidFill>
              <a:latin typeface="Times New Roman" pitchFamily="18" charset="0"/>
              <a:cs typeface="Times New Roman" pitchFamily="18" charset="0"/>
            </a:endParaRPr>
          </a:p>
          <a:p>
            <a:r>
              <a:rPr lang="kk-KZ" b="1" dirty="0" smtClean="0">
                <a:solidFill>
                  <a:schemeClr val="tx1"/>
                </a:solidFill>
                <a:latin typeface="Times New Roman" pitchFamily="18" charset="0"/>
                <a:cs typeface="Times New Roman" pitchFamily="18" charset="0"/>
              </a:rPr>
              <a:t> Инсульт – бұл ми қан айналымының жедел бұзылуы, жедел пайда болатын (минуттар, сирек сағаттарға дейін) және ошақты немесе жалпы милық менингеальды неврологиялық симптомдардың пайда болуымен сипатталатын, цереброваскулярлы жуйенің патологиясы салдарынан бір тәуліктен  жоғары немесе аз уақыт ішінде  науқас өліміне алып келетін сырқаттын турі.</a:t>
            </a:r>
            <a:endParaRPr lang="ru-RU" b="1" dirty="0" smtClean="0">
              <a:solidFill>
                <a:schemeClr val="tx1"/>
              </a:solidFill>
              <a:latin typeface="Times New Roman" pitchFamily="18" charset="0"/>
              <a:cs typeface="Times New Roman" pitchFamily="18" charset="0"/>
            </a:endParaRPr>
          </a:p>
          <a:p>
            <a:pPr>
              <a:buNone/>
            </a:pPr>
            <a:r>
              <a:rPr lang="kk-KZ" b="1" dirty="0" smtClean="0">
                <a:solidFill>
                  <a:srgbClr val="C00000"/>
                </a:solidFill>
                <a:latin typeface="Times New Roman" pitchFamily="18" charset="0"/>
                <a:cs typeface="Times New Roman" pitchFamily="18" charset="0"/>
              </a:rPr>
              <a:t>МКБ- </a:t>
            </a:r>
            <a:r>
              <a:rPr lang="ru-RU" b="1" dirty="0" smtClean="0">
                <a:solidFill>
                  <a:srgbClr val="C00000"/>
                </a:solidFill>
                <a:latin typeface="Times New Roman" pitchFamily="18" charset="0"/>
                <a:cs typeface="Times New Roman" pitchFamily="18" charset="0"/>
              </a:rPr>
              <a:t>10 коды</a:t>
            </a:r>
            <a:r>
              <a:rPr lang="kk-KZ" b="1" dirty="0" smtClean="0">
                <a:solidFill>
                  <a:srgbClr val="C00000"/>
                </a:solidFill>
                <a:latin typeface="Times New Roman" pitchFamily="18" charset="0"/>
                <a:cs typeface="Times New Roman" pitchFamily="18" charset="0"/>
              </a:rPr>
              <a:t>:</a:t>
            </a:r>
            <a:endParaRPr lang="ru-RU" b="1" dirty="0" smtClean="0">
              <a:solidFill>
                <a:srgbClr val="C00000"/>
              </a:solidFill>
              <a:latin typeface="Times New Roman" pitchFamily="18" charset="0"/>
              <a:cs typeface="Times New Roman" pitchFamily="18" charset="0"/>
            </a:endParaRPr>
          </a:p>
          <a:p>
            <a:pPr>
              <a:buNone/>
            </a:pPr>
            <a:r>
              <a:rPr lang="kk-KZ" b="1" dirty="0" smtClean="0">
                <a:solidFill>
                  <a:srgbClr val="C00000"/>
                </a:solidFill>
                <a:latin typeface="Times New Roman" pitchFamily="18" charset="0"/>
                <a:cs typeface="Times New Roman" pitchFamily="18" charset="0"/>
              </a:rPr>
              <a:t>І </a:t>
            </a:r>
            <a:r>
              <a:rPr lang="ru-RU" b="1" dirty="0" smtClean="0">
                <a:solidFill>
                  <a:srgbClr val="C00000"/>
                </a:solidFill>
                <a:latin typeface="Times New Roman" pitchFamily="18" charset="0"/>
                <a:cs typeface="Times New Roman" pitchFamily="18" charset="0"/>
              </a:rPr>
              <a:t>64 – </a:t>
            </a:r>
            <a:r>
              <a:rPr lang="ru-RU" b="1" dirty="0" smtClean="0">
                <a:solidFill>
                  <a:schemeClr val="tx1"/>
                </a:solidFill>
                <a:latin typeface="Times New Roman" pitchFamily="18" charset="0"/>
                <a:cs typeface="Times New Roman" pitchFamily="18" charset="0"/>
              </a:rPr>
              <a:t>Инсульт</a:t>
            </a:r>
            <a:r>
              <a:rPr lang="kk-KZ" b="1" dirty="0" smtClean="0">
                <a:solidFill>
                  <a:schemeClr val="tx1"/>
                </a:solidFill>
                <a:latin typeface="Times New Roman" pitchFamily="18" charset="0"/>
                <a:cs typeface="Times New Roman" pitchFamily="18" charset="0"/>
              </a:rPr>
              <a:t> неуточненный как кровоизлияние или инфаркт</a:t>
            </a:r>
            <a:endParaRPr lang="ru-RU" b="1" dirty="0" smtClean="0">
              <a:solidFill>
                <a:schemeClr val="tx1"/>
              </a:solidFill>
              <a:latin typeface="Times New Roman" pitchFamily="18" charset="0"/>
              <a:cs typeface="Times New Roman" pitchFamily="18" charset="0"/>
            </a:endParaRPr>
          </a:p>
          <a:p>
            <a:pPr>
              <a:buNone/>
            </a:pPr>
            <a:r>
              <a:rPr lang="kk-KZ" b="1" dirty="0" smtClean="0">
                <a:solidFill>
                  <a:schemeClr val="tx1"/>
                </a:solidFill>
                <a:latin typeface="Times New Roman" pitchFamily="18" charset="0"/>
                <a:cs typeface="Times New Roman" pitchFamily="18" charset="0"/>
              </a:rPr>
              <a:t>Хаттаманың қаралған күні: </a:t>
            </a:r>
            <a:r>
              <a:rPr lang="ru-RU" b="1" dirty="0" smtClean="0">
                <a:solidFill>
                  <a:schemeClr val="tx1"/>
                </a:solidFill>
                <a:latin typeface="Times New Roman" pitchFamily="18" charset="0"/>
                <a:cs typeface="Times New Roman" pitchFamily="18" charset="0"/>
              </a:rPr>
              <a:t>2007 </a:t>
            </a:r>
            <a:r>
              <a:rPr lang="ru-RU" b="1" dirty="0" err="1" smtClean="0">
                <a:solidFill>
                  <a:schemeClr val="tx1"/>
                </a:solidFill>
                <a:latin typeface="Times New Roman" pitchFamily="18" charset="0"/>
                <a:cs typeface="Times New Roman" pitchFamily="18" charset="0"/>
              </a:rPr>
              <a:t>жыл</a:t>
            </a:r>
            <a:r>
              <a:rPr lang="ru-RU" b="1" dirty="0" smtClean="0">
                <a:solidFill>
                  <a:schemeClr val="tx1"/>
                </a:solidFill>
                <a:latin typeface="Times New Roman" pitchFamily="18" charset="0"/>
                <a:cs typeface="Times New Roman" pitchFamily="18" charset="0"/>
              </a:rPr>
              <a:t> – 2016 </a:t>
            </a:r>
            <a:r>
              <a:rPr lang="ru-RU" b="1" dirty="0" err="1" smtClean="0">
                <a:solidFill>
                  <a:schemeClr val="tx1"/>
                </a:solidFill>
                <a:latin typeface="Times New Roman" pitchFamily="18" charset="0"/>
                <a:cs typeface="Times New Roman" pitchFamily="18" charset="0"/>
              </a:rPr>
              <a:t>жыл</a:t>
            </a:r>
            <a:endParaRPr lang="ru-RU" b="1" dirty="0" smtClean="0">
              <a:solidFill>
                <a:schemeClr val="tx1"/>
              </a:solidFill>
              <a:latin typeface="Times New Roman" pitchFamily="18" charset="0"/>
              <a:cs typeface="Times New Roman" pitchFamily="18" charset="0"/>
            </a:endParaRPr>
          </a:p>
          <a:p>
            <a:pPr>
              <a:buNone/>
            </a:pPr>
            <a:r>
              <a:rPr lang="ru-RU" b="1" dirty="0" err="1" smtClean="0">
                <a:solidFill>
                  <a:schemeClr val="tx1"/>
                </a:solidFill>
                <a:latin typeface="Times New Roman" pitchFamily="18" charset="0"/>
                <a:cs typeface="Times New Roman" pitchFamily="18" charset="0"/>
              </a:rPr>
              <a:t>Хаттаманы</a:t>
            </a:r>
            <a:r>
              <a:rPr lang="ru-RU" b="1" dirty="0" smtClean="0">
                <a:solidFill>
                  <a:schemeClr val="tx1"/>
                </a:solidFill>
                <a:latin typeface="Times New Roman" pitchFamily="18" charset="0"/>
                <a:cs typeface="Times New Roman" pitchFamily="18" charset="0"/>
              </a:rPr>
              <a:t> </a:t>
            </a:r>
            <a:r>
              <a:rPr lang="kk-KZ" b="1" dirty="0" smtClean="0">
                <a:solidFill>
                  <a:schemeClr val="tx1"/>
                </a:solidFill>
                <a:latin typeface="Times New Roman" pitchFamily="18" charset="0"/>
                <a:cs typeface="Times New Roman" pitchFamily="18" charset="0"/>
              </a:rPr>
              <a:t>қолданатын мамандар: жедел жәрдем дәрігерлері мен фельдшерлері</a:t>
            </a:r>
            <a:endParaRPr lang="ru-RU" b="1" dirty="0" smtClean="0">
              <a:solidFill>
                <a:schemeClr val="tx1"/>
              </a:solidFill>
              <a:latin typeface="Times New Roman" pitchFamily="18" charset="0"/>
              <a:cs typeface="Times New Roman" pitchFamily="18" charset="0"/>
            </a:endParaRPr>
          </a:p>
          <a:p>
            <a:endParaRPr lang="ru-RU"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77334" y="685801"/>
            <a:ext cx="8596668" cy="5355562"/>
          </a:xfrm>
        </p:spPr>
        <p:txBody>
          <a:bodyPr>
            <a:normAutofit fontScale="77500" lnSpcReduction="20000"/>
          </a:bodyPr>
          <a:lstStyle/>
          <a:p>
            <a:pPr marL="0" indent="0" algn="ctr">
              <a:buNone/>
            </a:pPr>
            <a:r>
              <a:rPr lang="kk-KZ" sz="2800" b="1" dirty="0" smtClean="0">
                <a:solidFill>
                  <a:srgbClr val="C00000"/>
                </a:solidFill>
                <a:latin typeface="Times New Roman" pitchFamily="18" charset="0"/>
                <a:cs typeface="Times New Roman" pitchFamily="18" charset="0"/>
              </a:rPr>
              <a:t>Гиповолемия: </a:t>
            </a:r>
            <a:endParaRPr lang="ru-RU" sz="2800" dirty="0" smtClean="0">
              <a:solidFill>
                <a:srgbClr val="C00000"/>
              </a:solidFill>
              <a:latin typeface="Times New Roman" pitchFamily="18" charset="0"/>
              <a:cs typeface="Times New Roman" pitchFamily="18" charset="0"/>
            </a:endParaRPr>
          </a:p>
          <a:p>
            <a:r>
              <a:rPr lang="kk-KZ" sz="2800" dirty="0" smtClean="0">
                <a:solidFill>
                  <a:schemeClr val="tx1"/>
                </a:solidFill>
                <a:latin typeface="Times New Roman" pitchFamily="18" charset="0"/>
                <a:cs typeface="Times New Roman" pitchFamily="18" charset="0"/>
              </a:rPr>
              <a:t>Парентеральды жіберілетін сұйықтықтың көлемі 30-35 мл/кг есеппен саламыз. Гиповолемия болмас үшін натрий хлор изотоникалық ертіндісін пайдаланамыз. Артериальды гипотензия  ( АҚ 100 мм.сын.бағ төмен болса ) көктамырға 400.0 мл Полиглюкин ертіндісін пайдаланамыз</a:t>
            </a:r>
            <a:endParaRPr lang="ru-RU" sz="2800" dirty="0" smtClean="0">
              <a:solidFill>
                <a:schemeClr val="tx1"/>
              </a:solidFill>
              <a:latin typeface="Times New Roman" pitchFamily="18" charset="0"/>
              <a:cs typeface="Times New Roman" pitchFamily="18" charset="0"/>
            </a:endParaRPr>
          </a:p>
          <a:p>
            <a:pPr marL="0" indent="0" algn="ctr">
              <a:buNone/>
            </a:pPr>
            <a:r>
              <a:rPr lang="kk-KZ" sz="2800" b="1" dirty="0" smtClean="0">
                <a:solidFill>
                  <a:srgbClr val="C00000"/>
                </a:solidFill>
                <a:latin typeface="Times New Roman" pitchFamily="18" charset="0"/>
                <a:cs typeface="Times New Roman" pitchFamily="18" charset="0"/>
              </a:rPr>
              <a:t>Госпитализация:</a:t>
            </a:r>
            <a:endParaRPr lang="ru-RU" sz="2800" dirty="0" smtClean="0">
              <a:solidFill>
                <a:srgbClr val="C00000"/>
              </a:solidFill>
              <a:latin typeface="Times New Roman" pitchFamily="18" charset="0"/>
              <a:cs typeface="Times New Roman" pitchFamily="18" charset="0"/>
            </a:endParaRPr>
          </a:p>
          <a:p>
            <a:r>
              <a:rPr lang="kk-KZ" sz="2800" b="1" dirty="0" smtClean="0">
                <a:solidFill>
                  <a:srgbClr val="C00000"/>
                </a:solidFill>
                <a:latin typeface="Times New Roman" pitchFamily="18" charset="0"/>
                <a:cs typeface="Times New Roman" pitchFamily="18" charset="0"/>
              </a:rPr>
              <a:t>Ауруханаға жоспарлы (плановая ) госпитализация</a:t>
            </a:r>
            <a:r>
              <a:rPr lang="kk-KZ" sz="2800" dirty="0" smtClean="0">
                <a:solidFill>
                  <a:srgbClr val="C00000"/>
                </a:solidFill>
                <a:latin typeface="Times New Roman" pitchFamily="18" charset="0"/>
                <a:cs typeface="Times New Roman" pitchFamily="18" charset="0"/>
              </a:rPr>
              <a:t>: </a:t>
            </a:r>
            <a:r>
              <a:rPr lang="kk-KZ" sz="2800" dirty="0" smtClean="0">
                <a:solidFill>
                  <a:schemeClr val="tx1"/>
                </a:solidFill>
                <a:latin typeface="Times New Roman" pitchFamily="18" charset="0"/>
                <a:cs typeface="Times New Roman" pitchFamily="18" charset="0"/>
              </a:rPr>
              <a:t>жоқ</a:t>
            </a:r>
            <a:endParaRPr lang="ru-RU" sz="2800" dirty="0" smtClean="0">
              <a:solidFill>
                <a:schemeClr val="tx1"/>
              </a:solidFill>
              <a:latin typeface="Times New Roman" pitchFamily="18" charset="0"/>
              <a:cs typeface="Times New Roman" pitchFamily="18" charset="0"/>
            </a:endParaRPr>
          </a:p>
          <a:p>
            <a:r>
              <a:rPr lang="kk-KZ" sz="2800" dirty="0" smtClean="0">
                <a:solidFill>
                  <a:srgbClr val="C00000"/>
                </a:solidFill>
                <a:latin typeface="Times New Roman" pitchFamily="18" charset="0"/>
                <a:cs typeface="Times New Roman" pitchFamily="18" charset="0"/>
              </a:rPr>
              <a:t>Шұғыл госпитализацияға </a:t>
            </a:r>
            <a:r>
              <a:rPr lang="kk-KZ" sz="2800" dirty="0" smtClean="0">
                <a:solidFill>
                  <a:schemeClr val="tx1"/>
                </a:solidFill>
                <a:latin typeface="Times New Roman" pitchFamily="18" charset="0"/>
                <a:cs typeface="Times New Roman" pitchFamily="18" charset="0"/>
              </a:rPr>
              <a:t>көрсеткіштер:барлық инсультқа күманданған науқастарды арнайы (нейроинсульт ) 40 минутта жететін жергілікті инсульт орталығына тасымалдаймыз, міндетті түрде ауруханаға хабарлама береміз.</a:t>
            </a:r>
            <a:endParaRPr lang="ru-RU" sz="2800" dirty="0" smtClean="0">
              <a:solidFill>
                <a:schemeClr val="tx1"/>
              </a:solidFill>
              <a:latin typeface="Times New Roman" pitchFamily="18" charset="0"/>
              <a:cs typeface="Times New Roman" pitchFamily="18" charset="0"/>
            </a:endParaRPr>
          </a:p>
          <a:p>
            <a:r>
              <a:rPr lang="kk-KZ" sz="2800" dirty="0" smtClean="0">
                <a:solidFill>
                  <a:srgbClr val="C00000"/>
                </a:solidFill>
                <a:latin typeface="Times New Roman" pitchFamily="18" charset="0"/>
                <a:cs typeface="Times New Roman" pitchFamily="18" charset="0"/>
              </a:rPr>
              <a:t>Ауруханаға жатқызу уақыты </a:t>
            </a:r>
            <a:r>
              <a:rPr lang="kk-KZ" sz="2800" dirty="0" smtClean="0">
                <a:solidFill>
                  <a:schemeClr val="tx1"/>
                </a:solidFill>
                <a:latin typeface="Times New Roman" pitchFamily="18" charset="0"/>
                <a:cs typeface="Times New Roman" pitchFamily="18" charset="0"/>
              </a:rPr>
              <a:t>3-4.5 сағатта басталған ошақты неврологиялық сиптомдардың дамуынан бастап минимальды болуы керек. Себебі: дер кезіңде госпитализацияланған науқасты емдеудің тиімділігі жоғары болады.</a:t>
            </a:r>
            <a:endParaRPr lang="ru-RU" sz="2800" dirty="0" smtClean="0">
              <a:solidFill>
                <a:schemeClr val="tx1"/>
              </a:solidFill>
              <a:latin typeface="Times New Roman" pitchFamily="18" charset="0"/>
              <a:cs typeface="Times New Roman" pitchFamily="18" charset="0"/>
            </a:endParaRPr>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77334" y="716281"/>
            <a:ext cx="8596668" cy="5325082"/>
          </a:xfrm>
        </p:spPr>
        <p:txBody>
          <a:bodyPr/>
          <a:lstStyle/>
          <a:p>
            <a:pPr marL="0" indent="0" algn="ctr">
              <a:buNone/>
            </a:pPr>
            <a:r>
              <a:rPr lang="kk-KZ" sz="2000" b="1" dirty="0" smtClean="0">
                <a:solidFill>
                  <a:srgbClr val="C00000"/>
                </a:solidFill>
                <a:latin typeface="Times New Roman" pitchFamily="18" charset="0"/>
                <a:cs typeface="Times New Roman" pitchFamily="18" charset="0"/>
              </a:rPr>
              <a:t>Госпитализацияға қарсы көрсетілімдер</a:t>
            </a:r>
            <a:r>
              <a:rPr lang="kk-KZ" sz="2000" dirty="0" smtClean="0">
                <a:solidFill>
                  <a:srgbClr val="C00000"/>
                </a:solidFill>
                <a:latin typeface="Times New Roman" pitchFamily="18" charset="0"/>
                <a:cs typeface="Times New Roman" pitchFamily="18" charset="0"/>
              </a:rPr>
              <a:t>: </a:t>
            </a:r>
            <a:endParaRPr lang="ru-RU" sz="2000" dirty="0" smtClean="0">
              <a:solidFill>
                <a:srgbClr val="C00000"/>
              </a:solidFill>
              <a:latin typeface="Times New Roman" pitchFamily="18" charset="0"/>
              <a:cs typeface="Times New Roman" pitchFamily="18" charset="0"/>
            </a:endParaRPr>
          </a:p>
          <a:p>
            <a:r>
              <a:rPr lang="kk-KZ" sz="2000" dirty="0" smtClean="0">
                <a:solidFill>
                  <a:schemeClr val="tx1"/>
                </a:solidFill>
                <a:latin typeface="Times New Roman" pitchFamily="18" charset="0"/>
                <a:cs typeface="Times New Roman" pitchFamily="18" charset="0"/>
              </a:rPr>
              <a:t>Медициналық шектеулер жоқ.</a:t>
            </a:r>
            <a:endParaRPr lang="ru-RU" sz="2000" dirty="0" smtClean="0">
              <a:solidFill>
                <a:schemeClr val="tx1"/>
              </a:solidFill>
              <a:latin typeface="Times New Roman" pitchFamily="18" charset="0"/>
              <a:cs typeface="Times New Roman" pitchFamily="18" charset="0"/>
            </a:endParaRPr>
          </a:p>
          <a:p>
            <a:r>
              <a:rPr lang="kk-KZ" sz="2000" dirty="0" smtClean="0">
                <a:solidFill>
                  <a:schemeClr val="tx1"/>
                </a:solidFill>
                <a:latin typeface="Times New Roman" pitchFamily="18" charset="0"/>
                <a:cs typeface="Times New Roman" pitchFamily="18" charset="0"/>
              </a:rPr>
              <a:t>Науқастарды госпитализациялаудағы салыстырмалы медициналық – әлеуметтік шектеулер ретінде,терең кома,терминалдық кезеңдер, онкологиялық сырқаттар дәстүрлі түрде қарастырылады.</a:t>
            </a:r>
            <a:endParaRPr lang="ru-RU" sz="2000" dirty="0" smtClean="0">
              <a:solidFill>
                <a:schemeClr val="tx1"/>
              </a:solidFill>
              <a:latin typeface="Times New Roman" pitchFamily="18" charset="0"/>
              <a:cs typeface="Times New Roman" pitchFamily="18" charset="0"/>
            </a:endParaRPr>
          </a:p>
          <a:p>
            <a:r>
              <a:rPr lang="kk-KZ" sz="2000" dirty="0" smtClean="0">
                <a:solidFill>
                  <a:schemeClr val="tx1"/>
                </a:solidFill>
                <a:latin typeface="Times New Roman" pitchFamily="18" charset="0"/>
                <a:cs typeface="Times New Roman" pitchFamily="18" charset="0"/>
              </a:rPr>
              <a:t>Инсультпен ауырған науқасты госпитализацияға абсолютті қарсы көрсеткіш тек агональды жағдай болып табылады.</a:t>
            </a:r>
            <a:endParaRPr lang="ru-RU" sz="2000" dirty="0" smtClean="0">
              <a:solidFill>
                <a:schemeClr val="tx1"/>
              </a:solidFill>
              <a:latin typeface="Times New Roman" pitchFamily="18" charset="0"/>
              <a:cs typeface="Times New Roman" pitchFamily="18" charset="0"/>
            </a:endParaRPr>
          </a:p>
          <a:p>
            <a:r>
              <a:rPr lang="kk-KZ" sz="2000" b="1" dirty="0" smtClean="0">
                <a:solidFill>
                  <a:schemeClr val="tx1"/>
                </a:solidFill>
                <a:latin typeface="Times New Roman" pitchFamily="18" charset="0"/>
                <a:cs typeface="Times New Roman" pitchFamily="18" charset="0"/>
              </a:rPr>
              <a:t>Инсульт </a:t>
            </a:r>
            <a:r>
              <a:rPr lang="kk-KZ" sz="2000" dirty="0" smtClean="0">
                <a:solidFill>
                  <a:schemeClr val="tx1"/>
                </a:solidFill>
                <a:latin typeface="Times New Roman" pitchFamily="18" charset="0"/>
                <a:cs typeface="Times New Roman" pitchFamily="18" charset="0"/>
              </a:rPr>
              <a:t>–медициналық шұғыл көмек болып табылады,сондықтан инсультпен ауыратын барлық науқастар,соның ішінде өтпелі ишемиялық ұстамалары бар науқастар ауруханаға жатқызылуы керек. Өтпелі церероваскулярлық бұзылыс жағдайында,тіпті жедел жәрдем келген кезде науқастың неврологиялық симптомдары ізсіз жоғалып кетсе де,қайталанатын церебваскулярлық бұзылыстың алдын алу үшін госпитализация қажет,оны тудырған себептерді анықтау мүмкін емес.</a:t>
            </a:r>
            <a:endParaRPr lang="ru-RU" sz="2000" dirty="0" smtClean="0">
              <a:solidFill>
                <a:schemeClr val="tx1"/>
              </a:solidFill>
              <a:latin typeface="Times New Roman" pitchFamily="18" charset="0"/>
              <a:cs typeface="Times New Roman" pitchFamily="18" charset="0"/>
            </a:endParaRPr>
          </a:p>
          <a:p>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5400" dirty="0" smtClean="0">
                <a:solidFill>
                  <a:srgbClr val="FF0000"/>
                </a:solidFill>
                <a:latin typeface="Times New Roman" pitchFamily="18" charset="0"/>
                <a:cs typeface="Times New Roman" pitchFamily="18" charset="0"/>
              </a:rPr>
              <a:t/>
            </a:r>
            <a:br>
              <a:rPr lang="kk-KZ" sz="5400" dirty="0" smtClean="0">
                <a:solidFill>
                  <a:srgbClr val="FF0000"/>
                </a:solidFill>
                <a:latin typeface="Times New Roman" pitchFamily="18" charset="0"/>
                <a:cs typeface="Times New Roman" pitchFamily="18" charset="0"/>
              </a:rPr>
            </a:br>
            <a:r>
              <a:rPr lang="kk-KZ" sz="5400" dirty="0" smtClean="0">
                <a:solidFill>
                  <a:srgbClr val="FF0000"/>
                </a:solidFill>
                <a:latin typeface="Times New Roman" pitchFamily="18" charset="0"/>
                <a:cs typeface="Times New Roman" pitchFamily="18" charset="0"/>
              </a:rPr>
              <a:t/>
            </a:r>
            <a:br>
              <a:rPr lang="kk-KZ" sz="5400" dirty="0" smtClean="0">
                <a:solidFill>
                  <a:srgbClr val="FF0000"/>
                </a:solidFill>
                <a:latin typeface="Times New Roman" pitchFamily="18" charset="0"/>
                <a:cs typeface="Times New Roman" pitchFamily="18" charset="0"/>
              </a:rPr>
            </a:br>
            <a:r>
              <a:rPr lang="kk-KZ" sz="5400" dirty="0" smtClean="0">
                <a:solidFill>
                  <a:srgbClr val="FF0000"/>
                </a:solidFill>
                <a:latin typeface="Times New Roman" pitchFamily="18" charset="0"/>
                <a:cs typeface="Times New Roman" pitchFamily="18" charset="0"/>
              </a:rPr>
              <a:t/>
            </a:r>
            <a:br>
              <a:rPr lang="kk-KZ" sz="5400" dirty="0" smtClean="0">
                <a:solidFill>
                  <a:srgbClr val="FF0000"/>
                </a:solidFill>
                <a:latin typeface="Times New Roman" pitchFamily="18" charset="0"/>
                <a:cs typeface="Times New Roman" pitchFamily="18" charset="0"/>
              </a:rPr>
            </a:br>
            <a:r>
              <a:rPr lang="kk-KZ" sz="5400" dirty="0" smtClean="0">
                <a:solidFill>
                  <a:srgbClr val="FF0000"/>
                </a:solidFill>
                <a:latin typeface="Times New Roman" pitchFamily="18" charset="0"/>
                <a:cs typeface="Times New Roman" pitchFamily="18" charset="0"/>
              </a:rPr>
              <a:t>       </a:t>
            </a:r>
            <a:r>
              <a:rPr lang="kk-KZ" sz="5400" b="1" dirty="0" smtClean="0">
                <a:solidFill>
                  <a:srgbClr val="FF0000"/>
                </a:solidFill>
                <a:latin typeface="Times New Roman" pitchFamily="18" charset="0"/>
                <a:cs typeface="Times New Roman" pitchFamily="18" charset="0"/>
              </a:rPr>
              <a:t>Назарларыңызға рақмет!</a:t>
            </a:r>
            <a:endParaRPr lang="ru-RU" sz="5400" b="1" dirty="0"/>
          </a:p>
        </p:txBody>
      </p:sp>
      <p:sp>
        <p:nvSpPr>
          <p:cNvPr id="3" name="Содержимое 2"/>
          <p:cNvSpPr>
            <a:spLocks noGrp="1"/>
          </p:cNvSpPr>
          <p:nvPr>
            <p:ph idx="1"/>
          </p:nvPr>
        </p:nvSpPr>
        <p:spPr>
          <a:xfrm flipH="1">
            <a:off x="13782260" y="2160589"/>
            <a:ext cx="1007166" cy="3880773"/>
          </a:xfrm>
        </p:spPr>
        <p:txBody>
          <a:bodyPr>
            <a:normAutofit/>
          </a:bodyPr>
          <a:lstStyle/>
          <a:p>
            <a:pPr algn="ctr"/>
            <a:endParaRPr lang="ru-RU" sz="6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77334" y="1325217"/>
            <a:ext cx="8596668" cy="3829879"/>
          </a:xfrm>
        </p:spPr>
        <p:txBody>
          <a:bodyPr/>
          <a:lstStyle/>
          <a:p>
            <a:r>
              <a:rPr lang="kk-KZ" b="1" dirty="0" smtClean="0">
                <a:solidFill>
                  <a:srgbClr val="C00000"/>
                </a:solidFill>
                <a:latin typeface="Times New Roman" pitchFamily="18" charset="0"/>
                <a:cs typeface="Times New Roman" pitchFamily="18" charset="0"/>
              </a:rPr>
              <a:t>Науқас категорияларына</a:t>
            </a:r>
            <a:r>
              <a:rPr lang="kk-KZ" dirty="0" smtClean="0">
                <a:solidFill>
                  <a:srgbClr val="C00000"/>
                </a:solidFill>
                <a:latin typeface="Times New Roman" pitchFamily="18" charset="0"/>
                <a:cs typeface="Times New Roman" pitchFamily="18" charset="0"/>
              </a:rPr>
              <a:t> : </a:t>
            </a:r>
            <a:r>
              <a:rPr lang="kk-KZ" dirty="0" smtClean="0">
                <a:solidFill>
                  <a:schemeClr val="tx1"/>
                </a:solidFill>
                <a:latin typeface="Times New Roman" pitchFamily="18" charset="0"/>
                <a:cs typeface="Times New Roman" pitchFamily="18" charset="0"/>
              </a:rPr>
              <a:t>ересек, балалар, жүкті әйелдер жатады</a:t>
            </a:r>
            <a:endParaRPr lang="ru-RU" dirty="0" smtClean="0">
              <a:solidFill>
                <a:schemeClr val="tx1"/>
              </a:solidFill>
              <a:latin typeface="Times New Roman" pitchFamily="18" charset="0"/>
              <a:cs typeface="Times New Roman" pitchFamily="18" charset="0"/>
            </a:endParaRPr>
          </a:p>
          <a:p>
            <a:r>
              <a:rPr lang="kk-KZ" b="1" dirty="0" smtClean="0">
                <a:solidFill>
                  <a:srgbClr val="C00000"/>
                </a:solidFill>
                <a:latin typeface="Times New Roman" pitchFamily="18" charset="0"/>
                <a:cs typeface="Times New Roman" pitchFamily="18" charset="0"/>
              </a:rPr>
              <a:t>Ошақты неврологиялық симптомдар</a:t>
            </a:r>
            <a:r>
              <a:rPr lang="kk-KZ" dirty="0" smtClean="0">
                <a:solidFill>
                  <a:srgbClr val="C00000"/>
                </a:solidFill>
                <a:latin typeface="Times New Roman" pitchFamily="18" charset="0"/>
                <a:cs typeface="Times New Roman" pitchFamily="18" charset="0"/>
              </a:rPr>
              <a:t>: </a:t>
            </a:r>
            <a:r>
              <a:rPr lang="kk-KZ" dirty="0" smtClean="0">
                <a:solidFill>
                  <a:schemeClr val="tx1"/>
                </a:solidFill>
                <a:latin typeface="Times New Roman" pitchFamily="18" charset="0"/>
                <a:cs typeface="Times New Roman" pitchFamily="18" charset="0"/>
              </a:rPr>
              <a:t>қозғалмалы, сөздік, сезімталдық, координаторлы, көру қызметінің бұзылуы.</a:t>
            </a:r>
            <a:endParaRPr lang="ru-RU" dirty="0" smtClean="0">
              <a:solidFill>
                <a:schemeClr val="tx1"/>
              </a:solidFill>
              <a:latin typeface="Times New Roman" pitchFamily="18" charset="0"/>
              <a:cs typeface="Times New Roman" pitchFamily="18" charset="0"/>
            </a:endParaRPr>
          </a:p>
          <a:p>
            <a:r>
              <a:rPr lang="kk-KZ" b="1" dirty="0" smtClean="0">
                <a:solidFill>
                  <a:srgbClr val="C00000"/>
                </a:solidFill>
                <a:latin typeface="Times New Roman" pitchFamily="18" charset="0"/>
                <a:cs typeface="Times New Roman" pitchFamily="18" charset="0"/>
              </a:rPr>
              <a:t>Жалпы милық симптомдары:</a:t>
            </a:r>
            <a:r>
              <a:rPr lang="kk-KZ" dirty="0" smtClean="0">
                <a:solidFill>
                  <a:srgbClr val="C00000"/>
                </a:solidFill>
                <a:latin typeface="Times New Roman" pitchFamily="18" charset="0"/>
                <a:cs typeface="Times New Roman" pitchFamily="18" charset="0"/>
              </a:rPr>
              <a:t> </a:t>
            </a:r>
            <a:r>
              <a:rPr lang="kk-KZ" dirty="0" smtClean="0">
                <a:solidFill>
                  <a:schemeClr val="tx1"/>
                </a:solidFill>
                <a:latin typeface="Times New Roman" pitchFamily="18" charset="0"/>
                <a:cs typeface="Times New Roman" pitchFamily="18" charset="0"/>
              </a:rPr>
              <a:t>бастың ауруы, есін жоғалтуы, бас айналуы, құсуы.</a:t>
            </a:r>
            <a:endParaRPr lang="ru-RU" dirty="0" smtClean="0">
              <a:solidFill>
                <a:schemeClr val="tx1"/>
              </a:solidFill>
              <a:latin typeface="Times New Roman" pitchFamily="18" charset="0"/>
              <a:cs typeface="Times New Roman" pitchFamily="18" charset="0"/>
            </a:endParaRPr>
          </a:p>
          <a:p>
            <a:r>
              <a:rPr lang="kk-KZ" b="1" dirty="0" smtClean="0">
                <a:solidFill>
                  <a:srgbClr val="C00000"/>
                </a:solidFill>
                <a:latin typeface="Times New Roman" pitchFamily="18" charset="0"/>
                <a:cs typeface="Times New Roman" pitchFamily="18" charset="0"/>
              </a:rPr>
              <a:t>Менингеальды симптомдары</a:t>
            </a:r>
            <a:r>
              <a:rPr lang="kk-KZ" dirty="0" smtClean="0">
                <a:solidFill>
                  <a:srgbClr val="C00000"/>
                </a:solidFill>
                <a:latin typeface="Times New Roman" pitchFamily="18" charset="0"/>
                <a:cs typeface="Times New Roman" pitchFamily="18" charset="0"/>
              </a:rPr>
              <a:t>: </a:t>
            </a:r>
            <a:r>
              <a:rPr lang="kk-KZ" dirty="0" smtClean="0">
                <a:solidFill>
                  <a:schemeClr val="tx1"/>
                </a:solidFill>
                <a:latin typeface="Times New Roman" pitchFamily="18" charset="0"/>
                <a:cs typeface="Times New Roman" pitchFamily="18" charset="0"/>
              </a:rPr>
              <a:t>мойын артқы бұлшық етінің тартылуы, Кернинг және Брудзинский симптомдарының оң болуы.</a:t>
            </a:r>
            <a:endParaRPr lang="ru-RU" dirty="0" smtClean="0">
              <a:solidFill>
                <a:schemeClr val="tx1"/>
              </a:solidFill>
              <a:latin typeface="Times New Roman" pitchFamily="18" charset="0"/>
              <a:cs typeface="Times New Roman" pitchFamily="18" charset="0"/>
            </a:endParaRP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77334" y="728871"/>
            <a:ext cx="8596668" cy="5312492"/>
          </a:xfrm>
        </p:spPr>
        <p:txBody>
          <a:bodyPr/>
          <a:lstStyle/>
          <a:p>
            <a:r>
              <a:rPr lang="kk-KZ" b="1" dirty="0" smtClean="0">
                <a:solidFill>
                  <a:srgbClr val="C00000"/>
                </a:solidFill>
                <a:latin typeface="Times New Roman" pitchFamily="18" charset="0"/>
                <a:cs typeface="Times New Roman" pitchFamily="18" charset="0"/>
              </a:rPr>
              <a:t>Классификациясы</a:t>
            </a:r>
            <a:endParaRPr lang="ru-RU" dirty="0" smtClean="0">
              <a:solidFill>
                <a:srgbClr val="C00000"/>
              </a:solidFill>
              <a:latin typeface="Times New Roman" pitchFamily="18" charset="0"/>
              <a:cs typeface="Times New Roman" pitchFamily="18" charset="0"/>
            </a:endParaRPr>
          </a:p>
          <a:p>
            <a:r>
              <a:rPr lang="kk-KZ" dirty="0" smtClean="0">
                <a:solidFill>
                  <a:srgbClr val="C00000"/>
                </a:solidFill>
                <a:latin typeface="Times New Roman" pitchFamily="18" charset="0"/>
                <a:cs typeface="Times New Roman" pitchFamily="18" charset="0"/>
              </a:rPr>
              <a:t>Негізгі клиникалық түрлері:</a:t>
            </a:r>
            <a:endParaRPr lang="ru-RU" dirty="0" smtClean="0">
              <a:solidFill>
                <a:srgbClr val="C00000"/>
              </a:solidFill>
              <a:latin typeface="Times New Roman" pitchFamily="18" charset="0"/>
              <a:cs typeface="Times New Roman" pitchFamily="18" charset="0"/>
            </a:endParaRPr>
          </a:p>
          <a:p>
            <a:pPr lvl="0"/>
            <a:r>
              <a:rPr lang="kk-KZ" b="1" dirty="0" smtClean="0">
                <a:solidFill>
                  <a:srgbClr val="C00000"/>
                </a:solidFill>
                <a:latin typeface="Times New Roman" pitchFamily="18" charset="0"/>
                <a:cs typeface="Times New Roman" pitchFamily="18" charset="0"/>
              </a:rPr>
              <a:t>1.Өткінші  бұзылыстар  </a:t>
            </a:r>
            <a:r>
              <a:rPr lang="kk-KZ" dirty="0" smtClean="0">
                <a:solidFill>
                  <a:schemeClr val="tx1"/>
                </a:solidFill>
                <a:latin typeface="Times New Roman" pitchFamily="18" charset="0"/>
                <a:cs typeface="Times New Roman" pitchFamily="18" charset="0"/>
              </a:rPr>
              <a:t>(преходящие нарушения)– жедел басталатын ошақты неврологиялық симптомдармен  журеді, көбіне қан тамыр жуйесімен ауыратын науқастар ауырады ( артериальды гипертония, атеросклероз, ревматизм) бірнеше минуттан сағаттарға дейін созылып, 24 сағаттын ішінде қалпына келетін жағдай</a:t>
            </a:r>
            <a:endParaRPr lang="ru-RU" dirty="0" smtClean="0">
              <a:solidFill>
                <a:schemeClr val="tx1"/>
              </a:solidFill>
              <a:latin typeface="Times New Roman" pitchFamily="18" charset="0"/>
              <a:cs typeface="Times New Roman" pitchFamily="18" charset="0"/>
            </a:endParaRPr>
          </a:p>
          <a:p>
            <a:r>
              <a:rPr lang="kk-KZ" dirty="0" smtClean="0">
                <a:solidFill>
                  <a:schemeClr val="tx1"/>
                </a:solidFill>
                <a:latin typeface="Times New Roman" pitchFamily="18" charset="0"/>
                <a:cs typeface="Times New Roman" pitchFamily="18" charset="0"/>
              </a:rPr>
              <a:t>а)Транзиторлы ишемиялық шабуыл ( ТИШ) –        неврологиялық дисфункциямен көрінетін, бас миының ишемиясына алып келетін жағдай, бірақ бас миның инфарктісіне апармайтын жағдай.</a:t>
            </a:r>
            <a:endParaRPr lang="ru-RU" dirty="0" smtClean="0">
              <a:solidFill>
                <a:schemeClr val="tx1"/>
              </a:solidFill>
              <a:latin typeface="Times New Roman" pitchFamily="18" charset="0"/>
              <a:cs typeface="Times New Roman" pitchFamily="18" charset="0"/>
            </a:endParaRPr>
          </a:p>
          <a:p>
            <a:r>
              <a:rPr lang="kk-KZ" dirty="0" smtClean="0">
                <a:solidFill>
                  <a:schemeClr val="tx1"/>
                </a:solidFill>
                <a:latin typeface="Times New Roman" pitchFamily="18" charset="0"/>
                <a:cs typeface="Times New Roman" pitchFamily="18" charset="0"/>
              </a:rPr>
              <a:t>б) Жедел гипертониялық энцефалопатия – жедел қан қысымының көтерілуімен және жалпы ошақты симптомдармен көрініс табатын жағдай.</a:t>
            </a:r>
            <a:endParaRPr lang="ru-RU" dirty="0" smtClean="0">
              <a:solidFill>
                <a:schemeClr val="tx1"/>
              </a:solidFill>
              <a:latin typeface="Times New Roman" pitchFamily="18" charset="0"/>
              <a:cs typeface="Times New Roman" pitchFamily="18" charset="0"/>
            </a:endParaRPr>
          </a:p>
          <a:p>
            <a:r>
              <a:rPr lang="kk-KZ" dirty="0" smtClean="0">
                <a:solidFill>
                  <a:schemeClr val="tx1"/>
                </a:solidFill>
                <a:latin typeface="Times New Roman" pitchFamily="18" charset="0"/>
                <a:cs typeface="Times New Roman" pitchFamily="18" charset="0"/>
              </a:rPr>
              <a:t>   в) Кіші инсульт ( обратимый неврологический дефицит)– клиникалық неврологиялық синдром, церебральды циркуляцияның жедел бұзылуымен жүретін, соңғы 3 аптада  қалпына келетін жағдай.</a:t>
            </a:r>
            <a:endParaRPr lang="ru-RU" dirty="0" smtClean="0">
              <a:solidFill>
                <a:schemeClr val="tx1"/>
              </a:solidFill>
              <a:latin typeface="Times New Roman" pitchFamily="18" charset="0"/>
              <a:cs typeface="Times New Roman" pitchFamily="18" charset="0"/>
            </a:endParaRP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77334" y="887897"/>
            <a:ext cx="8596668" cy="5153466"/>
          </a:xfrm>
        </p:spPr>
        <p:txBody>
          <a:bodyPr/>
          <a:lstStyle/>
          <a:p>
            <a:r>
              <a:rPr lang="kk-KZ" sz="2000" b="1" dirty="0" smtClean="0">
                <a:solidFill>
                  <a:srgbClr val="C00000"/>
                </a:solidFill>
                <a:latin typeface="Times New Roman" pitchFamily="18" charset="0"/>
                <a:cs typeface="Times New Roman" pitchFamily="18" charset="0"/>
              </a:rPr>
              <a:t>2. Ишемиялық инсульт – </a:t>
            </a:r>
            <a:r>
              <a:rPr lang="kk-KZ" sz="2000" dirty="0" smtClean="0">
                <a:solidFill>
                  <a:schemeClr val="tx1"/>
                </a:solidFill>
                <a:latin typeface="Times New Roman" pitchFamily="18" charset="0"/>
                <a:cs typeface="Times New Roman" pitchFamily="18" charset="0"/>
              </a:rPr>
              <a:t>тромбоз, эмболия, тамырладың қысылуы мен стенозы және жалпы гемодинамиканың төмендеуінде мидағы белгілі бір бөліктің қанмен қамтамасыз етілуінің төмендеуі немесе тоқтауына алып келетін жағдай.</a:t>
            </a:r>
            <a:endParaRPr lang="ru-RU" sz="2000" dirty="0" smtClean="0">
              <a:solidFill>
                <a:schemeClr val="tx1"/>
              </a:solidFill>
              <a:latin typeface="Times New Roman" pitchFamily="18" charset="0"/>
              <a:cs typeface="Times New Roman" pitchFamily="18" charset="0"/>
            </a:endParaRPr>
          </a:p>
          <a:p>
            <a:r>
              <a:rPr lang="kk-KZ" sz="2000" dirty="0" smtClean="0">
                <a:solidFill>
                  <a:schemeClr val="tx1"/>
                </a:solidFill>
                <a:latin typeface="Times New Roman" pitchFamily="18" charset="0"/>
                <a:cs typeface="Times New Roman" pitchFamily="18" charset="0"/>
              </a:rPr>
              <a:t> </a:t>
            </a:r>
            <a:endParaRPr lang="ru-RU" sz="2000" dirty="0" smtClean="0">
              <a:solidFill>
                <a:schemeClr val="tx1"/>
              </a:solidFill>
              <a:latin typeface="Times New Roman" pitchFamily="18" charset="0"/>
              <a:cs typeface="Times New Roman" pitchFamily="18" charset="0"/>
            </a:endParaRPr>
          </a:p>
          <a:p>
            <a:r>
              <a:rPr lang="kk-KZ" sz="2000" b="1" dirty="0" smtClean="0">
                <a:solidFill>
                  <a:srgbClr val="C00000"/>
                </a:solidFill>
                <a:latin typeface="Times New Roman" pitchFamily="18" charset="0"/>
                <a:cs typeface="Times New Roman" pitchFamily="18" charset="0"/>
              </a:rPr>
              <a:t>3. Геморрагиялық </a:t>
            </a:r>
            <a:r>
              <a:rPr lang="kk-KZ" sz="2000" b="1" dirty="0" smtClean="0">
                <a:solidFill>
                  <a:schemeClr val="accent5"/>
                </a:solidFill>
                <a:latin typeface="Times New Roman" pitchFamily="18" charset="0"/>
                <a:cs typeface="Times New Roman" pitchFamily="18" charset="0"/>
              </a:rPr>
              <a:t>инсульт</a:t>
            </a:r>
            <a:r>
              <a:rPr lang="kk-KZ" sz="2000" dirty="0" smtClean="0">
                <a:solidFill>
                  <a:schemeClr val="tx1"/>
                </a:solidFill>
                <a:latin typeface="Times New Roman" pitchFamily="18" charset="0"/>
                <a:cs typeface="Times New Roman" pitchFamily="18" charset="0"/>
              </a:rPr>
              <a:t>–ми мен жұлынға жарақаттанусыз қан құйылуы.</a:t>
            </a:r>
            <a:endParaRPr lang="ru-RU" sz="2000" dirty="0" smtClean="0">
              <a:solidFill>
                <a:schemeClr val="tx1"/>
              </a:solidFill>
              <a:latin typeface="Times New Roman" pitchFamily="18" charset="0"/>
              <a:cs typeface="Times New Roman" pitchFamily="18" charset="0"/>
            </a:endParaRPr>
          </a:p>
          <a:p>
            <a:r>
              <a:rPr lang="kk-KZ" sz="2000" dirty="0" smtClean="0">
                <a:solidFill>
                  <a:srgbClr val="C00000"/>
                </a:solidFill>
                <a:latin typeface="Times New Roman" pitchFamily="18" charset="0"/>
                <a:cs typeface="Times New Roman" pitchFamily="18" charset="0"/>
              </a:rPr>
              <a:t>Ми ішілік қан құйылу – </a:t>
            </a:r>
            <a:r>
              <a:rPr lang="kk-KZ" sz="2000" dirty="0" smtClean="0">
                <a:solidFill>
                  <a:schemeClr val="tx1"/>
                </a:solidFill>
                <a:latin typeface="Times New Roman" pitchFamily="18" charset="0"/>
                <a:cs typeface="Times New Roman" pitchFamily="18" charset="0"/>
              </a:rPr>
              <a:t>мидағы интрацеребральды тамырладың жарылып ми паренхимасына қан құйылу</a:t>
            </a:r>
            <a:endParaRPr lang="ru-RU" sz="2000" dirty="0" smtClean="0">
              <a:solidFill>
                <a:schemeClr val="tx1"/>
              </a:solidFill>
              <a:latin typeface="Times New Roman" pitchFamily="18" charset="0"/>
              <a:cs typeface="Times New Roman" pitchFamily="18" charset="0"/>
            </a:endParaRPr>
          </a:p>
          <a:p>
            <a:r>
              <a:rPr lang="kk-KZ" sz="2000" dirty="0" smtClean="0">
                <a:solidFill>
                  <a:srgbClr val="C00000"/>
                </a:solidFill>
                <a:latin typeface="Times New Roman" pitchFamily="18" charset="0"/>
                <a:cs typeface="Times New Roman" pitchFamily="18" charset="0"/>
              </a:rPr>
              <a:t>Субарахноидальды қан құйылу (САК) – </a:t>
            </a:r>
            <a:r>
              <a:rPr lang="kk-KZ" sz="2000" dirty="0" smtClean="0">
                <a:solidFill>
                  <a:schemeClr val="tx1"/>
                </a:solidFill>
                <a:latin typeface="Times New Roman" pitchFamily="18" charset="0"/>
                <a:cs typeface="Times New Roman" pitchFamily="18" charset="0"/>
              </a:rPr>
              <a:t>мидағы артериальды қапшықтың жарылып аневризмаға алып келуі (70 -85 %)</a:t>
            </a:r>
            <a:endParaRPr lang="ru-RU" sz="2000" dirty="0" smtClean="0">
              <a:solidFill>
                <a:schemeClr val="tx1"/>
              </a:solidFill>
              <a:latin typeface="Times New Roman" pitchFamily="18" charset="0"/>
              <a:cs typeface="Times New Roman" pitchFamily="18" charset="0"/>
            </a:endParaRP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77334" y="755375"/>
            <a:ext cx="8596668" cy="5285988"/>
          </a:xfrm>
        </p:spPr>
        <p:txBody>
          <a:bodyPr>
            <a:normAutofit lnSpcReduction="10000"/>
          </a:bodyPr>
          <a:lstStyle/>
          <a:p>
            <a:pPr>
              <a:buNone/>
            </a:pPr>
            <a:r>
              <a:rPr lang="kk-KZ" b="1" dirty="0" smtClean="0">
                <a:solidFill>
                  <a:srgbClr val="C00000"/>
                </a:solidFill>
                <a:latin typeface="Times New Roman" pitchFamily="18" charset="0"/>
                <a:cs typeface="Times New Roman" pitchFamily="18" charset="0"/>
              </a:rPr>
              <a:t>                 Ишемиялық  инсульттің қауіп қатер факторлары:</a:t>
            </a:r>
            <a:endParaRPr lang="ru-RU" dirty="0" smtClean="0">
              <a:solidFill>
                <a:srgbClr val="C00000"/>
              </a:solidFill>
              <a:latin typeface="Times New Roman" pitchFamily="18" charset="0"/>
              <a:cs typeface="Times New Roman" pitchFamily="18" charset="0"/>
            </a:endParaRPr>
          </a:p>
          <a:p>
            <a:r>
              <a:rPr lang="ru-RU" b="1" dirty="0" smtClean="0">
                <a:solidFill>
                  <a:srgbClr val="C00000"/>
                </a:solidFill>
                <a:latin typeface="Times New Roman" pitchFamily="18" charset="0"/>
                <a:cs typeface="Times New Roman" pitchFamily="18" charset="0"/>
              </a:rPr>
              <a:t>-</a:t>
            </a:r>
            <a:r>
              <a:rPr lang="kk-KZ" dirty="0" smtClean="0">
                <a:solidFill>
                  <a:srgbClr val="C00000"/>
                </a:solidFill>
                <a:latin typeface="Times New Roman" pitchFamily="18" charset="0"/>
                <a:cs typeface="Times New Roman" pitchFamily="18" charset="0"/>
              </a:rPr>
              <a:t> </a:t>
            </a:r>
            <a:r>
              <a:rPr lang="kk-KZ" dirty="0" smtClean="0">
                <a:solidFill>
                  <a:schemeClr val="tx1"/>
                </a:solidFill>
                <a:latin typeface="Times New Roman" pitchFamily="18" charset="0"/>
                <a:cs typeface="Times New Roman" pitchFamily="18" charset="0"/>
              </a:rPr>
              <a:t>атеросклеротилық бұзылыстар;</a:t>
            </a:r>
            <a:endParaRPr lang="ru-RU" dirty="0" smtClean="0">
              <a:solidFill>
                <a:schemeClr val="tx1"/>
              </a:solidFill>
              <a:latin typeface="Times New Roman" pitchFamily="18" charset="0"/>
              <a:cs typeface="Times New Roman" pitchFamily="18" charset="0"/>
            </a:endParaRPr>
          </a:p>
          <a:p>
            <a:r>
              <a:rPr lang="ru-RU" b="1" dirty="0" smtClean="0">
                <a:solidFill>
                  <a:schemeClr val="tx1"/>
                </a:solidFill>
                <a:latin typeface="Times New Roman" pitchFamily="18" charset="0"/>
                <a:cs typeface="Times New Roman" pitchFamily="18" charset="0"/>
              </a:rPr>
              <a:t>-</a:t>
            </a:r>
            <a:r>
              <a:rPr lang="kk-KZ" dirty="0" smtClean="0">
                <a:solidFill>
                  <a:schemeClr val="tx1"/>
                </a:solidFill>
                <a:latin typeface="Times New Roman" pitchFamily="18" charset="0"/>
                <a:cs typeface="Times New Roman" pitchFamily="18" charset="0"/>
              </a:rPr>
              <a:t>артерио</a:t>
            </a:r>
            <a:r>
              <a:rPr lang="ru-RU" dirty="0" smtClean="0">
                <a:solidFill>
                  <a:schemeClr val="tx1"/>
                </a:solidFill>
                <a:latin typeface="Times New Roman" pitchFamily="18" charset="0"/>
                <a:cs typeface="Times New Roman" pitchFamily="18" charset="0"/>
              </a:rPr>
              <a:t>-</a:t>
            </a:r>
            <a:r>
              <a:rPr lang="ru-RU" dirty="0" err="1" smtClean="0">
                <a:solidFill>
                  <a:schemeClr val="tx1"/>
                </a:solidFill>
                <a:latin typeface="Times New Roman" pitchFamily="18" charset="0"/>
                <a:cs typeface="Times New Roman" pitchFamily="18" charset="0"/>
              </a:rPr>
              <a:t>артериалды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және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кардиоцеребральдыэмболиялар</a:t>
            </a:r>
            <a:r>
              <a:rPr lang="kk-KZ" dirty="0" smtClean="0">
                <a:solidFill>
                  <a:schemeClr val="tx1"/>
                </a:solidFill>
                <a:latin typeface="Times New Roman" pitchFamily="18" charset="0"/>
                <a:cs typeface="Times New Roman" pitchFamily="18" charset="0"/>
              </a:rPr>
              <a:t>;</a:t>
            </a:r>
            <a:endParaRPr lang="ru-RU" dirty="0" smtClean="0">
              <a:solidFill>
                <a:schemeClr val="tx1"/>
              </a:solidFill>
              <a:latin typeface="Times New Roman" pitchFamily="18" charset="0"/>
              <a:cs typeface="Times New Roman" pitchFamily="18" charset="0"/>
            </a:endParaRPr>
          </a:p>
          <a:p>
            <a:r>
              <a:rPr lang="kk-KZ" b="1" dirty="0" smtClean="0">
                <a:solidFill>
                  <a:schemeClr val="tx1"/>
                </a:solidFill>
                <a:latin typeface="Times New Roman" pitchFamily="18" charset="0"/>
                <a:cs typeface="Times New Roman" pitchFamily="18" charset="0"/>
              </a:rPr>
              <a:t>-</a:t>
            </a:r>
            <a:r>
              <a:rPr lang="kk-KZ" dirty="0" smtClean="0">
                <a:solidFill>
                  <a:schemeClr val="tx1"/>
                </a:solidFill>
                <a:latin typeface="Times New Roman" pitchFamily="18" charset="0"/>
                <a:cs typeface="Times New Roman" pitchFamily="18" charset="0"/>
              </a:rPr>
              <a:t>қан жуйесінің бұзылыстары;</a:t>
            </a:r>
            <a:endParaRPr lang="ru-RU" dirty="0" smtClean="0">
              <a:solidFill>
                <a:schemeClr val="tx1"/>
              </a:solidFill>
              <a:latin typeface="Times New Roman" pitchFamily="18" charset="0"/>
              <a:cs typeface="Times New Roman" pitchFamily="18" charset="0"/>
            </a:endParaRPr>
          </a:p>
          <a:p>
            <a:endParaRPr lang="ru-RU" dirty="0" smtClean="0">
              <a:solidFill>
                <a:srgbClr val="C00000"/>
              </a:solidFill>
              <a:latin typeface="Times New Roman" pitchFamily="18" charset="0"/>
              <a:cs typeface="Times New Roman" pitchFamily="18" charset="0"/>
            </a:endParaRPr>
          </a:p>
          <a:p>
            <a:pPr>
              <a:buNone/>
            </a:pPr>
            <a:r>
              <a:rPr lang="kk-KZ" b="1" dirty="0" smtClean="0">
                <a:solidFill>
                  <a:srgbClr val="C00000"/>
                </a:solidFill>
                <a:latin typeface="Times New Roman" pitchFamily="18" charset="0"/>
                <a:cs typeface="Times New Roman" pitchFamily="18" charset="0"/>
              </a:rPr>
              <a:t>                 Геморрагиялық инсульттің қауіп қатер факторлары: </a:t>
            </a:r>
            <a:endParaRPr lang="ru-RU" dirty="0" smtClean="0">
              <a:solidFill>
                <a:srgbClr val="C00000"/>
              </a:solidFill>
              <a:latin typeface="Times New Roman" pitchFamily="18" charset="0"/>
              <a:cs typeface="Times New Roman" pitchFamily="18" charset="0"/>
            </a:endParaRPr>
          </a:p>
          <a:p>
            <a:r>
              <a:rPr lang="kk-KZ" b="1" dirty="0" smtClean="0">
                <a:solidFill>
                  <a:schemeClr val="tx1"/>
                </a:solidFill>
                <a:latin typeface="Times New Roman" pitchFamily="18" charset="0"/>
                <a:cs typeface="Times New Roman" pitchFamily="18" charset="0"/>
              </a:rPr>
              <a:t>- </a:t>
            </a:r>
            <a:r>
              <a:rPr lang="kk-KZ" dirty="0" smtClean="0">
                <a:solidFill>
                  <a:schemeClr val="tx1"/>
                </a:solidFill>
                <a:latin typeface="Times New Roman" pitchFamily="18" charset="0"/>
                <a:cs typeface="Times New Roman" pitchFamily="18" charset="0"/>
              </a:rPr>
              <a:t>артериальды гипертония;</a:t>
            </a:r>
            <a:endParaRPr lang="ru-RU" dirty="0" smtClean="0">
              <a:solidFill>
                <a:schemeClr val="tx1"/>
              </a:solidFill>
              <a:latin typeface="Times New Roman" pitchFamily="18" charset="0"/>
              <a:cs typeface="Times New Roman" pitchFamily="18" charset="0"/>
            </a:endParaRPr>
          </a:p>
          <a:p>
            <a:r>
              <a:rPr lang="kk-KZ" b="1" dirty="0" smtClean="0">
                <a:solidFill>
                  <a:schemeClr val="tx1"/>
                </a:solidFill>
                <a:latin typeface="Times New Roman" pitchFamily="18" charset="0"/>
                <a:cs typeface="Times New Roman" pitchFamily="18" charset="0"/>
              </a:rPr>
              <a:t>- </a:t>
            </a:r>
            <a:r>
              <a:rPr lang="kk-KZ" dirty="0" smtClean="0">
                <a:solidFill>
                  <a:schemeClr val="tx1"/>
                </a:solidFill>
                <a:latin typeface="Times New Roman" pitchFamily="18" charset="0"/>
                <a:cs typeface="Times New Roman" pitchFamily="18" charset="0"/>
              </a:rPr>
              <a:t>ангиомалар;</a:t>
            </a:r>
            <a:endParaRPr lang="ru-RU" dirty="0" smtClean="0">
              <a:solidFill>
                <a:schemeClr val="tx1"/>
              </a:solidFill>
              <a:latin typeface="Times New Roman" pitchFamily="18" charset="0"/>
              <a:cs typeface="Times New Roman" pitchFamily="18" charset="0"/>
            </a:endParaRPr>
          </a:p>
          <a:p>
            <a:r>
              <a:rPr lang="kk-KZ" b="1" dirty="0" smtClean="0">
                <a:solidFill>
                  <a:schemeClr val="tx1"/>
                </a:solidFill>
                <a:latin typeface="Times New Roman" pitchFamily="18" charset="0"/>
                <a:cs typeface="Times New Roman" pitchFamily="18" charset="0"/>
              </a:rPr>
              <a:t>- </a:t>
            </a:r>
            <a:r>
              <a:rPr lang="kk-KZ" dirty="0" smtClean="0">
                <a:solidFill>
                  <a:schemeClr val="tx1"/>
                </a:solidFill>
                <a:latin typeface="Times New Roman" pitchFamily="18" charset="0"/>
                <a:cs typeface="Times New Roman" pitchFamily="18" charset="0"/>
              </a:rPr>
              <a:t>мидың артериальды жүйесінің микроаневризмасы</a:t>
            </a:r>
            <a:r>
              <a:rPr lang="kk-KZ" b="1" dirty="0" smtClean="0">
                <a:solidFill>
                  <a:schemeClr val="tx1"/>
                </a:solidFill>
                <a:latin typeface="Times New Roman" pitchFamily="18" charset="0"/>
                <a:cs typeface="Times New Roman" pitchFamily="18" charset="0"/>
              </a:rPr>
              <a:t>;</a:t>
            </a:r>
            <a:endParaRPr lang="ru-RU" dirty="0" smtClean="0">
              <a:solidFill>
                <a:schemeClr val="tx1"/>
              </a:solidFill>
              <a:latin typeface="Times New Roman" pitchFamily="18" charset="0"/>
              <a:cs typeface="Times New Roman" pitchFamily="18" charset="0"/>
            </a:endParaRPr>
          </a:p>
          <a:p>
            <a:r>
              <a:rPr lang="kk-KZ" b="1" dirty="0" smtClean="0">
                <a:solidFill>
                  <a:schemeClr val="tx1"/>
                </a:solidFill>
                <a:latin typeface="Times New Roman" pitchFamily="18" charset="0"/>
                <a:cs typeface="Times New Roman" pitchFamily="18" charset="0"/>
              </a:rPr>
              <a:t>- </a:t>
            </a:r>
            <a:r>
              <a:rPr lang="kk-KZ" dirty="0" smtClean="0">
                <a:solidFill>
                  <a:schemeClr val="tx1"/>
                </a:solidFill>
                <a:latin typeface="Times New Roman" pitchFamily="18" charset="0"/>
                <a:cs typeface="Times New Roman" pitchFamily="18" charset="0"/>
              </a:rPr>
              <a:t>инфекционды аллергиялық табиғаттағы жүйелі аурулар;</a:t>
            </a:r>
            <a:endParaRPr lang="ru-RU" dirty="0" smtClean="0">
              <a:solidFill>
                <a:schemeClr val="tx1"/>
              </a:solidFill>
              <a:latin typeface="Times New Roman" pitchFamily="18" charset="0"/>
              <a:cs typeface="Times New Roman" pitchFamily="18" charset="0"/>
            </a:endParaRPr>
          </a:p>
          <a:p>
            <a:r>
              <a:rPr lang="kk-KZ" b="1" dirty="0" smtClean="0">
                <a:solidFill>
                  <a:schemeClr val="tx1"/>
                </a:solidFill>
                <a:latin typeface="Times New Roman" pitchFamily="18" charset="0"/>
                <a:cs typeface="Times New Roman" pitchFamily="18" charset="0"/>
              </a:rPr>
              <a:t>- </a:t>
            </a:r>
            <a:r>
              <a:rPr lang="kk-KZ" dirty="0" smtClean="0">
                <a:solidFill>
                  <a:schemeClr val="tx1"/>
                </a:solidFill>
                <a:latin typeface="Times New Roman" pitchFamily="18" charset="0"/>
                <a:cs typeface="Times New Roman" pitchFamily="18" charset="0"/>
              </a:rPr>
              <a:t>қанның гипокоагулциясымен жүретін геморрагиялық диатез және лейкоздың әртурлі формалары;</a:t>
            </a:r>
            <a:endParaRPr lang="ru-RU" dirty="0" smtClean="0">
              <a:solidFill>
                <a:schemeClr val="tx1"/>
              </a:solidFill>
              <a:latin typeface="Times New Roman" pitchFamily="18" charset="0"/>
              <a:cs typeface="Times New Roman" pitchFamily="18" charset="0"/>
            </a:endParaRPr>
          </a:p>
          <a:p>
            <a:r>
              <a:rPr lang="kk-KZ" b="1" dirty="0" smtClean="0">
                <a:solidFill>
                  <a:schemeClr val="tx1"/>
                </a:solidFill>
                <a:latin typeface="Times New Roman" pitchFamily="18" charset="0"/>
                <a:cs typeface="Times New Roman" pitchFamily="18" charset="0"/>
              </a:rPr>
              <a:t>-</a:t>
            </a:r>
            <a:r>
              <a:rPr lang="kk-KZ" dirty="0" smtClean="0">
                <a:solidFill>
                  <a:schemeClr val="tx1"/>
                </a:solidFill>
                <a:latin typeface="Times New Roman" pitchFamily="18" charset="0"/>
                <a:cs typeface="Times New Roman" pitchFamily="18" charset="0"/>
              </a:rPr>
              <a:t>антикогулянттарды мөлшерден тыс қабылдау;</a:t>
            </a:r>
            <a:endParaRPr lang="ru-RU" dirty="0" smtClean="0">
              <a:solidFill>
                <a:schemeClr val="tx1"/>
              </a:solidFill>
              <a:latin typeface="Times New Roman" pitchFamily="18" charset="0"/>
              <a:cs typeface="Times New Roman" pitchFamily="18" charset="0"/>
            </a:endParaRPr>
          </a:p>
          <a:p>
            <a:r>
              <a:rPr lang="kk-KZ" b="1" dirty="0" smtClean="0">
                <a:solidFill>
                  <a:schemeClr val="tx1"/>
                </a:solidFill>
                <a:latin typeface="Times New Roman" pitchFamily="18" charset="0"/>
                <a:cs typeface="Times New Roman" pitchFamily="18" charset="0"/>
              </a:rPr>
              <a:t>-</a:t>
            </a:r>
            <a:r>
              <a:rPr lang="kk-KZ" dirty="0" smtClean="0">
                <a:solidFill>
                  <a:schemeClr val="tx1"/>
                </a:solidFill>
                <a:latin typeface="Times New Roman" pitchFamily="18" charset="0"/>
                <a:cs typeface="Times New Roman" pitchFamily="18" charset="0"/>
              </a:rPr>
              <a:t>мидың біріншілік немесе метастазды ісігіне қан құйылу;</a:t>
            </a:r>
            <a:endParaRPr lang="ru-RU" dirty="0" smtClean="0">
              <a:solidFill>
                <a:schemeClr val="tx1"/>
              </a:solidFill>
              <a:latin typeface="Times New Roman" pitchFamily="18" charset="0"/>
              <a:cs typeface="Times New Roman" pitchFamily="18" charset="0"/>
            </a:endParaRPr>
          </a:p>
          <a:p>
            <a:endParaRPr lang="ru-RU"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a:off x="13600089" y="609600"/>
            <a:ext cx="380953" cy="1320800"/>
          </a:xfrm>
        </p:spPr>
        <p:txBody>
          <a:bodyPr/>
          <a:lstStyle/>
          <a:p>
            <a:endParaRPr lang="ru-RU" dirty="0"/>
          </a:p>
        </p:txBody>
      </p:sp>
      <p:sp>
        <p:nvSpPr>
          <p:cNvPr id="3" name="Содержимое 2"/>
          <p:cNvSpPr>
            <a:spLocks noGrp="1"/>
          </p:cNvSpPr>
          <p:nvPr>
            <p:ph idx="1"/>
          </p:nvPr>
        </p:nvSpPr>
        <p:spPr>
          <a:xfrm>
            <a:off x="677334" y="901149"/>
            <a:ext cx="8596668" cy="5140214"/>
          </a:xfrm>
        </p:spPr>
        <p:txBody>
          <a:bodyPr>
            <a:normAutofit/>
          </a:bodyPr>
          <a:lstStyle/>
          <a:p>
            <a:pPr>
              <a:buNone/>
            </a:pPr>
            <a:r>
              <a:rPr lang="kk-KZ" b="1" dirty="0" smtClean="0">
                <a:solidFill>
                  <a:srgbClr val="C00000"/>
                </a:solidFill>
                <a:latin typeface="Times New Roman" pitchFamily="18" charset="0"/>
                <a:cs typeface="Times New Roman" pitchFamily="18" charset="0"/>
              </a:rPr>
              <a:t>            Субарахноидальды қан құйылулардың қауіп қатер факторлары:</a:t>
            </a:r>
            <a:endParaRPr lang="ru-RU" dirty="0" smtClean="0">
              <a:solidFill>
                <a:srgbClr val="C00000"/>
              </a:solidFill>
              <a:latin typeface="Times New Roman" pitchFamily="18" charset="0"/>
              <a:cs typeface="Times New Roman" pitchFamily="18" charset="0"/>
            </a:endParaRPr>
          </a:p>
          <a:p>
            <a:r>
              <a:rPr lang="kk-KZ" b="1" dirty="0" smtClean="0">
                <a:solidFill>
                  <a:srgbClr val="C00000"/>
                </a:solidFill>
                <a:latin typeface="Times New Roman" pitchFamily="18" charset="0"/>
                <a:cs typeface="Times New Roman" pitchFamily="18" charset="0"/>
              </a:rPr>
              <a:t>-</a:t>
            </a:r>
            <a:r>
              <a:rPr lang="kk-KZ" dirty="0" smtClean="0">
                <a:solidFill>
                  <a:schemeClr val="tx1"/>
                </a:solidFill>
                <a:latin typeface="Times New Roman" pitchFamily="18" charset="0"/>
                <a:cs typeface="Times New Roman" pitchFamily="18" charset="0"/>
              </a:rPr>
              <a:t>субарахноидальды кеңістікте орналасқан артерияладың иныекционды –токсикалық, паранеопластикалық және саңырауқұлақтармен зақымдалуы;</a:t>
            </a:r>
            <a:endParaRPr lang="ru-RU" dirty="0" smtClean="0">
              <a:solidFill>
                <a:schemeClr val="tx1"/>
              </a:solidFill>
              <a:latin typeface="Times New Roman" pitchFamily="18" charset="0"/>
              <a:cs typeface="Times New Roman" pitchFamily="18" charset="0"/>
            </a:endParaRPr>
          </a:p>
          <a:p>
            <a:r>
              <a:rPr lang="kk-KZ" b="1" dirty="0" smtClean="0">
                <a:solidFill>
                  <a:schemeClr val="tx1"/>
                </a:solidFill>
                <a:latin typeface="Times New Roman" pitchFamily="18" charset="0"/>
                <a:cs typeface="Times New Roman" pitchFamily="18" charset="0"/>
              </a:rPr>
              <a:t>-</a:t>
            </a:r>
            <a:r>
              <a:rPr lang="kk-KZ" dirty="0" smtClean="0">
                <a:solidFill>
                  <a:schemeClr val="tx1"/>
                </a:solidFill>
                <a:latin typeface="Times New Roman" pitchFamily="18" charset="0"/>
                <a:cs typeface="Times New Roman" pitchFamily="18" charset="0"/>
              </a:rPr>
              <a:t>әртүрлі этиологиядағы артерииттер;</a:t>
            </a:r>
            <a:endParaRPr lang="ru-RU" dirty="0" smtClean="0">
              <a:solidFill>
                <a:schemeClr val="tx1"/>
              </a:solidFill>
              <a:latin typeface="Times New Roman" pitchFamily="18" charset="0"/>
              <a:cs typeface="Times New Roman" pitchFamily="18" charset="0"/>
            </a:endParaRPr>
          </a:p>
          <a:p>
            <a:r>
              <a:rPr lang="kk-KZ" b="1" dirty="0" smtClean="0">
                <a:solidFill>
                  <a:schemeClr val="tx1"/>
                </a:solidFill>
                <a:latin typeface="Times New Roman" pitchFamily="18" charset="0"/>
                <a:cs typeface="Times New Roman" pitchFamily="18" charset="0"/>
              </a:rPr>
              <a:t>-</a:t>
            </a:r>
            <a:r>
              <a:rPr lang="kk-KZ" dirty="0" smtClean="0">
                <a:solidFill>
                  <a:schemeClr val="tx1"/>
                </a:solidFill>
                <a:latin typeface="Times New Roman" pitchFamily="18" charset="0"/>
                <a:cs typeface="Times New Roman" pitchFamily="18" charset="0"/>
              </a:rPr>
              <a:t>қанның аурулары;</a:t>
            </a:r>
            <a:endParaRPr lang="ru-RU" dirty="0" smtClean="0">
              <a:solidFill>
                <a:schemeClr val="tx1"/>
              </a:solidFill>
              <a:latin typeface="Times New Roman" pitchFamily="18" charset="0"/>
              <a:cs typeface="Times New Roman" pitchFamily="18" charset="0"/>
            </a:endParaRPr>
          </a:p>
          <a:p>
            <a:r>
              <a:rPr lang="kk-KZ" b="1" dirty="0" smtClean="0">
                <a:solidFill>
                  <a:schemeClr val="tx1"/>
                </a:solidFill>
                <a:latin typeface="Times New Roman" pitchFamily="18" charset="0"/>
                <a:cs typeface="Times New Roman" pitchFamily="18" charset="0"/>
              </a:rPr>
              <a:t>-</a:t>
            </a:r>
            <a:r>
              <a:rPr lang="kk-KZ" dirty="0" smtClean="0">
                <a:solidFill>
                  <a:schemeClr val="tx1"/>
                </a:solidFill>
                <a:latin typeface="Times New Roman" pitchFamily="18" charset="0"/>
                <a:cs typeface="Times New Roman" pitchFamily="18" charset="0"/>
              </a:rPr>
              <a:t>ми қан тамырлары  мен синустарының тромбозы;</a:t>
            </a:r>
            <a:endParaRPr lang="ru-RU" dirty="0" smtClean="0">
              <a:solidFill>
                <a:schemeClr val="tx1"/>
              </a:solidFill>
              <a:latin typeface="Times New Roman" pitchFamily="18" charset="0"/>
              <a:cs typeface="Times New Roman" pitchFamily="18" charset="0"/>
            </a:endParaRPr>
          </a:p>
          <a:p>
            <a:r>
              <a:rPr lang="kk-KZ" b="1" dirty="0" smtClean="0">
                <a:solidFill>
                  <a:schemeClr val="tx1"/>
                </a:solidFill>
                <a:latin typeface="Times New Roman" pitchFamily="18" charset="0"/>
                <a:cs typeface="Times New Roman" pitchFamily="18" charset="0"/>
              </a:rPr>
              <a:t>-</a:t>
            </a:r>
            <a:r>
              <a:rPr lang="kk-KZ" dirty="0" smtClean="0">
                <a:solidFill>
                  <a:schemeClr val="tx1"/>
                </a:solidFill>
                <a:latin typeface="Times New Roman" pitchFamily="18" charset="0"/>
                <a:cs typeface="Times New Roman" pitchFamily="18" charset="0"/>
              </a:rPr>
              <a:t>жыныс қатынасы кезінде, эмоционалды күштемеде, қатты жөтелгенде, дефекацияда, аяқ астынан ауыр көтергенде артериялық қысымның тым жоғары және күрт көтерілуі;</a:t>
            </a:r>
            <a:endParaRPr lang="ru-RU" dirty="0" smtClean="0">
              <a:solidFill>
                <a:schemeClr val="tx1"/>
              </a:solidFill>
              <a:latin typeface="Times New Roman" pitchFamily="18" charset="0"/>
              <a:cs typeface="Times New Roman" pitchFamily="18" charset="0"/>
            </a:endParaRPr>
          </a:p>
          <a:p>
            <a:r>
              <a:rPr lang="kk-KZ" b="1" dirty="0" smtClean="0">
                <a:solidFill>
                  <a:schemeClr val="tx1"/>
                </a:solidFill>
                <a:latin typeface="Times New Roman" pitchFamily="18" charset="0"/>
                <a:cs typeface="Times New Roman" pitchFamily="18" charset="0"/>
              </a:rPr>
              <a:t>-</a:t>
            </a:r>
            <a:r>
              <a:rPr lang="kk-KZ" dirty="0" smtClean="0">
                <a:solidFill>
                  <a:schemeClr val="tx1"/>
                </a:solidFill>
                <a:latin typeface="Times New Roman" pitchFamily="18" charset="0"/>
                <a:cs typeface="Times New Roman" pitchFamily="18" charset="0"/>
              </a:rPr>
              <a:t>түнгі ұйқыда венозды қан айдаудың нашарлауы, ми қан тамырларының тез арада атеросклерозды бұзылыстары;</a:t>
            </a:r>
            <a:endParaRPr lang="ru-RU" dirty="0" smtClean="0">
              <a:solidFill>
                <a:schemeClr val="tx1"/>
              </a:solidFill>
              <a:latin typeface="Times New Roman" pitchFamily="18" charset="0"/>
              <a:cs typeface="Times New Roman" pitchFamily="18" charset="0"/>
            </a:endParaRPr>
          </a:p>
          <a:p>
            <a:r>
              <a:rPr lang="kk-KZ" b="1" dirty="0" smtClean="0">
                <a:solidFill>
                  <a:schemeClr val="tx1"/>
                </a:solidFill>
                <a:latin typeface="Times New Roman" pitchFamily="18" charset="0"/>
                <a:cs typeface="Times New Roman" pitchFamily="18" charset="0"/>
              </a:rPr>
              <a:t>-</a:t>
            </a:r>
            <a:r>
              <a:rPr lang="kk-KZ" dirty="0" smtClean="0">
                <a:solidFill>
                  <a:schemeClr val="tx1"/>
                </a:solidFill>
                <a:latin typeface="Times New Roman" pitchFamily="18" charset="0"/>
                <a:cs typeface="Times New Roman" pitchFamily="18" charset="0"/>
              </a:rPr>
              <a:t>субарахноидальды кеңістікке беткей орналасқан ми ішілік геморрагиялық үзілулер;</a:t>
            </a:r>
            <a:endParaRPr lang="ru-RU" dirty="0" smtClean="0">
              <a:solidFill>
                <a:schemeClr val="tx1"/>
              </a:solidFill>
              <a:latin typeface="Times New Roman" pitchFamily="18" charset="0"/>
              <a:cs typeface="Times New Roman" pitchFamily="18" charset="0"/>
            </a:endParaRPr>
          </a:p>
          <a:p>
            <a:r>
              <a:rPr lang="kk-KZ" dirty="0" smtClean="0">
                <a:solidFill>
                  <a:schemeClr val="tx1"/>
                </a:solidFill>
                <a:latin typeface="Times New Roman" pitchFamily="18" charset="0"/>
                <a:cs typeface="Times New Roman" pitchFamily="18" charset="0"/>
              </a:rPr>
              <a:t>- ауыр алкогольды уланулар;</a:t>
            </a:r>
            <a:endParaRPr lang="ru-RU" dirty="0" smtClean="0">
              <a:solidFill>
                <a:schemeClr val="tx1"/>
              </a:solidFill>
              <a:latin typeface="Times New Roman" pitchFamily="18" charset="0"/>
              <a:cs typeface="Times New Roman" pitchFamily="18" charset="0"/>
            </a:endParaRPr>
          </a:p>
          <a:p>
            <a:endParaRPr lang="ru-RU" dirty="0" smtClean="0">
              <a:solidFill>
                <a:srgbClr val="C00000"/>
              </a:solidFill>
              <a:latin typeface="Times New Roman" pitchFamily="18" charset="0"/>
              <a:cs typeface="Times New Roman" pitchFamily="18" charset="0"/>
            </a:endParaRPr>
          </a:p>
          <a:p>
            <a:endParaRPr lang="ru-RU" dirty="0">
              <a:solidFill>
                <a:srgbClr val="C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600089" y="609600"/>
            <a:ext cx="380953" cy="1320800"/>
          </a:xfrm>
        </p:spPr>
        <p:txBody>
          <a:bodyPr/>
          <a:lstStyle/>
          <a:p>
            <a:endParaRPr lang="ru-RU" dirty="0"/>
          </a:p>
        </p:txBody>
      </p:sp>
      <p:sp>
        <p:nvSpPr>
          <p:cNvPr id="3" name="Содержимое 2"/>
          <p:cNvSpPr>
            <a:spLocks noGrp="1"/>
          </p:cNvSpPr>
          <p:nvPr>
            <p:ph idx="1"/>
          </p:nvPr>
        </p:nvSpPr>
        <p:spPr>
          <a:xfrm>
            <a:off x="677334" y="569843"/>
            <a:ext cx="8596668" cy="5471519"/>
          </a:xfrm>
        </p:spPr>
        <p:txBody>
          <a:bodyPr>
            <a:normAutofit/>
          </a:bodyPr>
          <a:lstStyle/>
          <a:p>
            <a:pPr algn="ctr">
              <a:buNone/>
            </a:pPr>
            <a:r>
              <a:rPr lang="kk-KZ" b="1" dirty="0" smtClean="0">
                <a:solidFill>
                  <a:srgbClr val="C00000"/>
                </a:solidFill>
                <a:latin typeface="Times New Roman" pitchFamily="18" charset="0"/>
                <a:cs typeface="Times New Roman" pitchFamily="18" charset="0"/>
              </a:rPr>
              <a:t>              Диагностикасы</a:t>
            </a:r>
            <a:endParaRPr lang="ru-RU" dirty="0" smtClean="0">
              <a:solidFill>
                <a:srgbClr val="C00000"/>
              </a:solidFill>
              <a:latin typeface="Times New Roman" pitchFamily="18" charset="0"/>
              <a:cs typeface="Times New Roman" pitchFamily="18" charset="0"/>
            </a:endParaRPr>
          </a:p>
          <a:p>
            <a:pPr marL="0" indent="0">
              <a:buNone/>
            </a:pPr>
            <a:r>
              <a:rPr lang="kk-KZ" b="1" dirty="0" smtClean="0">
                <a:solidFill>
                  <a:srgbClr val="C00000"/>
                </a:solidFill>
                <a:latin typeface="Times New Roman" pitchFamily="18" charset="0"/>
                <a:cs typeface="Times New Roman" pitchFamily="18" charset="0"/>
              </a:rPr>
              <a:t>      Амбулаторлы деңгейде:</a:t>
            </a:r>
            <a:endParaRPr lang="ru-RU" dirty="0" smtClean="0">
              <a:solidFill>
                <a:srgbClr val="C00000"/>
              </a:solidFill>
              <a:latin typeface="Times New Roman" pitchFamily="18" charset="0"/>
              <a:cs typeface="Times New Roman" pitchFamily="18" charset="0"/>
            </a:endParaRPr>
          </a:p>
          <a:p>
            <a:r>
              <a:rPr lang="kk-KZ" dirty="0" smtClean="0">
                <a:solidFill>
                  <a:schemeClr val="tx1"/>
                </a:solidFill>
                <a:latin typeface="Times New Roman" pitchFamily="18" charset="0"/>
                <a:cs typeface="Times New Roman" pitchFamily="18" charset="0"/>
              </a:rPr>
              <a:t>Шағымы мен анамнезі: кенеттен пайда болған бас ауру, бас айналу, жүрек айну, құсу, құлақтың шулауы,көрудің бұзылуы, аяқ қолдарының ұюы, көбіне бір жақты ұюы, орнынан тұрып журе алмауы, жүрісінің шайқатылуы, жұтынудың бұзылуы, қақалып қалуы, даусының шықпай қалуы, тырыспа синдромының болуы немесе естен таңуы.</a:t>
            </a:r>
            <a:endParaRPr lang="ru-RU" dirty="0" smtClean="0">
              <a:solidFill>
                <a:schemeClr val="tx1"/>
              </a:solidFill>
              <a:latin typeface="Times New Roman" pitchFamily="18" charset="0"/>
              <a:cs typeface="Times New Roman" pitchFamily="18" charset="0"/>
            </a:endParaRPr>
          </a:p>
          <a:p>
            <a:endParaRPr lang="ru-RU" dirty="0" smtClean="0">
              <a:solidFill>
                <a:srgbClr val="C00000"/>
              </a:solidFill>
              <a:latin typeface="Times New Roman" pitchFamily="18" charset="0"/>
              <a:cs typeface="Times New Roman" pitchFamily="18" charset="0"/>
            </a:endParaRPr>
          </a:p>
          <a:p>
            <a:pPr>
              <a:buNone/>
            </a:pPr>
            <a:r>
              <a:rPr lang="kk-KZ" b="1" dirty="0" smtClean="0">
                <a:solidFill>
                  <a:srgbClr val="C00000"/>
                </a:solidFill>
                <a:latin typeface="Times New Roman" pitchFamily="18" charset="0"/>
                <a:cs typeface="Times New Roman" pitchFamily="18" charset="0"/>
              </a:rPr>
              <a:t>            Ауруханаға дейінгі этап:</a:t>
            </a:r>
            <a:endParaRPr lang="ru-RU" dirty="0" smtClean="0">
              <a:solidFill>
                <a:srgbClr val="C00000"/>
              </a:solidFill>
              <a:latin typeface="Times New Roman" pitchFamily="18" charset="0"/>
              <a:cs typeface="Times New Roman" pitchFamily="18" charset="0"/>
            </a:endParaRPr>
          </a:p>
          <a:p>
            <a:r>
              <a:rPr lang="kk-KZ" dirty="0" smtClean="0">
                <a:solidFill>
                  <a:schemeClr val="tx1"/>
                </a:solidFill>
                <a:latin typeface="Times New Roman" pitchFamily="18" charset="0"/>
                <a:cs typeface="Times New Roman" pitchFamily="18" charset="0"/>
              </a:rPr>
              <a:t>жедел жәрдем  тобы келгенге дейінгі жағдайда, егер науқастың өзі немесе туысы немесе медицина емханасының қызметкерлері науқаста алғашқы клиникалық белгілер байқаса дереу жедел жәрдем тобын шақыру керек. </a:t>
            </a:r>
            <a:endParaRPr lang="ru-RU" dirty="0" smtClean="0">
              <a:solidFill>
                <a:schemeClr val="tx1"/>
              </a:solidFill>
              <a:latin typeface="Times New Roman" pitchFamily="18" charset="0"/>
              <a:cs typeface="Times New Roman" pitchFamily="18" charset="0"/>
            </a:endParaRPr>
          </a:p>
          <a:p>
            <a:r>
              <a:rPr lang="kk-KZ" dirty="0" smtClean="0">
                <a:solidFill>
                  <a:schemeClr val="tx1"/>
                </a:solidFill>
                <a:latin typeface="Times New Roman" pitchFamily="18" charset="0"/>
                <a:cs typeface="Times New Roman" pitchFamily="18" charset="0"/>
              </a:rPr>
              <a:t>Белгілері: паралич ( гемиплегия, бір жақты паралич, бет нервісінің параличі, бетінің қисаюы), көзінің көрмей қалуы,тілінің күрметілуі, жүрісінің шайқатылуы, біржақты ұюы, есіней беріп ұйқысы келуі.</a:t>
            </a:r>
            <a:endParaRPr lang="ru-RU" dirty="0" smtClean="0">
              <a:solidFill>
                <a:schemeClr val="tx1"/>
              </a:solidFill>
              <a:latin typeface="Times New Roman" pitchFamily="18" charset="0"/>
              <a:cs typeface="Times New Roman" pitchFamily="18" charset="0"/>
            </a:endParaRPr>
          </a:p>
          <a:p>
            <a:endParaRPr lang="ru-RU"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a:off x="13716000" y="609600"/>
            <a:ext cx="1643270" cy="1320800"/>
          </a:xfrm>
        </p:spPr>
        <p:txBody>
          <a:bodyPr/>
          <a:lstStyle/>
          <a:p>
            <a:endParaRPr lang="ru-RU" dirty="0"/>
          </a:p>
        </p:txBody>
      </p:sp>
      <p:sp>
        <p:nvSpPr>
          <p:cNvPr id="3" name="Содержимое 2"/>
          <p:cNvSpPr>
            <a:spLocks noGrp="1"/>
          </p:cNvSpPr>
          <p:nvPr>
            <p:ph idx="1"/>
          </p:nvPr>
        </p:nvSpPr>
        <p:spPr>
          <a:xfrm>
            <a:off x="677334" y="715617"/>
            <a:ext cx="8596668" cy="5325745"/>
          </a:xfrm>
        </p:spPr>
        <p:txBody>
          <a:bodyPr>
            <a:normAutofit fontScale="62500" lnSpcReduction="20000"/>
          </a:bodyPr>
          <a:lstStyle/>
          <a:p>
            <a:pPr algn="ctr">
              <a:buNone/>
            </a:pPr>
            <a:r>
              <a:rPr lang="kk-KZ" sz="2600" b="1" dirty="0" smtClean="0">
                <a:solidFill>
                  <a:srgbClr val="C00000"/>
                </a:solidFill>
                <a:latin typeface="Times New Roman" pitchFamily="18" charset="0"/>
                <a:cs typeface="Times New Roman" pitchFamily="18" charset="0"/>
              </a:rPr>
              <a:t>                Жедел жәрдем деңгейде</a:t>
            </a:r>
            <a:r>
              <a:rPr lang="kk-KZ" sz="2600" b="1" dirty="0">
                <a:solidFill>
                  <a:srgbClr val="C00000"/>
                </a:solidFill>
                <a:latin typeface="Times New Roman" pitchFamily="18" charset="0"/>
                <a:cs typeface="Times New Roman" pitchFamily="18" charset="0"/>
              </a:rPr>
              <a:t> </a:t>
            </a:r>
            <a:r>
              <a:rPr lang="kk-KZ" sz="2600" b="1" dirty="0" smtClean="0">
                <a:solidFill>
                  <a:srgbClr val="C00000"/>
                </a:solidFill>
                <a:latin typeface="Times New Roman" pitchFamily="18" charset="0"/>
                <a:cs typeface="Times New Roman" pitchFamily="18" charset="0"/>
              </a:rPr>
              <a:t>пайданалатын алгоритм </a:t>
            </a:r>
            <a:endParaRPr lang="kk-KZ" sz="2600" b="1" dirty="0">
              <a:solidFill>
                <a:srgbClr val="C00000"/>
              </a:solidFill>
              <a:latin typeface="Times New Roman" pitchFamily="18" charset="0"/>
              <a:cs typeface="Times New Roman" pitchFamily="18" charset="0"/>
            </a:endParaRPr>
          </a:p>
          <a:p>
            <a:pPr algn="ctr">
              <a:buNone/>
            </a:pPr>
            <a:endParaRPr lang="kk-KZ" sz="2600" b="1" dirty="0" smtClean="0">
              <a:solidFill>
                <a:srgbClr val="C00000"/>
              </a:solidFill>
              <a:latin typeface="Times New Roman" pitchFamily="18" charset="0"/>
              <a:cs typeface="Times New Roman" pitchFamily="18" charset="0"/>
            </a:endParaRPr>
          </a:p>
          <a:p>
            <a:pPr>
              <a:buNone/>
            </a:pPr>
            <a:r>
              <a:rPr lang="kk-KZ" sz="2400" dirty="0">
                <a:solidFill>
                  <a:srgbClr val="C00000"/>
                </a:solidFill>
                <a:latin typeface="Times New Roman" pitchFamily="18" charset="0"/>
                <a:cs typeface="Times New Roman" pitchFamily="18" charset="0"/>
              </a:rPr>
              <a:t> </a:t>
            </a:r>
            <a:r>
              <a:rPr lang="kk-KZ" sz="2400" dirty="0" smtClean="0">
                <a:solidFill>
                  <a:srgbClr val="C00000"/>
                </a:solidFill>
                <a:latin typeface="Times New Roman" pitchFamily="18" charset="0"/>
                <a:cs typeface="Times New Roman" pitchFamily="18" charset="0"/>
              </a:rPr>
              <a:t>      </a:t>
            </a:r>
            <a:r>
              <a:rPr lang="kk-KZ" sz="2200" dirty="0" smtClean="0">
                <a:solidFill>
                  <a:schemeClr val="tx1"/>
                </a:solidFill>
                <a:latin typeface="Times New Roman" pitchFamily="18" charset="0"/>
                <a:cs typeface="Times New Roman" pitchFamily="18" charset="0"/>
              </a:rPr>
              <a:t>FAST тест ( лицо, рука, речь, язык – улубнуться,поднять руки, заговорить ) – науқастың жымыйып күлуін, тістерін айқастыруын  сұраймыз, яғни инсульт кезінде бет ассиметриясын байқаймыз. Науқасты отырғызып немесе жатқызып екі қолын бірдей көтеріп 5 сек ұстауын сұраймыз, яғни инсульт кезінде бір қолы төмен тусіп кетеді.</a:t>
            </a:r>
            <a:endParaRPr lang="ru-RU" sz="2200" dirty="0" smtClean="0">
              <a:solidFill>
                <a:schemeClr val="tx1"/>
              </a:solidFill>
              <a:latin typeface="Times New Roman" pitchFamily="18" charset="0"/>
              <a:cs typeface="Times New Roman" pitchFamily="18" charset="0"/>
            </a:endParaRPr>
          </a:p>
          <a:p>
            <a:r>
              <a:rPr lang="kk-KZ" sz="2200" dirty="0" smtClean="0">
                <a:solidFill>
                  <a:schemeClr val="tx1"/>
                </a:solidFill>
                <a:latin typeface="Times New Roman" pitchFamily="18" charset="0"/>
                <a:cs typeface="Times New Roman" pitchFamily="18" charset="0"/>
              </a:rPr>
              <a:t>Науқасты сөзге тартып қарапайым сұрақ қоямыз, ол оны айта алмайды немесе тілі күрметіліп айтуы мүмкін. </a:t>
            </a:r>
            <a:endParaRPr lang="ru-RU" sz="2200" dirty="0" smtClean="0">
              <a:solidFill>
                <a:schemeClr val="tx1"/>
              </a:solidFill>
              <a:latin typeface="Times New Roman" pitchFamily="18" charset="0"/>
              <a:cs typeface="Times New Roman" pitchFamily="18" charset="0"/>
            </a:endParaRPr>
          </a:p>
          <a:p>
            <a:r>
              <a:rPr lang="kk-KZ" sz="2200" dirty="0" smtClean="0">
                <a:solidFill>
                  <a:schemeClr val="tx1"/>
                </a:solidFill>
                <a:latin typeface="Times New Roman" pitchFamily="18" charset="0"/>
                <a:cs typeface="Times New Roman" pitchFamily="18" charset="0"/>
              </a:rPr>
              <a:t>- Науқастың өмір сүру функциясын жақсарту мақсатында АВС схемасын пайдаланамыз. Тыныс жолдарын босату, жасанды тыныс беру, қан айналым жақсарту. </a:t>
            </a:r>
            <a:endParaRPr lang="ru-RU" sz="2200" dirty="0" smtClean="0">
              <a:solidFill>
                <a:schemeClr val="tx1"/>
              </a:solidFill>
              <a:latin typeface="Times New Roman" pitchFamily="18" charset="0"/>
              <a:cs typeface="Times New Roman" pitchFamily="18" charset="0"/>
            </a:endParaRPr>
          </a:p>
          <a:p>
            <a:r>
              <a:rPr lang="kk-KZ" sz="2200" dirty="0" smtClean="0">
                <a:solidFill>
                  <a:schemeClr val="tx1"/>
                </a:solidFill>
                <a:latin typeface="Times New Roman" pitchFamily="18" charset="0"/>
                <a:cs typeface="Times New Roman" pitchFamily="18" charset="0"/>
              </a:rPr>
              <a:t>- Анамнез жинаймыз (науқастың өзінен, туысынан, куәгерлерден) міндетті түрде симптомдардың қай кезде, қашан пайда болған уақытын сұраймыз.</a:t>
            </a:r>
            <a:endParaRPr lang="ru-RU" sz="2200" dirty="0" smtClean="0">
              <a:solidFill>
                <a:schemeClr val="tx1"/>
              </a:solidFill>
              <a:latin typeface="Times New Roman" pitchFamily="18" charset="0"/>
              <a:cs typeface="Times New Roman" pitchFamily="18" charset="0"/>
            </a:endParaRPr>
          </a:p>
          <a:p>
            <a:r>
              <a:rPr lang="kk-KZ" sz="2200" dirty="0" smtClean="0">
                <a:solidFill>
                  <a:schemeClr val="tx1"/>
                </a:solidFill>
                <a:latin typeface="Times New Roman" pitchFamily="18" charset="0"/>
                <a:cs typeface="Times New Roman" pitchFamily="18" charset="0"/>
              </a:rPr>
              <a:t>- Артериальды қан қысымын өлшейміз.</a:t>
            </a:r>
            <a:endParaRPr lang="ru-RU" sz="2200" dirty="0" smtClean="0">
              <a:solidFill>
                <a:schemeClr val="tx1"/>
              </a:solidFill>
              <a:latin typeface="Times New Roman" pitchFamily="18" charset="0"/>
              <a:cs typeface="Times New Roman" pitchFamily="18" charset="0"/>
            </a:endParaRPr>
          </a:p>
          <a:p>
            <a:r>
              <a:rPr lang="kk-KZ" sz="2200" dirty="0" smtClean="0">
                <a:solidFill>
                  <a:schemeClr val="tx1"/>
                </a:solidFill>
                <a:latin typeface="Times New Roman" pitchFamily="18" charset="0"/>
                <a:cs typeface="Times New Roman" pitchFamily="18" charset="0"/>
              </a:rPr>
              <a:t>- Қандағы қант мөлшерін анықтаймыз.</a:t>
            </a:r>
            <a:endParaRPr lang="ru-RU" sz="2200" dirty="0" smtClean="0">
              <a:solidFill>
                <a:schemeClr val="tx1"/>
              </a:solidFill>
              <a:latin typeface="Times New Roman" pitchFamily="18" charset="0"/>
              <a:cs typeface="Times New Roman" pitchFamily="18" charset="0"/>
            </a:endParaRPr>
          </a:p>
          <a:p>
            <a:r>
              <a:rPr lang="kk-KZ" sz="2200" dirty="0" smtClean="0">
                <a:solidFill>
                  <a:schemeClr val="tx1"/>
                </a:solidFill>
                <a:latin typeface="Times New Roman" pitchFamily="18" charset="0"/>
                <a:cs typeface="Times New Roman" pitchFamily="18" charset="0"/>
              </a:rPr>
              <a:t>- Қабылдау бөліміне қоңырау шаламыз,инсультпен науқас келе жатқанын айтып.</a:t>
            </a:r>
            <a:endParaRPr lang="ru-RU" sz="2200" dirty="0" smtClean="0">
              <a:solidFill>
                <a:schemeClr val="tx1"/>
              </a:solidFill>
              <a:latin typeface="Times New Roman" pitchFamily="18" charset="0"/>
              <a:cs typeface="Times New Roman" pitchFamily="18" charset="0"/>
            </a:endParaRPr>
          </a:p>
          <a:p>
            <a:r>
              <a:rPr lang="kk-KZ" sz="2200" dirty="0" smtClean="0">
                <a:solidFill>
                  <a:schemeClr val="tx1"/>
                </a:solidFill>
                <a:latin typeface="Times New Roman" pitchFamily="18" charset="0"/>
                <a:cs typeface="Times New Roman" pitchFamily="18" charset="0"/>
              </a:rPr>
              <a:t>- Науқастың ауырлық жағдайына қарай жақын ауруханаларға немесе көп салалы арнайы инсульт орталығы бар ауруханаға тасымалдаймыз.</a:t>
            </a:r>
            <a:endParaRPr lang="ru-RU" sz="2200" dirty="0" smtClean="0">
              <a:solidFill>
                <a:schemeClr val="tx1"/>
              </a:solidFill>
              <a:latin typeface="Times New Roman" pitchFamily="18" charset="0"/>
              <a:cs typeface="Times New Roman" pitchFamily="18" charset="0"/>
            </a:endParaRPr>
          </a:p>
          <a:p>
            <a:r>
              <a:rPr lang="kk-KZ" sz="2200" dirty="0" smtClean="0">
                <a:solidFill>
                  <a:schemeClr val="tx1"/>
                </a:solidFill>
                <a:latin typeface="Times New Roman" pitchFamily="18" charset="0"/>
                <a:cs typeface="Times New Roman" pitchFamily="18" charset="0"/>
              </a:rPr>
              <a:t>- Егер науқаста алғаш пайда болған симптомдар 6 сағаттан кем болмаса, онда ол науқасқа тромболитикалық терапия жасалу керек.</a:t>
            </a:r>
            <a:endParaRPr lang="ru-RU" sz="2200" dirty="0" smtClean="0">
              <a:solidFill>
                <a:schemeClr val="tx1"/>
              </a:solidFill>
              <a:latin typeface="Times New Roman" pitchFamily="18" charset="0"/>
              <a:cs typeface="Times New Roman" pitchFamily="18" charset="0"/>
            </a:endParaRPr>
          </a:p>
          <a:p>
            <a:r>
              <a:rPr lang="kk-KZ" sz="2200" dirty="0" smtClean="0">
                <a:solidFill>
                  <a:schemeClr val="tx1"/>
                </a:solidFill>
                <a:latin typeface="Times New Roman" pitchFamily="18" charset="0"/>
                <a:cs typeface="Times New Roman" pitchFamily="18" charset="0"/>
              </a:rPr>
              <a:t>Тасымалдау барысында: міндетті түрде науқасқа монитор жасалу керек – АҚ, ЧСС, ЧДД, Сатурация, дене қызуын бақылауымыз керек.</a:t>
            </a:r>
            <a:endParaRPr lang="ru-RU" sz="2200" dirty="0" smtClean="0">
              <a:solidFill>
                <a:schemeClr val="tx1"/>
              </a:solidFill>
              <a:latin typeface="Times New Roman" pitchFamily="18" charset="0"/>
              <a:cs typeface="Times New Roman" pitchFamily="18" charset="0"/>
            </a:endParaRPr>
          </a:p>
          <a:p>
            <a:endParaRPr lang="ru-RU" dirty="0"/>
          </a:p>
        </p:txBody>
      </p:sp>
    </p:spTree>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TM02900688[[fn=Аспект]]</Template>
  <TotalTime>1562</TotalTime>
  <Words>1894</Words>
  <Application>Microsoft Office PowerPoint</Application>
  <PresentationFormat>Произвольный</PresentationFormat>
  <Paragraphs>227</Paragraphs>
  <Slides>22</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Аспект</vt:lpstr>
      <vt:lpstr>Инсульт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Назарларыңызға рақмет!</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Тақырыбы: Қылмыстық жаза түсінігі және одан босату шарттары</dc:title>
  <dc:creator>Пользователь</dc:creator>
  <cp:lastModifiedBy>Пользователь</cp:lastModifiedBy>
  <cp:revision>107</cp:revision>
  <dcterms:created xsi:type="dcterms:W3CDTF">2020-10-16T04:22:29Z</dcterms:created>
  <dcterms:modified xsi:type="dcterms:W3CDTF">2023-04-14T04:04:07Z</dcterms:modified>
</cp:coreProperties>
</file>