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35"/>
  </p:notesMasterIdLst>
  <p:sldIdLst>
    <p:sldId id="674" r:id="rId2"/>
    <p:sldId id="726" r:id="rId3"/>
    <p:sldId id="622" r:id="rId4"/>
    <p:sldId id="728" r:id="rId5"/>
    <p:sldId id="631" r:id="rId6"/>
    <p:sldId id="727" r:id="rId7"/>
    <p:sldId id="729" r:id="rId8"/>
    <p:sldId id="730" r:id="rId9"/>
    <p:sldId id="736" r:id="rId10"/>
    <p:sldId id="632" r:id="rId11"/>
    <p:sldId id="719" r:id="rId12"/>
    <p:sldId id="720" r:id="rId13"/>
    <p:sldId id="721" r:id="rId14"/>
    <p:sldId id="722" r:id="rId15"/>
    <p:sldId id="723" r:id="rId16"/>
    <p:sldId id="634" r:id="rId17"/>
    <p:sldId id="638" r:id="rId18"/>
    <p:sldId id="668" r:id="rId19"/>
    <p:sldId id="669" r:id="rId20"/>
    <p:sldId id="698" r:id="rId21"/>
    <p:sldId id="699" r:id="rId22"/>
    <p:sldId id="700" r:id="rId23"/>
    <p:sldId id="701" r:id="rId24"/>
    <p:sldId id="702" r:id="rId25"/>
    <p:sldId id="737" r:id="rId26"/>
    <p:sldId id="738" r:id="rId27"/>
    <p:sldId id="732" r:id="rId28"/>
    <p:sldId id="734" r:id="rId29"/>
    <p:sldId id="743" r:id="rId30"/>
    <p:sldId id="739" r:id="rId31"/>
    <p:sldId id="735" r:id="rId32"/>
    <p:sldId id="741" r:id="rId33"/>
    <p:sldId id="718"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6" autoAdjust="0"/>
    <p:restoredTop sz="94696" autoAdjust="0"/>
  </p:normalViewPr>
  <p:slideViewPr>
    <p:cSldViewPr>
      <p:cViewPr>
        <p:scale>
          <a:sx n="71" d="100"/>
          <a:sy n="71" d="100"/>
        </p:scale>
        <p:origin x="-2832" y="-9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0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ru-RU"/>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ru-RU"/>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ru-R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6E880EC5-C802-482C-8D49-40F3C979D24B}" type="slidenum">
              <a:rPr lang="ru-RU"/>
              <a:pPr>
                <a:defRPr/>
              </a:pPr>
              <a:t>‹#›</a:t>
            </a:fld>
            <a:endParaRPr lang="ru-RU"/>
          </a:p>
        </p:txBody>
      </p:sp>
    </p:spTree>
    <p:extLst>
      <p:ext uri="{BB962C8B-B14F-4D97-AF65-F5344CB8AC3E}">
        <p14:creationId xmlns:p14="http://schemas.microsoft.com/office/powerpoint/2010/main" val="2202821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7E6C027-E8C8-4212-A30B-B9621667E821}" type="slidenum">
              <a:rPr lang="ru-RU" smtClean="0">
                <a:latin typeface="Arial" charset="0"/>
                <a:cs typeface="Arial" charset="0"/>
              </a:rPr>
              <a:pPr/>
              <a:t>5</a:t>
            </a:fld>
            <a:endParaRPr lang="ru-RU" smtClean="0">
              <a:latin typeface="Arial" charset="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4400" y="4343400"/>
            <a:ext cx="5029200" cy="4114800"/>
          </a:xfrm>
          <a:noFill/>
          <a:ln/>
        </p:spPr>
        <p:txBody>
          <a:bodyPr/>
          <a:lstStyle/>
          <a:p>
            <a:pPr eaLnBrk="1" hangingPunct="1"/>
            <a:r>
              <a:rPr lang="ru-RU" smtClean="0">
                <a:latin typeface="Arial" charset="0"/>
                <a:cs typeface="Arial" charset="0"/>
              </a:rPr>
              <a:t>Основным резервуаром вируса КГЛ</a:t>
            </a:r>
            <a:r>
              <a:rPr lang="en-US" smtClean="0">
                <a:latin typeface="Arial" charset="0"/>
                <a:cs typeface="Arial" charset="0"/>
              </a:rPr>
              <a:t> </a:t>
            </a:r>
            <a:r>
              <a:rPr lang="ru-RU" smtClean="0">
                <a:latin typeface="Arial" charset="0"/>
                <a:cs typeface="Arial" charset="0"/>
              </a:rPr>
              <a:t>являются клещи</a:t>
            </a:r>
            <a:r>
              <a:rPr lang="en-US" smtClean="0">
                <a:latin typeface="Arial" charset="0"/>
                <a:cs typeface="Arial" charset="0"/>
              </a:rPr>
              <a:t> </a:t>
            </a:r>
            <a:r>
              <a:rPr lang="ru-RU" smtClean="0">
                <a:latin typeface="Arial" charset="0"/>
                <a:cs typeface="Arial" charset="0"/>
              </a:rPr>
              <a:t>рода</a:t>
            </a:r>
            <a:r>
              <a:rPr lang="en-US" smtClean="0">
                <a:latin typeface="Arial" charset="0"/>
                <a:cs typeface="Arial" charset="0"/>
              </a:rPr>
              <a:t> </a:t>
            </a:r>
            <a:r>
              <a:rPr lang="ru-RU" smtClean="0">
                <a:latin typeface="Arial" charset="0"/>
                <a:cs typeface="Arial" charset="0"/>
              </a:rPr>
              <a:t>Гиалемма (</a:t>
            </a:r>
            <a:r>
              <a:rPr lang="en-US" i="1" smtClean="0">
                <a:latin typeface="Arial" charset="0"/>
                <a:cs typeface="Arial" charset="0"/>
              </a:rPr>
              <a:t>Hyalomma</a:t>
            </a:r>
            <a:r>
              <a:rPr lang="ru-RU" i="1" smtClean="0">
                <a:latin typeface="Arial" charset="0"/>
                <a:cs typeface="Arial" charset="0"/>
              </a:rPr>
              <a:t>)</a:t>
            </a:r>
            <a:r>
              <a:rPr lang="en-US" i="1" smtClean="0">
                <a:latin typeface="Arial" charset="0"/>
                <a:cs typeface="Arial" charset="0"/>
              </a:rPr>
              <a:t>. </a:t>
            </a:r>
            <a:r>
              <a:rPr lang="en-US" smtClean="0">
                <a:latin typeface="Arial" charset="0"/>
                <a:cs typeface="Arial" charset="0"/>
              </a:rPr>
              <a:t> </a:t>
            </a:r>
            <a:r>
              <a:rPr lang="ru-RU" smtClean="0">
                <a:latin typeface="Arial" charset="0"/>
                <a:cs typeface="Arial" charset="0"/>
              </a:rPr>
              <a:t>Эта инфекция сохраняется у клещей пожизненно и может передаваться потомству трансовариально.</a:t>
            </a:r>
            <a:r>
              <a:rPr lang="en-US" smtClean="0">
                <a:latin typeface="Arial" charset="0"/>
                <a:cs typeface="Arial" charset="0"/>
              </a:rPr>
              <a:t> </a:t>
            </a:r>
            <a:r>
              <a:rPr lang="ru-RU" smtClean="0">
                <a:latin typeface="Arial" charset="0"/>
                <a:cs typeface="Arial" charset="0"/>
              </a:rPr>
              <a:t>Инфицированные клещи</a:t>
            </a:r>
            <a:r>
              <a:rPr lang="en-US" smtClean="0">
                <a:latin typeface="Arial" charset="0"/>
                <a:cs typeface="Arial" charset="0"/>
              </a:rPr>
              <a:t> </a:t>
            </a:r>
            <a:r>
              <a:rPr lang="ru-RU" smtClean="0">
                <a:latin typeface="Arial" charset="0"/>
                <a:cs typeface="Arial" charset="0"/>
              </a:rPr>
              <a:t>обычно сохраняются</a:t>
            </a:r>
            <a:r>
              <a:rPr lang="en-US" smtClean="0">
                <a:latin typeface="Arial" charset="0"/>
                <a:cs typeface="Arial" charset="0"/>
              </a:rPr>
              <a:t> </a:t>
            </a:r>
            <a:r>
              <a:rPr lang="ru-RU" smtClean="0">
                <a:latin typeface="Arial" charset="0"/>
                <a:cs typeface="Arial" charset="0"/>
              </a:rPr>
              <a:t>в результате жизненного цикла,</a:t>
            </a:r>
            <a:r>
              <a:rPr lang="en-US" smtClean="0">
                <a:latin typeface="Arial" charset="0"/>
                <a:cs typeface="Arial" charset="0"/>
              </a:rPr>
              <a:t> </a:t>
            </a:r>
            <a:r>
              <a:rPr lang="ru-RU" smtClean="0">
                <a:latin typeface="Arial" charset="0"/>
                <a:cs typeface="Arial" charset="0"/>
              </a:rPr>
              <a:t>включающего мелких млекопитающих, являющихся основными носителями (хозяевами) клещей</a:t>
            </a:r>
            <a:r>
              <a:rPr lang="en-US" smtClean="0">
                <a:latin typeface="Arial" charset="0"/>
                <a:cs typeface="Arial" charset="0"/>
              </a:rPr>
              <a:t>.  </a:t>
            </a:r>
            <a:r>
              <a:rPr lang="ru-RU" smtClean="0">
                <a:latin typeface="Arial" charset="0"/>
                <a:cs typeface="Arial" charset="0"/>
              </a:rPr>
              <a:t>Крупные дикие и домашние (сельскохозяйственные) животные также могут заражаться</a:t>
            </a:r>
            <a:r>
              <a:rPr lang="en-US" smtClean="0">
                <a:latin typeface="Arial" charset="0"/>
                <a:cs typeface="Arial" charset="0"/>
              </a:rPr>
              <a:t>, </a:t>
            </a:r>
            <a:r>
              <a:rPr lang="ru-RU" smtClean="0">
                <a:latin typeface="Arial" charset="0"/>
                <a:cs typeface="Arial" charset="0"/>
              </a:rPr>
              <a:t>и эти животные выступают в роли дополнительных носителей (хозяев) в эпизоотическом процессе</a:t>
            </a:r>
            <a:r>
              <a:rPr lang="en-US" smtClean="0">
                <a:latin typeface="Arial" charset="0"/>
                <a:cs typeface="Arial" charset="0"/>
              </a:rPr>
              <a:t>.  </a:t>
            </a:r>
            <a:r>
              <a:rPr lang="ru-RU" smtClean="0">
                <a:latin typeface="Arial" charset="0"/>
                <a:cs typeface="Arial" charset="0"/>
              </a:rPr>
              <a:t>Люди обычно заражаются трансмиссивным путем - через укусы инфицированных клещей</a:t>
            </a:r>
            <a:r>
              <a:rPr lang="en-US" smtClean="0">
                <a:latin typeface="Arial" charset="0"/>
                <a:cs typeface="Arial" charset="0"/>
              </a:rPr>
              <a:t> (</a:t>
            </a:r>
            <a:r>
              <a:rPr lang="ru-RU" smtClean="0">
                <a:latin typeface="Arial" charset="0"/>
                <a:cs typeface="Arial" charset="0"/>
              </a:rPr>
              <a:t>часто паразитирующих на домашнем скоте</a:t>
            </a:r>
            <a:r>
              <a:rPr lang="en-US" smtClean="0">
                <a:latin typeface="Arial" charset="0"/>
                <a:cs typeface="Arial" charset="0"/>
              </a:rPr>
              <a:t>). </a:t>
            </a:r>
            <a:r>
              <a:rPr lang="ru-RU" smtClean="0">
                <a:latin typeface="Arial" charset="0"/>
                <a:cs typeface="Arial" charset="0"/>
              </a:rPr>
              <a:t>Люди также могут заразиться </a:t>
            </a:r>
            <a:r>
              <a:rPr lang="en-US" smtClean="0">
                <a:latin typeface="Arial" charset="0"/>
                <a:cs typeface="Arial" charset="0"/>
              </a:rPr>
              <a:t> </a:t>
            </a:r>
            <a:r>
              <a:rPr lang="ru-RU" smtClean="0">
                <a:latin typeface="Arial" charset="0"/>
                <a:cs typeface="Arial" charset="0"/>
              </a:rPr>
              <a:t>при контакте с кровью</a:t>
            </a:r>
            <a:r>
              <a:rPr lang="en-US" smtClean="0">
                <a:latin typeface="Arial" charset="0"/>
                <a:cs typeface="Arial" charset="0"/>
              </a:rPr>
              <a:t>, </a:t>
            </a:r>
            <a:r>
              <a:rPr lang="ru-RU" smtClean="0">
                <a:latin typeface="Arial" charset="0"/>
                <a:cs typeface="Arial" charset="0"/>
              </a:rPr>
              <a:t>другими жидкостями</a:t>
            </a:r>
            <a:r>
              <a:rPr lang="en-US" smtClean="0">
                <a:latin typeface="Arial" charset="0"/>
                <a:cs typeface="Arial" charset="0"/>
              </a:rPr>
              <a:t> </a:t>
            </a:r>
            <a:r>
              <a:rPr lang="ru-RU" smtClean="0">
                <a:latin typeface="Arial" charset="0"/>
                <a:cs typeface="Arial" charset="0"/>
              </a:rPr>
              <a:t>организма или</a:t>
            </a:r>
            <a:r>
              <a:rPr lang="en-US" smtClean="0">
                <a:latin typeface="Arial" charset="0"/>
                <a:cs typeface="Arial" charset="0"/>
              </a:rPr>
              <a:t> </a:t>
            </a:r>
            <a:r>
              <a:rPr lang="ru-RU" smtClean="0">
                <a:latin typeface="Arial" charset="0"/>
                <a:cs typeface="Arial" charset="0"/>
              </a:rPr>
              <a:t>тканями инфицированных животных (сельскохозяйственных)</a:t>
            </a:r>
            <a:r>
              <a:rPr lang="en-US" smtClean="0">
                <a:latin typeface="Arial" charset="0"/>
                <a:cs typeface="Arial" charset="0"/>
              </a:rPr>
              <a:t>. </a:t>
            </a:r>
            <a:r>
              <a:rPr lang="ru-RU" smtClean="0">
                <a:latin typeface="Arial" charset="0"/>
                <a:cs typeface="Arial" charset="0"/>
              </a:rPr>
              <a:t>Может развиваться передача вируса от человека человеку</a:t>
            </a:r>
            <a:r>
              <a:rPr lang="en-US" smtClean="0">
                <a:latin typeface="Arial" charset="0"/>
                <a:cs typeface="Arial" charset="0"/>
              </a:rPr>
              <a:t>, </a:t>
            </a:r>
            <a:r>
              <a:rPr lang="ru-RU" smtClean="0">
                <a:latin typeface="Arial" charset="0"/>
                <a:cs typeface="Arial" charset="0"/>
              </a:rPr>
              <a:t>в ряде случаев</a:t>
            </a:r>
            <a:r>
              <a:rPr lang="en-US" smtClean="0">
                <a:latin typeface="Arial" charset="0"/>
                <a:cs typeface="Arial" charset="0"/>
              </a:rPr>
              <a:t>  </a:t>
            </a:r>
            <a:r>
              <a:rPr lang="ru-RU" smtClean="0">
                <a:latin typeface="Arial" charset="0"/>
                <a:cs typeface="Arial" charset="0"/>
              </a:rPr>
              <a:t>отмечалась внутрибольничная передача инфекции</a:t>
            </a:r>
            <a:r>
              <a:rPr lang="en-US" smtClean="0">
                <a:latin typeface="Arial" charset="0"/>
                <a:cs typeface="Arial" charset="0"/>
              </a:rP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B65137B-0B55-44C6-B6CF-3837690548D5}" type="slidenum">
              <a:rPr lang="ru-RU" smtClean="0">
                <a:latin typeface="Arial" charset="0"/>
                <a:cs typeface="Arial" charset="0"/>
              </a:rPr>
              <a:pPr/>
              <a:t>10</a:t>
            </a:fld>
            <a:endParaRPr lang="ru-RU" smtClean="0">
              <a:latin typeface="Arial" charset="0"/>
              <a:cs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p:spPr>
        <p:txBody>
          <a:bodyPr/>
          <a:lstStyle/>
          <a:p>
            <a:pPr eaLnBrk="1" hangingPunct="1"/>
            <a:r>
              <a:rPr lang="ru-RU" smtClean="0">
                <a:latin typeface="Arial" charset="0"/>
                <a:cs typeface="Arial" charset="0"/>
              </a:rPr>
              <a:t>Вирус КГЛ вызывает тяжелую инфекцию у людей,</a:t>
            </a:r>
            <a:r>
              <a:rPr lang="en-US" smtClean="0">
                <a:latin typeface="Arial" charset="0"/>
                <a:cs typeface="Arial" charset="0"/>
              </a:rPr>
              <a:t> </a:t>
            </a:r>
            <a:r>
              <a:rPr lang="ru-RU" smtClean="0">
                <a:latin typeface="Arial" charset="0"/>
                <a:cs typeface="Arial" charset="0"/>
              </a:rPr>
              <a:t>которая часто выливается в геморрагический синдром</a:t>
            </a:r>
            <a:r>
              <a:rPr lang="en-US" smtClean="0">
                <a:latin typeface="Arial" charset="0"/>
                <a:cs typeface="Arial" charset="0"/>
              </a:rPr>
              <a:t>.  </a:t>
            </a:r>
            <a:r>
              <a:rPr lang="ru-RU" smtClean="0">
                <a:latin typeface="Arial" charset="0"/>
                <a:cs typeface="Arial" charset="0"/>
              </a:rPr>
              <a:t>Инкубационный период после укуса клеща</a:t>
            </a:r>
            <a:r>
              <a:rPr lang="en-US" smtClean="0">
                <a:latin typeface="Arial" charset="0"/>
                <a:cs typeface="Arial" charset="0"/>
              </a:rPr>
              <a:t> </a:t>
            </a:r>
            <a:r>
              <a:rPr lang="ru-RU" smtClean="0">
                <a:latin typeface="Arial" charset="0"/>
                <a:cs typeface="Arial" charset="0"/>
              </a:rPr>
              <a:t>длится обычно до 3 дней</a:t>
            </a:r>
            <a:r>
              <a:rPr lang="en-US" smtClean="0">
                <a:latin typeface="Arial" charset="0"/>
                <a:cs typeface="Arial" charset="0"/>
              </a:rPr>
              <a:t>.  </a:t>
            </a:r>
            <a:r>
              <a:rPr lang="ru-RU" smtClean="0">
                <a:latin typeface="Arial" charset="0"/>
                <a:cs typeface="Arial" charset="0"/>
              </a:rPr>
              <a:t>Инкубация может быть дольше при других путях заражения</a:t>
            </a:r>
            <a:r>
              <a:rPr lang="en-US" smtClean="0">
                <a:latin typeface="Arial" charset="0"/>
                <a:cs typeface="Arial" charset="0"/>
              </a:rPr>
              <a:t>.  </a:t>
            </a:r>
            <a:r>
              <a:rPr lang="ru-RU" smtClean="0">
                <a:latin typeface="Arial" charset="0"/>
                <a:cs typeface="Arial" charset="0"/>
              </a:rPr>
              <a:t>Начало болезни острое</a:t>
            </a:r>
            <a:r>
              <a:rPr lang="en-US" smtClean="0">
                <a:latin typeface="Arial" charset="0"/>
                <a:cs typeface="Arial" charset="0"/>
              </a:rPr>
              <a:t>.  </a:t>
            </a:r>
            <a:r>
              <a:rPr lang="ru-RU" smtClean="0">
                <a:latin typeface="Arial" charset="0"/>
                <a:cs typeface="Arial" charset="0"/>
              </a:rPr>
              <a:t>Начальные симптомы несколько неспецифичны</a:t>
            </a:r>
            <a:r>
              <a:rPr lang="en-US" smtClean="0">
                <a:latin typeface="Arial" charset="0"/>
                <a:cs typeface="Arial" charset="0"/>
              </a:rPr>
              <a:t>, </a:t>
            </a:r>
            <a:r>
              <a:rPr lang="ru-RU" smtClean="0">
                <a:latin typeface="Arial" charset="0"/>
                <a:cs typeface="Arial" charset="0"/>
              </a:rPr>
              <a:t>но у больных достаточно выражена интоксикация</a:t>
            </a:r>
            <a:r>
              <a:rPr lang="en-US" smtClean="0">
                <a:latin typeface="Arial" charset="0"/>
                <a:cs typeface="Arial" charset="0"/>
              </a:rPr>
              <a:t> </a:t>
            </a:r>
            <a:r>
              <a:rPr lang="ru-RU" smtClean="0">
                <a:latin typeface="Arial" charset="0"/>
                <a:cs typeface="Arial" charset="0"/>
              </a:rPr>
              <a:t>и часто имеются гастроинтестинальные симптомы</a:t>
            </a:r>
            <a:r>
              <a:rPr lang="en-US" smtClean="0">
                <a:latin typeface="Arial" charset="0"/>
                <a:cs typeface="Arial" charset="0"/>
              </a:rPr>
              <a:t> </a:t>
            </a:r>
            <a:r>
              <a:rPr lang="ru-RU" smtClean="0">
                <a:latin typeface="Arial" charset="0"/>
                <a:cs typeface="Arial" charset="0"/>
              </a:rPr>
              <a:t>и нарушения сознания</a:t>
            </a:r>
            <a:r>
              <a:rPr lang="en-US" smtClean="0">
                <a:latin typeface="Arial" charset="0"/>
                <a:cs typeface="Arial" charset="0"/>
              </a:rPr>
              <a:t>. </a:t>
            </a:r>
            <a:r>
              <a:rPr lang="ru-RU" sz="1400" smtClean="0">
                <a:solidFill>
                  <a:srgbClr val="000000"/>
                </a:solidFill>
                <a:latin typeface="Arial" charset="0"/>
                <a:cs typeface="Arial" charset="0"/>
              </a:rPr>
              <a:t>Гиперемия лица, шеи, верхней части грудной клетки и </a:t>
            </a:r>
            <a:r>
              <a:rPr lang="en-US" smtClean="0">
                <a:latin typeface="Arial" charset="0"/>
                <a:cs typeface="Arial" charset="0"/>
              </a:rPr>
              <a:t> </a:t>
            </a:r>
            <a:r>
              <a:rPr lang="ru-RU" smtClean="0">
                <a:latin typeface="Arial" charset="0"/>
                <a:cs typeface="Arial" charset="0"/>
              </a:rPr>
              <a:t>конъюнктивит</a:t>
            </a:r>
            <a:r>
              <a:rPr lang="en-US" smtClean="0">
                <a:latin typeface="Arial" charset="0"/>
                <a:cs typeface="Arial" charset="0"/>
              </a:rPr>
              <a:t> </a:t>
            </a:r>
            <a:r>
              <a:rPr lang="ru-RU" smtClean="0">
                <a:latin typeface="Arial" charset="0"/>
                <a:cs typeface="Arial" charset="0"/>
              </a:rPr>
              <a:t>также имеют место в начале болезни</a:t>
            </a:r>
            <a:r>
              <a:rPr lang="en-US" smtClean="0">
                <a:latin typeface="Arial" charset="0"/>
                <a:cs typeface="Arial" charset="0"/>
              </a:rPr>
              <a:t>.  </a:t>
            </a:r>
            <a:r>
              <a:rPr lang="ru-RU" smtClean="0">
                <a:latin typeface="Arial" charset="0"/>
                <a:cs typeface="Arial" charset="0"/>
              </a:rPr>
              <a:t>Геморрагические проявления</a:t>
            </a:r>
            <a:r>
              <a:rPr lang="en-US" smtClean="0">
                <a:latin typeface="Arial" charset="0"/>
                <a:cs typeface="Arial" charset="0"/>
              </a:rPr>
              <a:t> </a:t>
            </a:r>
            <a:r>
              <a:rPr lang="ru-RU" smtClean="0">
                <a:latin typeface="Arial" charset="0"/>
                <a:cs typeface="Arial" charset="0"/>
              </a:rPr>
              <a:t>появляются спустя 3-5 дней от начала болезни</a:t>
            </a:r>
            <a:r>
              <a:rPr lang="en-US" smtClean="0">
                <a:latin typeface="Arial" charset="0"/>
                <a:cs typeface="Arial" charset="0"/>
              </a:rPr>
              <a:t>, </a:t>
            </a:r>
            <a:r>
              <a:rPr lang="ru-RU" smtClean="0">
                <a:latin typeface="Arial" charset="0"/>
                <a:cs typeface="Arial" charset="0"/>
              </a:rPr>
              <a:t>проявляются петехиальной сыпью</a:t>
            </a:r>
            <a:r>
              <a:rPr lang="en-US" smtClean="0">
                <a:latin typeface="Arial" charset="0"/>
                <a:cs typeface="Arial" charset="0"/>
              </a:rPr>
              <a:t> </a:t>
            </a:r>
            <a:r>
              <a:rPr lang="ru-RU" smtClean="0">
                <a:latin typeface="Arial" charset="0"/>
                <a:cs typeface="Arial" charset="0"/>
              </a:rPr>
              <a:t>на</a:t>
            </a:r>
            <a:r>
              <a:rPr lang="en-US" smtClean="0">
                <a:latin typeface="Arial" charset="0"/>
                <a:cs typeface="Arial" charset="0"/>
              </a:rPr>
              <a:t> </a:t>
            </a:r>
            <a:r>
              <a:rPr lang="ru-RU" smtClean="0">
                <a:latin typeface="Arial" charset="0"/>
                <a:cs typeface="Arial" charset="0"/>
              </a:rPr>
              <a:t>туловище</a:t>
            </a:r>
            <a:r>
              <a:rPr lang="en-US" smtClean="0">
                <a:latin typeface="Arial" charset="0"/>
                <a:cs typeface="Arial" charset="0"/>
              </a:rPr>
              <a:t> </a:t>
            </a:r>
            <a:r>
              <a:rPr lang="ru-RU" smtClean="0">
                <a:latin typeface="Arial" charset="0"/>
                <a:cs typeface="Arial" charset="0"/>
              </a:rPr>
              <a:t>и</a:t>
            </a:r>
            <a:r>
              <a:rPr lang="en-US" smtClean="0">
                <a:latin typeface="Arial" charset="0"/>
                <a:cs typeface="Arial" charset="0"/>
              </a:rPr>
              <a:t> </a:t>
            </a:r>
            <a:r>
              <a:rPr lang="ru-RU" smtClean="0">
                <a:latin typeface="Arial" charset="0"/>
                <a:cs typeface="Arial" charset="0"/>
              </a:rPr>
              <a:t>конечностях</a:t>
            </a:r>
            <a:r>
              <a:rPr lang="en-US" smtClean="0">
                <a:latin typeface="Arial" charset="0"/>
                <a:cs typeface="Arial" charset="0"/>
              </a:rPr>
              <a:t>.  </a:t>
            </a:r>
            <a:r>
              <a:rPr lang="ru-RU" smtClean="0">
                <a:latin typeface="Arial" charset="0"/>
                <a:cs typeface="Arial" charset="0"/>
              </a:rPr>
              <a:t>Обычны большие кровоизлияния (синяки)</a:t>
            </a:r>
            <a:r>
              <a:rPr lang="en-US" smtClean="0">
                <a:latin typeface="Arial" charset="0"/>
                <a:cs typeface="Arial" charset="0"/>
              </a:rPr>
              <a:t>, </a:t>
            </a:r>
            <a:r>
              <a:rPr lang="ru-RU" smtClean="0">
                <a:latin typeface="Arial" charset="0"/>
                <a:cs typeface="Arial" charset="0"/>
              </a:rPr>
              <a:t>также как кровотечения -</a:t>
            </a:r>
            <a:r>
              <a:rPr lang="en-US" smtClean="0">
                <a:latin typeface="Arial" charset="0"/>
                <a:cs typeface="Arial" charset="0"/>
              </a:rPr>
              <a:t> </a:t>
            </a:r>
            <a:r>
              <a:rPr lang="ru-RU" smtClean="0">
                <a:latin typeface="Arial" charset="0"/>
                <a:cs typeface="Arial" charset="0"/>
              </a:rPr>
              <a:t>носовые</a:t>
            </a:r>
            <a:r>
              <a:rPr lang="en-US" smtClean="0">
                <a:latin typeface="Arial" charset="0"/>
                <a:cs typeface="Arial" charset="0"/>
              </a:rPr>
              <a:t>, </a:t>
            </a:r>
            <a:r>
              <a:rPr lang="ru-RU" smtClean="0">
                <a:latin typeface="Arial" charset="0"/>
                <a:cs typeface="Arial" charset="0"/>
              </a:rPr>
              <a:t>почечные</a:t>
            </a:r>
            <a:r>
              <a:rPr lang="en-US" smtClean="0">
                <a:latin typeface="Arial" charset="0"/>
                <a:cs typeface="Arial" charset="0"/>
              </a:rPr>
              <a:t>, </a:t>
            </a:r>
            <a:r>
              <a:rPr lang="ru-RU" smtClean="0">
                <a:latin typeface="Arial" charset="0"/>
                <a:cs typeface="Arial" charset="0"/>
              </a:rPr>
              <a:t>кишечные,</a:t>
            </a:r>
            <a:r>
              <a:rPr lang="en-US" smtClean="0">
                <a:latin typeface="Arial" charset="0"/>
                <a:cs typeface="Arial" charset="0"/>
              </a:rPr>
              <a:t> </a:t>
            </a:r>
            <a:r>
              <a:rPr lang="ru-RU" smtClean="0">
                <a:latin typeface="Arial" charset="0"/>
                <a:cs typeface="Arial" charset="0"/>
              </a:rPr>
              <a:t>желудочные, у женщин - маточные</a:t>
            </a:r>
            <a:r>
              <a:rPr lang="en-US" smtClean="0">
                <a:latin typeface="Arial" charset="0"/>
                <a:cs typeface="Arial" charset="0"/>
              </a:rPr>
              <a:t>.  </a:t>
            </a:r>
            <a:r>
              <a:rPr lang="ru-RU" smtClean="0">
                <a:latin typeface="Arial" charset="0"/>
                <a:cs typeface="Arial" charset="0"/>
              </a:rPr>
              <a:t>При более тяжелом течении развивается шок</a:t>
            </a:r>
            <a:r>
              <a:rPr lang="en-US" smtClean="0">
                <a:latin typeface="Arial" charset="0"/>
                <a:cs typeface="Arial" charset="0"/>
              </a:rPr>
              <a:t>, </a:t>
            </a:r>
            <a:r>
              <a:rPr lang="ru-RU" smtClean="0">
                <a:latin typeface="Arial" charset="0"/>
                <a:cs typeface="Arial" charset="0"/>
              </a:rPr>
              <a:t>почечно-печеночная недостаточность</a:t>
            </a:r>
            <a:r>
              <a:rPr lang="en-US" smtClean="0">
                <a:latin typeface="Arial" charset="0"/>
                <a:cs typeface="Arial" charset="0"/>
              </a:rPr>
              <a:t> </a:t>
            </a:r>
            <a:r>
              <a:rPr lang="ru-RU" smtClean="0">
                <a:latin typeface="Arial" charset="0"/>
                <a:cs typeface="Arial" charset="0"/>
              </a:rPr>
              <a:t>и прогрессирующее</a:t>
            </a:r>
            <a:r>
              <a:rPr lang="en-US" smtClean="0">
                <a:latin typeface="Arial" charset="0"/>
                <a:cs typeface="Arial" charset="0"/>
              </a:rPr>
              <a:t> </a:t>
            </a:r>
            <a:r>
              <a:rPr lang="ru-RU" smtClean="0">
                <a:latin typeface="Arial" charset="0"/>
                <a:cs typeface="Arial" charset="0"/>
              </a:rPr>
              <a:t>развитие процесса, включающее</a:t>
            </a:r>
            <a:r>
              <a:rPr lang="en-US" smtClean="0">
                <a:latin typeface="Arial" charset="0"/>
                <a:cs typeface="Arial" charset="0"/>
              </a:rPr>
              <a:t> </a:t>
            </a:r>
            <a:r>
              <a:rPr lang="ru-RU" smtClean="0">
                <a:latin typeface="Arial" charset="0"/>
                <a:cs typeface="Arial" charset="0"/>
              </a:rPr>
              <a:t>полиорганную недостаточность</a:t>
            </a:r>
            <a:r>
              <a:rPr lang="en-US" smtClean="0">
                <a:latin typeface="Arial" charset="0"/>
                <a:cs typeface="Arial" charset="0"/>
              </a:rPr>
              <a:t>.  </a:t>
            </a:r>
            <a:r>
              <a:rPr lang="ru-RU" smtClean="0">
                <a:latin typeface="Arial" charset="0"/>
                <a:cs typeface="Arial" charset="0"/>
              </a:rPr>
              <a:t>Средняя летальность колеблется от</a:t>
            </a:r>
            <a:r>
              <a:rPr lang="en-US" smtClean="0">
                <a:latin typeface="Arial" charset="0"/>
                <a:cs typeface="Arial" charset="0"/>
              </a:rPr>
              <a:t> 15 </a:t>
            </a:r>
            <a:r>
              <a:rPr lang="ru-RU" smtClean="0">
                <a:latin typeface="Arial" charset="0"/>
                <a:cs typeface="Arial" charset="0"/>
              </a:rPr>
              <a:t>д</a:t>
            </a:r>
            <a:r>
              <a:rPr lang="en-US" smtClean="0">
                <a:latin typeface="Arial" charset="0"/>
                <a:cs typeface="Arial" charset="0"/>
              </a:rPr>
              <a:t>o 40%.  </a:t>
            </a:r>
            <a:r>
              <a:rPr lang="ru-RU" smtClean="0">
                <a:latin typeface="Arial" charset="0"/>
                <a:cs typeface="Arial" charset="0"/>
              </a:rPr>
              <a:t>Тромбоцитопения</a:t>
            </a:r>
            <a:r>
              <a:rPr lang="en-US" smtClean="0">
                <a:latin typeface="Arial" charset="0"/>
                <a:cs typeface="Arial" charset="0"/>
              </a:rPr>
              <a:t> </a:t>
            </a:r>
            <a:r>
              <a:rPr lang="ru-RU" smtClean="0">
                <a:latin typeface="Arial" charset="0"/>
                <a:cs typeface="Arial" charset="0"/>
              </a:rPr>
              <a:t>и</a:t>
            </a:r>
            <a:r>
              <a:rPr lang="en-US" smtClean="0">
                <a:latin typeface="Arial" charset="0"/>
                <a:cs typeface="Arial" charset="0"/>
              </a:rPr>
              <a:t> </a:t>
            </a:r>
            <a:r>
              <a:rPr lang="ru-RU" smtClean="0">
                <a:latin typeface="Arial" charset="0"/>
                <a:cs typeface="Arial" charset="0"/>
              </a:rPr>
              <a:t>лейкопения</a:t>
            </a:r>
            <a:r>
              <a:rPr lang="en-US" smtClean="0">
                <a:latin typeface="Arial" charset="0"/>
                <a:cs typeface="Arial" charset="0"/>
              </a:rPr>
              <a:t> </a:t>
            </a:r>
            <a:r>
              <a:rPr lang="ru-RU" smtClean="0">
                <a:latin typeface="Arial" charset="0"/>
                <a:cs typeface="Arial" charset="0"/>
              </a:rPr>
              <a:t>являются обычными лабораторными изменениями</a:t>
            </a:r>
            <a:r>
              <a:rPr lang="en-US" smtClean="0">
                <a:latin typeface="Arial" charset="0"/>
                <a:cs typeface="Arial" charset="0"/>
              </a:rPr>
              <a:t> </a:t>
            </a:r>
            <a:r>
              <a:rPr lang="ru-RU" smtClean="0">
                <a:latin typeface="Arial" charset="0"/>
                <a:cs typeface="Arial" charset="0"/>
              </a:rPr>
              <a:t>при КГЛ</a:t>
            </a:r>
            <a:r>
              <a:rPr lang="en-US" smtClean="0">
                <a:latin typeface="Arial" charset="0"/>
                <a:cs typeface="Arial" charset="0"/>
              </a:rPr>
              <a:t>.  </a:t>
            </a:r>
            <a:r>
              <a:rPr lang="ru-RU" smtClean="0">
                <a:latin typeface="Arial" charset="0"/>
                <a:cs typeface="Arial" charset="0"/>
              </a:rPr>
              <a:t>Более поздние лабораторные данные отражают</a:t>
            </a:r>
            <a:r>
              <a:rPr lang="en-US" smtClean="0">
                <a:latin typeface="Arial" charset="0"/>
                <a:cs typeface="Arial" charset="0"/>
              </a:rPr>
              <a:t> </a:t>
            </a:r>
            <a:r>
              <a:rPr lang="ru-RU" smtClean="0">
                <a:latin typeface="Arial" charset="0"/>
                <a:cs typeface="Arial" charset="0"/>
              </a:rPr>
              <a:t>органную и системную </a:t>
            </a:r>
            <a:r>
              <a:rPr lang="en-US" smtClean="0">
                <a:latin typeface="Arial" charset="0"/>
                <a:cs typeface="Arial" charset="0"/>
              </a:rPr>
              <a:t> </a:t>
            </a:r>
            <a:r>
              <a:rPr lang="ru-RU" smtClean="0">
                <a:latin typeface="Arial" charset="0"/>
                <a:cs typeface="Arial" charset="0"/>
              </a:rPr>
              <a:t>патологию</a:t>
            </a:r>
            <a:r>
              <a:rPr lang="en-US" smtClean="0">
                <a:latin typeface="Arial" charset="0"/>
                <a:cs typeface="Arial" charset="0"/>
              </a:rPr>
              <a:t> </a:t>
            </a:r>
            <a:r>
              <a:rPr lang="ru-RU" smtClean="0">
                <a:latin typeface="Arial" charset="0"/>
                <a:cs typeface="Arial" charset="0"/>
              </a:rPr>
              <a:t>при тяжелом течении болезни, такие как повышение креатинина</a:t>
            </a:r>
            <a:r>
              <a:rPr lang="en-US" smtClean="0">
                <a:latin typeface="Arial" charset="0"/>
                <a:cs typeface="Arial" charset="0"/>
              </a:rPr>
              <a:t>, </a:t>
            </a:r>
            <a:r>
              <a:rPr lang="ru-RU" smtClean="0">
                <a:latin typeface="Arial" charset="0"/>
                <a:cs typeface="Arial" charset="0"/>
              </a:rPr>
              <a:t>печеночных ферментов</a:t>
            </a:r>
            <a:r>
              <a:rPr lang="en-US" smtClean="0">
                <a:latin typeface="Arial" charset="0"/>
                <a:cs typeface="Arial" charset="0"/>
              </a:rPr>
              <a:t> </a:t>
            </a:r>
            <a:r>
              <a:rPr lang="ru-RU" smtClean="0">
                <a:latin typeface="Arial" charset="0"/>
                <a:cs typeface="Arial" charset="0"/>
              </a:rPr>
              <a:t>и креатин киназы</a:t>
            </a:r>
            <a:r>
              <a:rPr lang="en-US" smtClean="0">
                <a:latin typeface="Arial" charset="0"/>
                <a:cs typeface="Arial" charset="0"/>
              </a:rPr>
              <a:t> </a:t>
            </a:r>
            <a:r>
              <a:rPr lang="ru-RU" smtClean="0">
                <a:latin typeface="Arial" charset="0"/>
                <a:cs typeface="Arial" charset="0"/>
              </a:rPr>
              <a:t>и</a:t>
            </a:r>
            <a:r>
              <a:rPr lang="en-US" smtClean="0">
                <a:latin typeface="Arial" charset="0"/>
                <a:cs typeface="Arial" charset="0"/>
              </a:rPr>
              <a:t> </a:t>
            </a:r>
            <a:r>
              <a:rPr lang="ru-RU" smtClean="0">
                <a:latin typeface="Arial" charset="0"/>
                <a:cs typeface="Arial" charset="0"/>
              </a:rPr>
              <a:t>показатели, указывающие на </a:t>
            </a:r>
            <a:r>
              <a:rPr lang="en-US" smtClean="0">
                <a:latin typeface="Arial" charset="0"/>
                <a:cs typeface="Arial" charset="0"/>
              </a:rPr>
              <a:t> </a:t>
            </a:r>
            <a:r>
              <a:rPr lang="ru-RU" smtClean="0">
                <a:latin typeface="Arial" charset="0"/>
                <a:cs typeface="Arial" charset="0"/>
              </a:rPr>
              <a:t>диссеминированное внутрисосудистое свертывание</a:t>
            </a:r>
            <a:r>
              <a:rPr lang="en-US" smtClean="0">
                <a:latin typeface="Arial" charset="0"/>
                <a:cs typeface="Arial"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0416C4A-4BB2-429E-80FD-61EB50524612}" type="slidenum">
              <a:rPr lang="ru-RU" smtClean="0">
                <a:latin typeface="Arial" charset="0"/>
                <a:cs typeface="Arial" charset="0"/>
              </a:rPr>
              <a:pPr/>
              <a:t>11</a:t>
            </a:fld>
            <a:endParaRPr lang="ru-RU" smtClean="0">
              <a:latin typeface="Arial" charset="0"/>
              <a:cs typeface="Arial" charset="0"/>
            </a:endParaRPr>
          </a:p>
        </p:txBody>
      </p:sp>
      <p:sp>
        <p:nvSpPr>
          <p:cNvPr id="51203"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a:xfrm>
            <a:off x="914400" y="4343400"/>
            <a:ext cx="5029200" cy="4114800"/>
          </a:xfrm>
        </p:spPr>
        <p:txBody>
          <a:bodyPr/>
          <a:lstStyle/>
          <a:p>
            <a:pPr eaLnBrk="1" hangingPunct="1">
              <a:defRPr/>
            </a:pPr>
            <a:r>
              <a:rPr lang="ru-RU" smtClean="0"/>
              <a:t>Клинические проявления</a:t>
            </a:r>
            <a:r>
              <a:rPr lang="en-US" smtClean="0"/>
              <a:t> </a:t>
            </a:r>
            <a:r>
              <a:rPr lang="ru-RU" smtClean="0"/>
              <a:t>подтверждающие</a:t>
            </a:r>
            <a:r>
              <a:rPr lang="en-US" smtClean="0"/>
              <a:t> </a:t>
            </a:r>
            <a:r>
              <a:rPr lang="ru-RU" smtClean="0"/>
              <a:t>вирусную геморрагическую лихорадку</a:t>
            </a:r>
            <a:r>
              <a:rPr lang="en-US" smtClean="0"/>
              <a:t> </a:t>
            </a:r>
            <a:r>
              <a:rPr lang="ru-RU" smtClean="0"/>
              <a:t>включают</a:t>
            </a:r>
            <a:r>
              <a:rPr lang="en-US" smtClean="0"/>
              <a:t> </a:t>
            </a:r>
            <a:r>
              <a:rPr lang="ru-RU" sz="2400" smtClean="0">
                <a:solidFill>
                  <a:srgbClr val="FFFF66"/>
                </a:solidFill>
                <a:effectLst>
                  <a:outerShdw blurRad="38100" dist="38100" dir="2700000" algn="tl">
                    <a:srgbClr val="C0C0C0"/>
                  </a:outerShdw>
                </a:effectLst>
              </a:rPr>
              <a:t>кровоизлияния</a:t>
            </a:r>
            <a:r>
              <a:rPr lang="en-US" smtClean="0"/>
              <a:t>, </a:t>
            </a:r>
            <a:r>
              <a:rPr lang="ru-RU" sz="2400" smtClean="0">
                <a:solidFill>
                  <a:srgbClr val="FFFF66"/>
                </a:solidFill>
                <a:effectLst>
                  <a:outerShdw blurRad="38100" dist="38100" dir="2700000" algn="tl">
                    <a:srgbClr val="C0C0C0"/>
                  </a:outerShdw>
                </a:effectLst>
              </a:rPr>
              <a:t>кровоточивость их мест кожных проколов при инъекциях</a:t>
            </a:r>
            <a:r>
              <a:rPr lang="en-US" smtClean="0"/>
              <a:t>, </a:t>
            </a:r>
            <a:r>
              <a:rPr lang="ru-RU" sz="2400" smtClean="0">
                <a:solidFill>
                  <a:srgbClr val="FFFF66"/>
                </a:solidFill>
                <a:effectLst>
                  <a:outerShdw blurRad="38100" dist="38100" dir="2700000" algn="tl">
                    <a:srgbClr val="C0C0C0"/>
                  </a:outerShdw>
                </a:effectLst>
              </a:rPr>
              <a:t>кровотечения изо рта</a:t>
            </a:r>
            <a:r>
              <a:rPr lang="en-US" sz="2400" smtClean="0">
                <a:solidFill>
                  <a:srgbClr val="FFFF66"/>
                </a:solidFill>
                <a:effectLst>
                  <a:outerShdw blurRad="38100" dist="38100" dir="2700000" algn="tl">
                    <a:srgbClr val="C0C0C0"/>
                  </a:outerShdw>
                </a:effectLst>
              </a:rPr>
              <a:t>, </a:t>
            </a:r>
            <a:r>
              <a:rPr lang="ru-RU" sz="2400" smtClean="0">
                <a:solidFill>
                  <a:srgbClr val="FFFF66"/>
                </a:solidFill>
                <a:effectLst>
                  <a:outerShdw blurRad="38100" dist="38100" dir="2700000" algn="tl">
                    <a:srgbClr val="C0C0C0"/>
                  </a:outerShdw>
                </a:effectLst>
              </a:rPr>
              <a:t>носа</a:t>
            </a:r>
            <a:r>
              <a:rPr lang="en-US" sz="2400" smtClean="0">
                <a:solidFill>
                  <a:srgbClr val="FFFF66"/>
                </a:solidFill>
                <a:effectLst>
                  <a:outerShdw blurRad="38100" dist="38100" dir="2700000" algn="tl">
                    <a:srgbClr val="C0C0C0"/>
                  </a:outerShdw>
                </a:effectLst>
              </a:rPr>
              <a:t> </a:t>
            </a:r>
            <a:r>
              <a:rPr lang="ru-RU" sz="2400" smtClean="0">
                <a:solidFill>
                  <a:srgbClr val="FFFF66"/>
                </a:solidFill>
                <a:effectLst>
                  <a:outerShdw blurRad="38100" dist="38100" dir="2700000" algn="tl">
                    <a:srgbClr val="C0C0C0"/>
                  </a:outerShdw>
                </a:effectLst>
              </a:rPr>
              <a:t>и</a:t>
            </a:r>
            <a:r>
              <a:rPr lang="en-US" sz="2400" smtClean="0">
                <a:solidFill>
                  <a:srgbClr val="FFFF66"/>
                </a:solidFill>
                <a:effectLst>
                  <a:outerShdw blurRad="38100" dist="38100" dir="2700000" algn="tl">
                    <a:srgbClr val="C0C0C0"/>
                  </a:outerShdw>
                </a:effectLst>
              </a:rPr>
              <a:t> </a:t>
            </a:r>
            <a:r>
              <a:rPr lang="ru-RU" sz="2400" smtClean="0">
                <a:solidFill>
                  <a:srgbClr val="FFFF66"/>
                </a:solidFill>
                <a:effectLst>
                  <a:outerShdw blurRad="38100" dist="38100" dir="2700000" algn="tl">
                    <a:srgbClr val="C0C0C0"/>
                  </a:outerShdw>
                </a:effectLst>
              </a:rPr>
              <a:t>десен</a:t>
            </a:r>
            <a:r>
              <a:rPr lang="en-US" smtClean="0"/>
              <a:t>, </a:t>
            </a:r>
            <a:r>
              <a:rPr lang="ru-RU" smtClean="0"/>
              <a:t>и</a:t>
            </a:r>
            <a:r>
              <a:rPr lang="en-US" smtClean="0"/>
              <a:t> </a:t>
            </a:r>
            <a:r>
              <a:rPr lang="ru-RU" sz="2400" smtClean="0">
                <a:solidFill>
                  <a:srgbClr val="FFFF66"/>
                </a:solidFill>
                <a:effectLst>
                  <a:outerShdw blurRad="38100" dist="38100" dir="2700000" algn="tl">
                    <a:srgbClr val="C0C0C0"/>
                  </a:outerShdw>
                </a:effectLst>
              </a:rPr>
              <a:t>гиперемия лица</a:t>
            </a:r>
            <a:r>
              <a:rPr lang="en-US" smtClean="0"/>
              <a:t> </a:t>
            </a:r>
            <a:r>
              <a:rPr lang="ru-RU" smtClean="0"/>
              <a:t>и верхней части грудной клетки</a:t>
            </a:r>
            <a:r>
              <a:rPr lang="en-US"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BAE0FD3-7AD0-4970-897F-D1949E497B4F}" type="slidenum">
              <a:rPr lang="ru-RU" smtClean="0">
                <a:latin typeface="Arial" charset="0"/>
                <a:cs typeface="Arial" charset="0"/>
              </a:rPr>
              <a:pPr/>
              <a:t>12</a:t>
            </a:fld>
            <a:endParaRPr lang="ru-RU" smtClean="0">
              <a:latin typeface="Arial" charset="0"/>
              <a:cs typeface="Arial" charset="0"/>
            </a:endParaRPr>
          </a:p>
        </p:txBody>
      </p:sp>
      <p:sp>
        <p:nvSpPr>
          <p:cNvPr id="52227"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a:xfrm>
            <a:off x="914400" y="4343400"/>
            <a:ext cx="5029200" cy="4114800"/>
          </a:xfrm>
        </p:spPr>
        <p:txBody>
          <a:bodyPr/>
          <a:lstStyle/>
          <a:p>
            <a:pPr eaLnBrk="1" hangingPunct="1">
              <a:defRPr/>
            </a:pPr>
            <a:r>
              <a:rPr lang="ru-RU" smtClean="0"/>
              <a:t>Кожные проявления</a:t>
            </a:r>
            <a:r>
              <a:rPr lang="en-US" smtClean="0"/>
              <a:t> </a:t>
            </a:r>
            <a:r>
              <a:rPr lang="ru-RU" smtClean="0"/>
              <a:t>вирусных </a:t>
            </a:r>
            <a:r>
              <a:rPr lang="ru-RU" sz="2400" smtClean="0">
                <a:solidFill>
                  <a:srgbClr val="FFFF66"/>
                </a:solidFill>
                <a:effectLst>
                  <a:outerShdw blurRad="38100" dist="38100" dir="2700000" algn="tl">
                    <a:srgbClr val="C0C0C0"/>
                  </a:outerShdw>
                </a:effectLst>
              </a:rPr>
              <a:t>геморрагических лихорадок </a:t>
            </a:r>
            <a:r>
              <a:rPr lang="ru-RU" smtClean="0"/>
              <a:t>варьируют от</a:t>
            </a:r>
            <a:r>
              <a:rPr lang="en-US" smtClean="0"/>
              <a:t> </a:t>
            </a:r>
            <a:r>
              <a:rPr lang="ru-RU" smtClean="0"/>
              <a:t>от гиперемии</a:t>
            </a:r>
            <a:r>
              <a:rPr lang="en-US" smtClean="0"/>
              <a:t> </a:t>
            </a:r>
            <a:r>
              <a:rPr lang="ru-RU" smtClean="0"/>
              <a:t>до маленьких</a:t>
            </a:r>
            <a:r>
              <a:rPr lang="en-US" smtClean="0"/>
              <a:t> </a:t>
            </a:r>
            <a:r>
              <a:rPr lang="ru-RU" smtClean="0"/>
              <a:t>отдельных петехий</a:t>
            </a:r>
            <a:r>
              <a:rPr lang="en-US" smtClean="0"/>
              <a:t> </a:t>
            </a:r>
            <a:r>
              <a:rPr lang="ru-RU" smtClean="0"/>
              <a:t>(вазопатия) и до</a:t>
            </a:r>
            <a:r>
              <a:rPr lang="en-US" smtClean="0"/>
              <a:t> </a:t>
            </a:r>
            <a:r>
              <a:rPr lang="ru-RU" smtClean="0"/>
              <a:t>больших, иногда огромных кровоизлияний</a:t>
            </a:r>
            <a:r>
              <a:rPr lang="en-US" smtClean="0"/>
              <a:t>.  </a:t>
            </a:r>
            <a:r>
              <a:rPr lang="ru-RU" smtClean="0"/>
              <a:t>Эти проявления зависят от тяжести течения болезни</a:t>
            </a:r>
            <a:r>
              <a:rPr lang="en-US" smtClean="0"/>
              <a:t> </a:t>
            </a:r>
            <a:r>
              <a:rPr lang="ru-RU" smtClean="0"/>
              <a:t>и вызванного ее вируса</a:t>
            </a:r>
            <a:r>
              <a:rPr lang="en-US"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BC0D78D-1D28-4F16-811B-4CF263C1DC12}" type="slidenum">
              <a:rPr lang="ru-RU" smtClean="0">
                <a:latin typeface="Arial" charset="0"/>
                <a:cs typeface="Arial" charset="0"/>
              </a:rPr>
              <a:pPr/>
              <a:t>13</a:t>
            </a:fld>
            <a:endParaRPr lang="ru-RU" smtClean="0">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p:spPr>
        <p:txBody>
          <a:bodyPr/>
          <a:lstStyle/>
          <a:p>
            <a:pPr eaLnBrk="1" hangingPunct="1"/>
            <a:r>
              <a:rPr lang="ru-RU" smtClean="0">
                <a:latin typeface="Arial" charset="0"/>
                <a:cs typeface="Arial" charset="0"/>
              </a:rPr>
              <a:t>Положительный симптом жгута представлен справа</a:t>
            </a:r>
            <a:r>
              <a:rPr lang="en-US" smtClean="0">
                <a:latin typeface="Arial" charset="0"/>
                <a:cs typeface="Arial" charset="0"/>
              </a:rPr>
              <a:t>.  </a:t>
            </a:r>
            <a:r>
              <a:rPr lang="ru-RU" smtClean="0">
                <a:latin typeface="Arial" charset="0"/>
                <a:cs typeface="Arial" charset="0"/>
              </a:rPr>
              <a:t>Отмечается выраженная демаркация между</a:t>
            </a:r>
            <a:r>
              <a:rPr lang="en-US" smtClean="0">
                <a:latin typeface="Arial" charset="0"/>
                <a:cs typeface="Arial" charset="0"/>
              </a:rPr>
              <a:t> </a:t>
            </a:r>
            <a:r>
              <a:rPr lang="ru-RU" smtClean="0">
                <a:latin typeface="Arial" charset="0"/>
                <a:cs typeface="Arial" charset="0"/>
              </a:rPr>
              <a:t>местом наложения манжеты и остальной кожей</a:t>
            </a:r>
            <a:r>
              <a:rPr lang="en-US" smtClean="0">
                <a:latin typeface="Arial" charset="0"/>
                <a:cs typeface="Arial" charset="0"/>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F36F50E-1C4F-450A-B3B8-109583665C87}" type="slidenum">
              <a:rPr lang="ru-RU" smtClean="0">
                <a:latin typeface="Arial" charset="0"/>
                <a:cs typeface="Arial" charset="0"/>
              </a:rPr>
              <a:pPr/>
              <a:t>14</a:t>
            </a:fld>
            <a:endParaRPr lang="ru-RU" smtClean="0">
              <a:latin typeface="Arial" charset="0"/>
              <a:cs typeface="Arial" charset="0"/>
            </a:endParaRPr>
          </a:p>
        </p:txBody>
      </p:sp>
      <p:sp>
        <p:nvSpPr>
          <p:cNvPr id="54275"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a:xfrm>
            <a:off x="914400" y="4343400"/>
            <a:ext cx="5029200" cy="4114800"/>
          </a:xfrm>
        </p:spPr>
        <p:txBody>
          <a:bodyPr/>
          <a:lstStyle/>
          <a:p>
            <a:pPr eaLnBrk="1" hangingPunct="1">
              <a:defRPr/>
            </a:pPr>
            <a:r>
              <a:rPr lang="ru-RU" dirty="0" smtClean="0"/>
              <a:t>Слизистые часто</a:t>
            </a:r>
            <a:r>
              <a:rPr lang="en-US" dirty="0" smtClean="0"/>
              <a:t> </a:t>
            </a:r>
            <a:r>
              <a:rPr lang="ru-RU" dirty="0" smtClean="0"/>
              <a:t>являются местом</a:t>
            </a:r>
            <a:r>
              <a:rPr lang="en-US" dirty="0" smtClean="0"/>
              <a:t> </a:t>
            </a:r>
            <a:r>
              <a:rPr lang="ru-RU" dirty="0" smtClean="0"/>
              <a:t>кровоизлияний при вирусных геморрагических лихорадках</a:t>
            </a:r>
            <a:r>
              <a:rPr lang="en-US" dirty="0" smtClean="0"/>
              <a:t>. </a:t>
            </a:r>
            <a:r>
              <a:rPr lang="ru-RU" sz="2400" dirty="0" smtClean="0">
                <a:solidFill>
                  <a:srgbClr val="FFFF66"/>
                </a:solidFill>
                <a:effectLst>
                  <a:outerShdw blurRad="38100" dist="38100" dir="2700000" algn="tl">
                    <a:srgbClr val="C0C0C0"/>
                  </a:outerShdw>
                </a:effectLst>
              </a:rPr>
              <a:t>Геморрагический конъюнктивит (кровоизлияния в конъюнктивы и склеры) </a:t>
            </a:r>
            <a:r>
              <a:rPr lang="ru-RU" dirty="0" smtClean="0"/>
              <a:t>обычно отмечается при</a:t>
            </a:r>
            <a:r>
              <a:rPr lang="en-US" dirty="0" smtClean="0"/>
              <a:t> </a:t>
            </a:r>
            <a:r>
              <a:rPr lang="ru-RU" dirty="0" smtClean="0"/>
              <a:t>нескольких из них</a:t>
            </a:r>
            <a:r>
              <a:rPr lang="en-US" dirty="0"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B68BED8-8430-4666-A2B9-779368A8985A}" type="slidenum">
              <a:rPr lang="ru-RU" smtClean="0">
                <a:latin typeface="Arial" charset="0"/>
                <a:cs typeface="Arial" charset="0"/>
              </a:rPr>
              <a:pPr/>
              <a:t>15</a:t>
            </a:fld>
            <a:endParaRPr lang="ru-RU" smtClean="0">
              <a:latin typeface="Arial" charset="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914400" y="4343400"/>
            <a:ext cx="5029200" cy="4114800"/>
          </a:xfrm>
          <a:noFill/>
          <a:ln/>
        </p:spPr>
        <p:txBody>
          <a:bodyPr/>
          <a:lstStyle/>
          <a:p>
            <a:pPr eaLnBrk="1" hangingPunct="1"/>
            <a:r>
              <a:rPr lang="en-US" smtClean="0">
                <a:latin typeface="Arial" charset="0"/>
                <a:cs typeface="Arial" charset="0"/>
              </a:rPr>
              <a:t>Frank </a:t>
            </a:r>
            <a:r>
              <a:rPr lang="ru-RU" smtClean="0">
                <a:latin typeface="Arial" charset="0"/>
                <a:cs typeface="Arial" charset="0"/>
              </a:rPr>
              <a:t>желудочно-кишечное кровотечение</a:t>
            </a:r>
            <a:r>
              <a:rPr lang="en-US" smtClean="0">
                <a:latin typeface="Arial" charset="0"/>
                <a:cs typeface="Arial" charset="0"/>
              </a:rPr>
              <a:t> </a:t>
            </a:r>
            <a:r>
              <a:rPr lang="ru-RU" smtClean="0">
                <a:latin typeface="Arial" charset="0"/>
                <a:cs typeface="Arial" charset="0"/>
              </a:rPr>
              <a:t>могут вызывать (мелену)</a:t>
            </a:r>
            <a:r>
              <a:rPr lang="en-US" smtClean="0">
                <a:latin typeface="Arial" charset="0"/>
                <a:cs typeface="Arial" charset="0"/>
              </a:rPr>
              <a:t> </a:t>
            </a:r>
            <a:r>
              <a:rPr lang="ru-RU" smtClean="0">
                <a:latin typeface="Arial" charset="0"/>
                <a:cs typeface="Arial" charset="0"/>
              </a:rPr>
              <a:t> кровавый понос или (гематемезис) кровавую рвоту</a:t>
            </a:r>
            <a:r>
              <a:rPr lang="en-US" smtClean="0">
                <a:latin typeface="Arial" charset="0"/>
                <a:cs typeface="Arial" charset="0"/>
              </a:rPr>
              <a:t>.  </a:t>
            </a:r>
            <a:r>
              <a:rPr lang="ru-RU" smtClean="0">
                <a:latin typeface="Arial" charset="0"/>
                <a:cs typeface="Arial" charset="0"/>
              </a:rPr>
              <a:t>Они появляются в поздний период болезни</a:t>
            </a:r>
            <a:r>
              <a:rPr lang="en-US" smtClean="0">
                <a:latin typeface="Arial" charset="0"/>
                <a:cs typeface="Arial" charset="0"/>
              </a:rPr>
              <a:t> </a:t>
            </a:r>
            <a:r>
              <a:rPr lang="ru-RU" smtClean="0">
                <a:latin typeface="Arial" charset="0"/>
                <a:cs typeface="Arial" charset="0"/>
              </a:rPr>
              <a:t>и обычно</a:t>
            </a:r>
            <a:r>
              <a:rPr lang="en-US" smtClean="0">
                <a:latin typeface="Arial" charset="0"/>
                <a:cs typeface="Arial" charset="0"/>
              </a:rPr>
              <a:t> </a:t>
            </a:r>
            <a:r>
              <a:rPr lang="ru-RU" smtClean="0">
                <a:latin typeface="Arial" charset="0"/>
                <a:cs typeface="Arial" charset="0"/>
              </a:rPr>
              <a:t>являются грозными признаками</a:t>
            </a:r>
            <a:r>
              <a:rPr lang="en-US" smtClean="0">
                <a:latin typeface="Arial" charset="0"/>
                <a:cs typeface="Arial"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pPr>
              <a:defRPr/>
            </a:pPr>
            <a:endParaRPr lang="ru-RU"/>
          </a:p>
        </p:txBody>
      </p:sp>
      <p:sp>
        <p:nvSpPr>
          <p:cNvPr id="2" name="Нижний колонтитул 1"/>
          <p:cNvSpPr>
            <a:spLocks noGrp="1"/>
          </p:cNvSpPr>
          <p:nvPr>
            <p:ph type="ftr" sz="quarter" idx="11"/>
          </p:nvPr>
        </p:nvSpPr>
        <p:spPr/>
        <p:txBody>
          <a:bodyPr/>
          <a:lstStyle/>
          <a:p>
            <a:pPr>
              <a:defRPr/>
            </a:pPr>
            <a:endParaRPr lang="ru-RU"/>
          </a:p>
        </p:txBody>
      </p:sp>
      <p:sp>
        <p:nvSpPr>
          <p:cNvPr id="15" name="Номер слайда 14"/>
          <p:cNvSpPr>
            <a:spLocks noGrp="1"/>
          </p:cNvSpPr>
          <p:nvPr>
            <p:ph type="sldNum" sz="quarter" idx="12"/>
          </p:nvPr>
        </p:nvSpPr>
        <p:spPr>
          <a:xfrm>
            <a:off x="8229600" y="6473952"/>
            <a:ext cx="758952" cy="246888"/>
          </a:xfrm>
        </p:spPr>
        <p:txBody>
          <a:bodyPr/>
          <a:lstStyle/>
          <a:p>
            <a:pPr>
              <a:defRPr/>
            </a:pPr>
            <a:fld id="{9C43F337-00D2-4C8B-B592-E59A485BA9A6}"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0E91D6FA-0581-4CEA-8E6C-5464597421AA}"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FC2948CD-1D31-4FBB-B853-A94085217935}"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4"/>
          <p:cNvSpPr>
            <a:spLocks noGrp="1" noChangeArrowheads="1"/>
          </p:cNvSpPr>
          <p:nvPr>
            <p:ph type="dt" sz="half" idx="10"/>
          </p:nvPr>
        </p:nvSpPr>
        <p:spPr>
          <a:ln/>
        </p:spPr>
        <p:txBody>
          <a:bodyPr/>
          <a:lstStyle>
            <a:lvl1pPr>
              <a:defRPr/>
            </a:lvl1pPr>
          </a:lstStyle>
          <a:p>
            <a:pPr>
              <a:defRPr/>
            </a:pPr>
            <a:endParaRPr lang="ru-RU"/>
          </a:p>
        </p:txBody>
      </p:sp>
      <p:sp>
        <p:nvSpPr>
          <p:cNvPr id="7" name="Rectangle 45"/>
          <p:cNvSpPr>
            <a:spLocks noGrp="1" noChangeArrowheads="1"/>
          </p:cNvSpPr>
          <p:nvPr>
            <p:ph type="ftr" sz="quarter" idx="11"/>
          </p:nvPr>
        </p:nvSpPr>
        <p:spPr>
          <a:ln/>
        </p:spPr>
        <p:txBody>
          <a:bodyPr/>
          <a:lstStyle>
            <a:lvl1pPr>
              <a:defRPr/>
            </a:lvl1pPr>
          </a:lstStyle>
          <a:p>
            <a:pPr>
              <a:defRPr/>
            </a:pPr>
            <a:endParaRPr lang="ru-RU"/>
          </a:p>
        </p:txBody>
      </p:sp>
      <p:sp>
        <p:nvSpPr>
          <p:cNvPr id="8" name="Rectangle 46"/>
          <p:cNvSpPr>
            <a:spLocks noGrp="1" noChangeArrowheads="1"/>
          </p:cNvSpPr>
          <p:nvPr>
            <p:ph type="sldNum" sz="quarter" idx="12"/>
          </p:nvPr>
        </p:nvSpPr>
        <p:spPr>
          <a:ln/>
        </p:spPr>
        <p:txBody>
          <a:bodyPr/>
          <a:lstStyle>
            <a:lvl1pPr>
              <a:defRPr/>
            </a:lvl1pPr>
          </a:lstStyle>
          <a:p>
            <a:pPr>
              <a:defRPr/>
            </a:pPr>
            <a:fld id="{E283648D-B337-41FA-BD07-1AEEB4274AF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pPr>
              <a:defRPr/>
            </a:pPr>
            <a:endParaRPr lang="ru-RU"/>
          </a:p>
        </p:txBody>
      </p:sp>
      <p:sp>
        <p:nvSpPr>
          <p:cNvPr id="16" name="Номер слайда 15"/>
          <p:cNvSpPr>
            <a:spLocks noGrp="1"/>
          </p:cNvSpPr>
          <p:nvPr>
            <p:ph type="sldNum" sz="quarter" idx="12"/>
          </p:nvPr>
        </p:nvSpPr>
        <p:spPr>
          <a:xfrm>
            <a:off x="8229600" y="6473952"/>
            <a:ext cx="758952" cy="246888"/>
          </a:xfrm>
        </p:spPr>
        <p:txBody>
          <a:bodyPr/>
          <a:lstStyle/>
          <a:p>
            <a:pPr>
              <a:defRPr/>
            </a:pPr>
            <a:fld id="{D183534F-6A3F-4C37-8A39-5C4BFEBF1D7B}"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pPr>
              <a:defRPr/>
            </a:pPr>
            <a:endParaRPr lang="ru-RU"/>
          </a:p>
        </p:txBody>
      </p:sp>
      <p:sp>
        <p:nvSpPr>
          <p:cNvPr id="11" name="Нижний колонтитул 10"/>
          <p:cNvSpPr>
            <a:spLocks noGrp="1"/>
          </p:cNvSpPr>
          <p:nvPr>
            <p:ph type="ftr" sz="quarter" idx="11"/>
          </p:nvPr>
        </p:nvSpPr>
        <p:spPr/>
        <p:txBody>
          <a:bodyPr/>
          <a:lstStyle/>
          <a:p>
            <a:pPr>
              <a:defRPr/>
            </a:pPr>
            <a:endParaRPr lang="ru-RU"/>
          </a:p>
        </p:txBody>
      </p:sp>
      <p:sp>
        <p:nvSpPr>
          <p:cNvPr id="16" name="Номер слайда 15"/>
          <p:cNvSpPr>
            <a:spLocks noGrp="1"/>
          </p:cNvSpPr>
          <p:nvPr>
            <p:ph type="sldNum" sz="quarter" idx="12"/>
          </p:nvPr>
        </p:nvSpPr>
        <p:spPr/>
        <p:txBody>
          <a:bodyPr/>
          <a:lstStyle/>
          <a:p>
            <a:pPr>
              <a:defRPr/>
            </a:pPr>
            <a:fld id="{D6B04BBA-88F4-4EF2-81B5-D9D76E7DEF8A}" type="slidenum">
              <a:rPr lang="ru-RU" smtClean="0"/>
              <a:pPr>
                <a:defRPr/>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pPr>
              <a:defRPr/>
            </a:pPr>
            <a:endParaRPr lang="ru-RU"/>
          </a:p>
        </p:txBody>
      </p:sp>
      <p:sp>
        <p:nvSpPr>
          <p:cNvPr id="10" name="Нижний колонтитул 9"/>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F5F68EA0-C0C4-4629-BA43-16F9FB90ABF4}"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pPr>
              <a:defRPr/>
            </a:pPr>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229600" y="6477000"/>
            <a:ext cx="762000" cy="246888"/>
          </a:xfrm>
        </p:spPr>
        <p:txBody>
          <a:bodyPr/>
          <a:lstStyle/>
          <a:p>
            <a:pPr>
              <a:defRPr/>
            </a:pPr>
            <a:fld id="{4EF2E4B9-2685-47E9-9988-41FAD6B34340}" type="slidenum">
              <a:rPr lang="ru-RU" smtClean="0"/>
              <a:pPr>
                <a:defRPr/>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pPr>
              <a:defRPr/>
            </a:pPr>
            <a:endParaRPr lang="ru-RU"/>
          </a:p>
        </p:txBody>
      </p:sp>
      <p:sp>
        <p:nvSpPr>
          <p:cNvPr id="21" name="Нижний колонтитул 20"/>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6A6B4AE-0427-40A7-A2C8-589AE2D1854B}"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endParaRPr lang="ru-RU"/>
          </a:p>
        </p:txBody>
      </p:sp>
      <p:sp>
        <p:nvSpPr>
          <p:cNvPr id="24" name="Нижний колонтитул 23"/>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34118E12-B58A-4A02-B650-C9DEB89CD2A1}"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pPr>
              <a:defRPr/>
            </a:pPr>
            <a:endParaRPr lang="ru-RU"/>
          </a:p>
        </p:txBody>
      </p:sp>
      <p:sp>
        <p:nvSpPr>
          <p:cNvPr id="29" name="Нижний колонтитул 28"/>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A265998A-212E-4B2F-BCBD-E8621FAFBD96}"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pPr>
              <a:defRPr/>
            </a:pPr>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31" name="Номер слайда 30"/>
          <p:cNvSpPr>
            <a:spLocks noGrp="1"/>
          </p:cNvSpPr>
          <p:nvPr>
            <p:ph type="sldNum" sz="quarter" idx="12"/>
          </p:nvPr>
        </p:nvSpPr>
        <p:spPr/>
        <p:txBody>
          <a:bodyPr/>
          <a:lstStyle/>
          <a:p>
            <a:pPr>
              <a:defRPr/>
            </a:pPr>
            <a:fld id="{FA59BB7D-5505-41D1-9080-4ACE45CAC449}" type="slidenum">
              <a:rPr lang="ru-RU" smtClean="0"/>
              <a:pPr>
                <a:defRPr/>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22AD5D08-9927-4534-91E8-AFB14C5F9F45}" type="slidenum">
              <a:rPr lang="ru-RU" smtClean="0"/>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images.google.com/imgres?imgurl=http://www.opt.pacificu.edu/ce/catalog/10310-SD/Trauma%20Pictures/Ecchymosis.jpg&amp;imgrefurl=http://www.opt.pacificu.edu/ce/catalog/10310-SD/Triage.html&amp;h=349&amp;w=288&amp;sz=21&amp;tbnid=eP8GOLTab5oJ:&amp;tbnh=115&amp;tbnw=95&amp;start=1&amp;prev=/images?q=ecchymosis&amp;hl=en&amp;lr=&amp;rls=GGLD,GGLD:2004-48,GGLD:en&amp;sa=N" TargetMode="External"/><Relationship Id="rId7" Type="http://schemas.openxmlformats.org/officeDocument/2006/relationships/hyperlink" Target="http://telemedicine.org/stamfor1.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1.jpeg"/><Relationship Id="rId4" Type="http://schemas.openxmlformats.org/officeDocument/2006/relationships/image" Target="../media/image16.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telemedicine.org/stamfor1.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714348" y="1571612"/>
            <a:ext cx="8229600" cy="1143000"/>
          </a:xfrm>
        </p:spPr>
        <p:txBody>
          <a:bodyPr>
            <a:normAutofit fontScale="90000"/>
          </a:bodyPr>
          <a:lstStyle/>
          <a:p>
            <a:pPr algn="ctr" eaLnBrk="1" hangingPunct="1">
              <a:defRPr/>
            </a:pPr>
            <a:r>
              <a:rPr lang="kk-KZ" b="1" dirty="0" smtClean="0">
                <a:latin typeface="Times New Roman" pitchFamily="18" charset="0"/>
                <a:cs typeface="Times New Roman" pitchFamily="18" charset="0"/>
              </a:rPr>
              <a:t>Қырым-Конго геморрагиялық  қызбасы</a:t>
            </a:r>
            <a:endParaRPr lang="ru-RU" b="1" dirty="0" smtClean="0">
              <a:latin typeface="Times New Roman" pitchFamily="18" charset="0"/>
              <a:cs typeface="Times New Roman" pitchFamily="18" charset="0"/>
            </a:endParaRPr>
          </a:p>
        </p:txBody>
      </p:sp>
      <p:pic>
        <p:nvPicPr>
          <p:cNvPr id="3075" name="Picture 6" descr="Безымянный 2"/>
          <p:cNvPicPr>
            <a:picLocks noGrp="1" noChangeAspect="1" noChangeArrowheads="1"/>
          </p:cNvPicPr>
          <p:nvPr>
            <p:ph sz="quarter" idx="2"/>
          </p:nvPr>
        </p:nvPicPr>
        <p:blipFill>
          <a:blip r:embed="rId2" cstate="print"/>
          <a:srcRect/>
          <a:stretch>
            <a:fillRect/>
          </a:stretch>
        </p:blipFill>
        <p:spPr>
          <a:xfrm>
            <a:off x="142844" y="2857496"/>
            <a:ext cx="2500330" cy="2000264"/>
          </a:xfrm>
          <a:noFill/>
        </p:spPr>
      </p:pic>
      <p:pic>
        <p:nvPicPr>
          <p:cNvPr id="1026" name="Picture 2" descr="C:\Users\Admin\Desktop\Ержан\1527064290_images_cms-image-000021315.jpg"/>
          <p:cNvPicPr>
            <a:picLocks noChangeAspect="1" noChangeArrowheads="1"/>
          </p:cNvPicPr>
          <p:nvPr/>
        </p:nvPicPr>
        <p:blipFill>
          <a:blip r:embed="rId3"/>
          <a:srcRect/>
          <a:stretch>
            <a:fillRect/>
          </a:stretch>
        </p:blipFill>
        <p:spPr bwMode="auto">
          <a:xfrm>
            <a:off x="3071802" y="2857496"/>
            <a:ext cx="2589628" cy="2000264"/>
          </a:xfrm>
          <a:prstGeom prst="rect">
            <a:avLst/>
          </a:prstGeom>
          <a:noFill/>
        </p:spPr>
      </p:pic>
      <p:sp>
        <p:nvSpPr>
          <p:cNvPr id="8" name="TextBox 7"/>
          <p:cNvSpPr txBox="1"/>
          <p:nvPr/>
        </p:nvSpPr>
        <p:spPr>
          <a:xfrm>
            <a:off x="1142976" y="285728"/>
            <a:ext cx="6911251" cy="523220"/>
          </a:xfrm>
          <a:prstGeom prst="rect">
            <a:avLst/>
          </a:prstGeom>
          <a:noFill/>
        </p:spPr>
        <p:txBody>
          <a:bodyPr wrap="none" rtlCol="0">
            <a:spAutoFit/>
          </a:bodyPr>
          <a:lstStyle/>
          <a:p>
            <a:r>
              <a:rPr lang="ru-RU" sz="2800" b="1" dirty="0" err="1" smtClean="0">
                <a:latin typeface="Times New Roman" pitchFamily="18" charset="0"/>
                <a:cs typeface="Times New Roman" pitchFamily="18" charset="0"/>
              </a:rPr>
              <a:t>Облыстық </a:t>
            </a:r>
            <a:r>
              <a:rPr lang="ru-RU" sz="2800" b="1" dirty="0" smtClean="0">
                <a:latin typeface="Times New Roman" pitchFamily="18" charset="0"/>
                <a:cs typeface="Times New Roman" pitchFamily="18" charset="0"/>
              </a:rPr>
              <a:t>ж</a:t>
            </a:r>
            <a:r>
              <a:rPr lang="kk-KZ" sz="2800" b="1" dirty="0" smtClean="0">
                <a:latin typeface="Times New Roman" pitchFamily="18" charset="0"/>
                <a:cs typeface="Times New Roman" pitchFamily="18" charset="0"/>
              </a:rPr>
              <a:t>ұқпалы аурулар ауруханасы</a:t>
            </a:r>
            <a:endParaRPr lang="ru-RU" sz="2800" b="1" dirty="0">
              <a:latin typeface="Times New Roman" pitchFamily="18" charset="0"/>
              <a:cs typeface="Times New Roman" pitchFamily="18" charset="0"/>
            </a:endParaRPr>
          </a:p>
        </p:txBody>
      </p:sp>
      <p:sp>
        <p:nvSpPr>
          <p:cNvPr id="10" name="TextBox 9"/>
          <p:cNvSpPr txBox="1"/>
          <p:nvPr/>
        </p:nvSpPr>
        <p:spPr>
          <a:xfrm>
            <a:off x="3286116" y="6215082"/>
            <a:ext cx="2150140" cy="369332"/>
          </a:xfrm>
          <a:prstGeom prst="rect">
            <a:avLst/>
          </a:prstGeom>
          <a:noFill/>
        </p:spPr>
        <p:txBody>
          <a:bodyPr wrap="none" rtlCol="0">
            <a:spAutoFit/>
          </a:bodyPr>
          <a:lstStyle/>
          <a:p>
            <a:r>
              <a:rPr lang="kk-KZ" b="1" dirty="0" smtClean="0">
                <a:latin typeface="Times New Roman" pitchFamily="18" charset="0"/>
                <a:cs typeface="Times New Roman" pitchFamily="18" charset="0"/>
              </a:rPr>
              <a:t>Қызылорда 2023ж.</a:t>
            </a:r>
            <a:endParaRPr lang="ru-RU" b="1" dirty="0">
              <a:latin typeface="Times New Roman" pitchFamily="18" charset="0"/>
              <a:cs typeface="Times New Roman" pitchFamily="18" charset="0"/>
            </a:endParaRPr>
          </a:p>
        </p:txBody>
      </p:sp>
      <p:pic>
        <p:nvPicPr>
          <p:cNvPr id="1027" name="Picture 3" descr="C:\Users\Admin\Desktop\Ержан\images.jpg"/>
          <p:cNvPicPr>
            <a:picLocks noChangeAspect="1" noChangeArrowheads="1"/>
          </p:cNvPicPr>
          <p:nvPr/>
        </p:nvPicPr>
        <p:blipFill>
          <a:blip r:embed="rId4"/>
          <a:srcRect/>
          <a:stretch>
            <a:fillRect/>
          </a:stretch>
        </p:blipFill>
        <p:spPr bwMode="auto">
          <a:xfrm>
            <a:off x="6143635" y="2857496"/>
            <a:ext cx="2714645" cy="2000264"/>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rot="5400000">
            <a:off x="908023" y="3378201"/>
            <a:ext cx="720725" cy="9652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endParaRPr lang="ru-RU"/>
          </a:p>
        </p:txBody>
      </p:sp>
      <p:sp>
        <p:nvSpPr>
          <p:cNvPr id="16387" name="AutoShape 3"/>
          <p:cNvSpPr>
            <a:spLocks noChangeArrowheads="1"/>
          </p:cNvSpPr>
          <p:nvPr/>
        </p:nvSpPr>
        <p:spPr bwMode="auto">
          <a:xfrm rot="-5400000">
            <a:off x="3872701" y="3556795"/>
            <a:ext cx="792163" cy="9652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endParaRPr lang="ru-RU"/>
          </a:p>
        </p:txBody>
      </p:sp>
      <p:sp>
        <p:nvSpPr>
          <p:cNvPr id="582660" name="Rectangle 4"/>
          <p:cNvSpPr>
            <a:spLocks noChangeArrowheads="1"/>
          </p:cNvSpPr>
          <p:nvPr/>
        </p:nvSpPr>
        <p:spPr bwMode="auto">
          <a:xfrm>
            <a:off x="928662" y="-285776"/>
            <a:ext cx="7772400" cy="1143000"/>
          </a:xfrm>
          <a:prstGeom prst="rect">
            <a:avLst/>
          </a:prstGeom>
          <a:noFill/>
          <a:ln w="9525">
            <a:noFill/>
            <a:miter lim="800000"/>
            <a:headEnd/>
            <a:tailEnd/>
          </a:ln>
          <a:effectLst/>
        </p:spPr>
        <p:txBody>
          <a:bodyPr anchor="ctr"/>
          <a:lstStyle/>
          <a:p>
            <a:pPr algn="ctr">
              <a:defRPr/>
            </a:pPr>
            <a:endParaRPr lang="ru-RU" sz="4400">
              <a:solidFill>
                <a:schemeClr val="tx2"/>
              </a:solidFill>
              <a:effectLst>
                <a:outerShdw blurRad="38100" dist="38100" dir="2700000" algn="tl">
                  <a:srgbClr val="000000"/>
                </a:outerShdw>
              </a:effectLst>
              <a:latin typeface="Arial" pitchFamily="34" charset="0"/>
              <a:cs typeface="Arial" pitchFamily="34" charset="0"/>
            </a:endParaRPr>
          </a:p>
        </p:txBody>
      </p:sp>
      <p:sp>
        <p:nvSpPr>
          <p:cNvPr id="582661" name="Rectangle 5"/>
          <p:cNvSpPr>
            <a:spLocks noChangeArrowheads="1"/>
          </p:cNvSpPr>
          <p:nvPr/>
        </p:nvSpPr>
        <p:spPr bwMode="auto">
          <a:xfrm>
            <a:off x="857224" y="0"/>
            <a:ext cx="7000924" cy="782638"/>
          </a:xfrm>
          <a:prstGeom prst="rect">
            <a:avLst/>
          </a:prstGeom>
          <a:noFill/>
          <a:ln w="9525">
            <a:noFill/>
            <a:miter lim="800000"/>
            <a:headEnd/>
            <a:tailEnd/>
          </a:ln>
          <a:effectLst/>
        </p:spPr>
        <p:txBody>
          <a:bodyPr anchor="ctr"/>
          <a:lstStyle/>
          <a:p>
            <a:pPr algn="ctr">
              <a:defRPr/>
            </a:pPr>
            <a:r>
              <a:rPr lang="kk-KZ" sz="4000" b="1" dirty="0">
                <a:effectLst>
                  <a:outerShdw blurRad="38100" dist="38100" dir="2700000" algn="tl">
                    <a:srgbClr val="000000"/>
                  </a:outerShdw>
                </a:effectLst>
                <a:latin typeface="Arial" pitchFamily="34" charset="0"/>
                <a:cs typeface="Arial" pitchFamily="34" charset="0"/>
              </a:rPr>
              <a:t>ҚКГҚ-ның  клиникасы</a:t>
            </a:r>
            <a:endParaRPr lang="en-US" sz="4000" b="1" dirty="0">
              <a:effectLst>
                <a:outerShdw blurRad="38100" dist="38100" dir="2700000" algn="tl">
                  <a:srgbClr val="000000"/>
                </a:outerShdw>
              </a:effectLst>
              <a:latin typeface="Arial" pitchFamily="34" charset="0"/>
              <a:cs typeface="Arial" pitchFamily="34" charset="0"/>
            </a:endParaRPr>
          </a:p>
        </p:txBody>
      </p:sp>
      <p:sp>
        <p:nvSpPr>
          <p:cNvPr id="16390" name="Rectangle 6"/>
          <p:cNvSpPr>
            <a:spLocks noChangeArrowheads="1"/>
          </p:cNvSpPr>
          <p:nvPr/>
        </p:nvSpPr>
        <p:spPr bwMode="auto">
          <a:xfrm>
            <a:off x="-219075" y="179388"/>
            <a:ext cx="9144000" cy="0"/>
          </a:xfrm>
          <a:prstGeom prst="rect">
            <a:avLst/>
          </a:prstGeom>
          <a:solidFill>
            <a:srgbClr val="FF00FF"/>
          </a:solidFill>
          <a:ln w="9525">
            <a:noFill/>
            <a:miter lim="800000"/>
            <a:headEnd/>
            <a:tailEnd/>
          </a:ln>
        </p:spPr>
        <p:txBody>
          <a:bodyPr wrap="none" anchor="ctr">
            <a:spAutoFit/>
          </a:bodyPr>
          <a:lstStyle/>
          <a:p>
            <a:endParaRPr lang="ru-RU"/>
          </a:p>
        </p:txBody>
      </p:sp>
      <p:sp>
        <p:nvSpPr>
          <p:cNvPr id="16391" name="Rectangle 7"/>
          <p:cNvSpPr>
            <a:spLocks noChangeArrowheads="1"/>
          </p:cNvSpPr>
          <p:nvPr/>
        </p:nvSpPr>
        <p:spPr bwMode="auto">
          <a:xfrm>
            <a:off x="3975100" y="1922463"/>
            <a:ext cx="755650" cy="366712"/>
          </a:xfrm>
          <a:prstGeom prst="rect">
            <a:avLst/>
          </a:prstGeom>
          <a:noFill/>
          <a:ln w="9525">
            <a:noFill/>
            <a:miter lim="800000"/>
            <a:headEnd/>
            <a:tailEnd/>
          </a:ln>
        </p:spPr>
        <p:txBody>
          <a:bodyPr wrap="none" anchor="ctr">
            <a:spAutoFit/>
          </a:bodyPr>
          <a:lstStyle/>
          <a:p>
            <a:pPr algn="ctr"/>
            <a:r>
              <a:rPr lang="en-US"/>
              <a:t>         </a:t>
            </a:r>
          </a:p>
        </p:txBody>
      </p:sp>
      <p:sp>
        <p:nvSpPr>
          <p:cNvPr id="16392" name="Rectangle 8"/>
          <p:cNvSpPr>
            <a:spLocks noChangeArrowheads="1"/>
          </p:cNvSpPr>
          <p:nvPr/>
        </p:nvSpPr>
        <p:spPr bwMode="auto">
          <a:xfrm>
            <a:off x="-219075" y="4022725"/>
            <a:ext cx="247650" cy="366713"/>
          </a:xfrm>
          <a:prstGeom prst="rect">
            <a:avLst/>
          </a:prstGeom>
          <a:noFill/>
          <a:ln w="9525">
            <a:noFill/>
            <a:miter lim="800000"/>
            <a:headEnd/>
            <a:tailEnd/>
          </a:ln>
        </p:spPr>
        <p:txBody>
          <a:bodyPr wrap="none" anchor="ctr">
            <a:spAutoFit/>
          </a:bodyPr>
          <a:lstStyle/>
          <a:p>
            <a:r>
              <a:rPr lang="en-US"/>
              <a:t> </a:t>
            </a:r>
          </a:p>
        </p:txBody>
      </p:sp>
      <p:sp>
        <p:nvSpPr>
          <p:cNvPr id="582665" name="Text Box 9"/>
          <p:cNvSpPr txBox="1">
            <a:spLocks noChangeArrowheads="1"/>
          </p:cNvSpPr>
          <p:nvPr/>
        </p:nvSpPr>
        <p:spPr bwMode="auto">
          <a:xfrm>
            <a:off x="642910" y="714356"/>
            <a:ext cx="1386918" cy="584775"/>
          </a:xfrm>
          <a:prstGeom prst="rect">
            <a:avLst/>
          </a:prstGeom>
          <a:noFill/>
          <a:ln w="9525">
            <a:noFill/>
            <a:miter lim="800000"/>
            <a:headEnd/>
            <a:tailEnd/>
          </a:ln>
          <a:effectLst/>
        </p:spPr>
        <p:txBody>
          <a:bodyPr wrap="none">
            <a:spAutoFit/>
          </a:bodyPr>
          <a:lstStyle/>
          <a:p>
            <a:pPr>
              <a:defRPr/>
            </a:pPr>
            <a:r>
              <a:rPr lang="kk-KZ" sz="3200" b="1" i="1" dirty="0">
                <a:solidFill>
                  <a:srgbClr val="FF3300"/>
                </a:solidFill>
                <a:effectLst>
                  <a:outerShdw blurRad="38100" dist="38100" dir="2700000" algn="tl">
                    <a:srgbClr val="000000"/>
                  </a:outerShdw>
                </a:effectLst>
                <a:latin typeface="Bazooka" pitchFamily="2" charset="0"/>
                <a:cs typeface="Arial" pitchFamily="34" charset="0"/>
              </a:rPr>
              <a:t>Жұғуы</a:t>
            </a:r>
            <a:endParaRPr lang="en-US" sz="3200" b="1" i="1" dirty="0">
              <a:solidFill>
                <a:srgbClr val="FF3300"/>
              </a:solidFill>
              <a:effectLst>
                <a:outerShdw blurRad="38100" dist="38100" dir="2700000" algn="tl">
                  <a:srgbClr val="000000"/>
                </a:outerShdw>
              </a:effectLst>
              <a:latin typeface="Bazooka" pitchFamily="2" charset="0"/>
              <a:cs typeface="Arial" pitchFamily="34" charset="0"/>
            </a:endParaRPr>
          </a:p>
        </p:txBody>
      </p:sp>
      <p:sp>
        <p:nvSpPr>
          <p:cNvPr id="16394" name="AutoShape 10"/>
          <p:cNvSpPr>
            <a:spLocks noChangeArrowheads="1"/>
          </p:cNvSpPr>
          <p:nvPr/>
        </p:nvSpPr>
        <p:spPr bwMode="auto">
          <a:xfrm rot="5400000">
            <a:off x="875477" y="1124731"/>
            <a:ext cx="785818" cy="9652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endParaRPr lang="ru-RU"/>
          </a:p>
        </p:txBody>
      </p:sp>
      <p:sp>
        <p:nvSpPr>
          <p:cNvPr id="582667" name="Text Box 11"/>
          <p:cNvSpPr txBox="1">
            <a:spLocks noChangeArrowheads="1"/>
          </p:cNvSpPr>
          <p:nvPr/>
        </p:nvSpPr>
        <p:spPr bwMode="auto">
          <a:xfrm>
            <a:off x="0" y="2000240"/>
            <a:ext cx="3097212" cy="1323975"/>
          </a:xfrm>
          <a:prstGeom prst="rect">
            <a:avLst/>
          </a:prstGeom>
          <a:solidFill>
            <a:schemeClr val="accent1"/>
          </a:solidFill>
          <a:ln w="9525">
            <a:noFill/>
            <a:miter lim="800000"/>
            <a:headEnd/>
            <a:tailEnd/>
          </a:ln>
          <a:effectLst/>
        </p:spPr>
        <p:txBody>
          <a:bodyPr>
            <a:spAutoFit/>
          </a:bodyPr>
          <a:lstStyle/>
          <a:p>
            <a:pPr algn="ctr">
              <a:defRPr/>
            </a:pPr>
            <a:r>
              <a:rPr lang="ru-RU" sz="2400" b="1" dirty="0" err="1">
                <a:solidFill>
                  <a:schemeClr val="bg1"/>
                </a:solidFill>
                <a:effectLst>
                  <a:outerShdw blurRad="38100" dist="38100" dir="2700000" algn="tl">
                    <a:srgbClr val="000000"/>
                  </a:outerShdw>
                </a:effectLst>
                <a:latin typeface="Arial" pitchFamily="34" charset="0"/>
                <a:cs typeface="Arial" pitchFamily="34" charset="0"/>
              </a:rPr>
              <a:t>Инкубациялық кезең</a:t>
            </a:r>
            <a:r>
              <a:rPr lang="en-US" sz="2400" b="1" dirty="0">
                <a:solidFill>
                  <a:schemeClr val="bg1"/>
                </a:solidFill>
                <a:effectLst>
                  <a:outerShdw blurRad="38100" dist="38100" dir="2700000" algn="tl">
                    <a:srgbClr val="000000"/>
                  </a:outerShdw>
                </a:effectLst>
                <a:latin typeface="Arial" pitchFamily="34" charset="0"/>
                <a:cs typeface="Arial" pitchFamily="34" charset="0"/>
              </a:rPr>
              <a:t/>
            </a:r>
            <a:br>
              <a:rPr lang="en-US" sz="2400" b="1" dirty="0">
                <a:solidFill>
                  <a:schemeClr val="bg1"/>
                </a:solidFill>
                <a:effectLst>
                  <a:outerShdw blurRad="38100" dist="38100" dir="2700000" algn="tl">
                    <a:srgbClr val="000000"/>
                  </a:outerShdw>
                </a:effectLst>
                <a:latin typeface="Arial" pitchFamily="34" charset="0"/>
                <a:cs typeface="Arial" pitchFamily="34" charset="0"/>
              </a:rPr>
            </a:br>
            <a:r>
              <a:rPr lang="ru-RU" sz="1600" b="1" dirty="0">
                <a:solidFill>
                  <a:srgbClr val="000000"/>
                </a:solidFill>
                <a:latin typeface="Tahoma" pitchFamily="34" charset="0"/>
                <a:cs typeface="Arial" pitchFamily="34" charset="0"/>
              </a:rPr>
              <a:t>Кене </a:t>
            </a:r>
            <a:r>
              <a:rPr lang="ru-RU" sz="1600" b="1" dirty="0" err="1">
                <a:solidFill>
                  <a:srgbClr val="000000"/>
                </a:solidFill>
                <a:latin typeface="Tahoma" pitchFamily="34" charset="0"/>
                <a:cs typeface="Arial" pitchFamily="34" charset="0"/>
              </a:rPr>
              <a:t>шаққанда</a:t>
            </a:r>
            <a:r>
              <a:rPr lang="en-US" sz="1600" b="1" dirty="0">
                <a:solidFill>
                  <a:srgbClr val="000000"/>
                </a:solidFill>
                <a:latin typeface="Tahoma" pitchFamily="34" charset="0"/>
                <a:cs typeface="Arial" pitchFamily="34" charset="0"/>
              </a:rPr>
              <a:t>: 1-3 </a:t>
            </a:r>
            <a:r>
              <a:rPr lang="ru-RU" sz="1600" b="1" dirty="0" err="1">
                <a:solidFill>
                  <a:srgbClr val="000000"/>
                </a:solidFill>
                <a:latin typeface="Tahoma" pitchFamily="34" charset="0"/>
                <a:cs typeface="Arial" pitchFamily="34" charset="0"/>
              </a:rPr>
              <a:t>күн</a:t>
            </a:r>
            <a:endParaRPr lang="en-US" sz="1600" b="1" dirty="0">
              <a:solidFill>
                <a:srgbClr val="000000"/>
              </a:solidFill>
              <a:latin typeface="Tahoma" pitchFamily="34" charset="0"/>
              <a:cs typeface="Arial" pitchFamily="34" charset="0"/>
            </a:endParaRPr>
          </a:p>
          <a:p>
            <a:pPr algn="ctr">
              <a:defRPr/>
            </a:pPr>
            <a:r>
              <a:rPr lang="en-US" sz="1600" b="1" dirty="0">
                <a:solidFill>
                  <a:srgbClr val="000000"/>
                </a:solidFill>
                <a:latin typeface="Tahoma" pitchFamily="34" charset="0"/>
                <a:cs typeface="Arial" pitchFamily="34" charset="0"/>
              </a:rPr>
              <a:t>(</a:t>
            </a:r>
            <a:r>
              <a:rPr lang="ru-RU" sz="1600" b="1" dirty="0" err="1">
                <a:solidFill>
                  <a:srgbClr val="000000"/>
                </a:solidFill>
                <a:latin typeface="Tahoma" pitchFamily="34" charset="0"/>
                <a:cs typeface="Arial" pitchFamily="34" charset="0"/>
              </a:rPr>
              <a:t>максималды</a:t>
            </a:r>
            <a:r>
              <a:rPr lang="ru-RU" sz="1600" b="1" dirty="0">
                <a:solidFill>
                  <a:srgbClr val="000000"/>
                </a:solidFill>
                <a:latin typeface="Tahoma" pitchFamily="34" charset="0"/>
                <a:cs typeface="Arial" pitchFamily="34" charset="0"/>
              </a:rPr>
              <a:t>-</a:t>
            </a:r>
            <a:r>
              <a:rPr lang="en-US" sz="1600" b="1" dirty="0">
                <a:solidFill>
                  <a:srgbClr val="000000"/>
                </a:solidFill>
                <a:latin typeface="Tahoma" pitchFamily="34" charset="0"/>
                <a:cs typeface="Arial" pitchFamily="34" charset="0"/>
              </a:rPr>
              <a:t>9 </a:t>
            </a:r>
            <a:r>
              <a:rPr lang="ru-RU" sz="1600" b="1" dirty="0" err="1">
                <a:solidFill>
                  <a:srgbClr val="000000"/>
                </a:solidFill>
                <a:latin typeface="Tahoma" pitchFamily="34" charset="0"/>
                <a:cs typeface="Arial" pitchFamily="34" charset="0"/>
              </a:rPr>
              <a:t>күн</a:t>
            </a:r>
            <a:r>
              <a:rPr lang="en-US" sz="1600" b="1" dirty="0">
                <a:solidFill>
                  <a:srgbClr val="000000"/>
                </a:solidFill>
                <a:latin typeface="Tahoma" pitchFamily="34" charset="0"/>
                <a:cs typeface="Arial" pitchFamily="34" charset="0"/>
              </a:rPr>
              <a:t>)</a:t>
            </a:r>
          </a:p>
        </p:txBody>
      </p:sp>
      <p:sp>
        <p:nvSpPr>
          <p:cNvPr id="582668" name="Rectangle 12"/>
          <p:cNvSpPr>
            <a:spLocks noChangeArrowheads="1"/>
          </p:cNvSpPr>
          <p:nvPr/>
        </p:nvSpPr>
        <p:spPr bwMode="auto">
          <a:xfrm>
            <a:off x="3000364" y="4500570"/>
            <a:ext cx="2214578" cy="461963"/>
          </a:xfrm>
          <a:prstGeom prst="rect">
            <a:avLst/>
          </a:prstGeom>
          <a:noFill/>
          <a:ln w="12700" cap="sq">
            <a:noFill/>
            <a:miter lim="800000"/>
            <a:headEnd type="none" w="sm" len="sm"/>
            <a:tailEnd type="none" w="sm" len="sm"/>
          </a:ln>
          <a:effectLst/>
        </p:spPr>
        <p:txBody>
          <a:bodyPr wrap="square">
            <a:spAutoFit/>
          </a:bodyPr>
          <a:lstStyle/>
          <a:p>
            <a:pPr>
              <a:defRPr/>
            </a:pPr>
            <a:r>
              <a:rPr lang="ru-RU" sz="2400" b="1" dirty="0" smtClean="0">
                <a:effectLst>
                  <a:outerShdw blurRad="38100" dist="38100" dir="2700000" algn="tl">
                    <a:srgbClr val="000000"/>
                  </a:outerShdw>
                </a:effectLst>
                <a:latin typeface="Times New Roman" pitchFamily="18" charset="0"/>
                <a:cs typeface="Arial" pitchFamily="34" charset="0"/>
              </a:rPr>
              <a:t>3-5 </a:t>
            </a:r>
            <a:r>
              <a:rPr lang="ru-RU" sz="2400" b="1" dirty="0" err="1" smtClean="0">
                <a:effectLst>
                  <a:outerShdw blurRad="38100" dist="38100" dir="2700000" algn="tl">
                    <a:srgbClr val="000000"/>
                  </a:outerShdw>
                </a:effectLst>
                <a:latin typeface="Times New Roman" pitchFamily="18" charset="0"/>
                <a:cs typeface="Arial" pitchFamily="34" charset="0"/>
              </a:rPr>
              <a:t>күннен </a:t>
            </a:r>
            <a:r>
              <a:rPr lang="ru-RU" sz="2400" b="1" dirty="0" err="1">
                <a:effectLst>
                  <a:outerShdw blurRad="38100" dist="38100" dir="2700000" algn="tl">
                    <a:srgbClr val="000000"/>
                  </a:outerShdw>
                </a:effectLst>
                <a:latin typeface="Times New Roman" pitchFamily="18" charset="0"/>
                <a:cs typeface="Arial" pitchFamily="34" charset="0"/>
              </a:rPr>
              <a:t>соң</a:t>
            </a:r>
            <a:endParaRPr lang="en-US" sz="2400" b="1" dirty="0">
              <a:effectLst>
                <a:outerShdw blurRad="38100" dist="38100" dir="2700000" algn="tl">
                  <a:srgbClr val="000000"/>
                </a:outerShdw>
              </a:effectLst>
              <a:latin typeface="Times New Roman" pitchFamily="18" charset="0"/>
              <a:cs typeface="Arial" pitchFamily="34" charset="0"/>
            </a:endParaRPr>
          </a:p>
        </p:txBody>
      </p:sp>
      <p:grpSp>
        <p:nvGrpSpPr>
          <p:cNvPr id="16397" name="Group 13"/>
          <p:cNvGrpSpPr>
            <a:grpSpLocks/>
          </p:cNvGrpSpPr>
          <p:nvPr/>
        </p:nvGrpSpPr>
        <p:grpSpPr bwMode="auto">
          <a:xfrm>
            <a:off x="0" y="5072956"/>
            <a:ext cx="5266229" cy="1693260"/>
            <a:chOff x="-32" y="2747"/>
            <a:chExt cx="3688" cy="957"/>
          </a:xfrm>
        </p:grpSpPr>
        <p:sp>
          <p:nvSpPr>
            <p:cNvPr id="582670" name="Text Box 14"/>
            <p:cNvSpPr txBox="1">
              <a:spLocks noChangeArrowheads="1"/>
            </p:cNvSpPr>
            <p:nvPr/>
          </p:nvSpPr>
          <p:spPr bwMode="auto">
            <a:xfrm>
              <a:off x="-32" y="2747"/>
              <a:ext cx="2925" cy="957"/>
            </a:xfrm>
            <a:prstGeom prst="rect">
              <a:avLst/>
            </a:prstGeom>
            <a:solidFill>
              <a:srgbClr val="FF9900"/>
            </a:solidFill>
            <a:ln w="9525">
              <a:noFill/>
              <a:miter lim="800000"/>
              <a:headEnd/>
              <a:tailEnd/>
            </a:ln>
            <a:effectLst/>
          </p:spPr>
          <p:txBody>
            <a:bodyPr>
              <a:spAutoFit/>
            </a:bodyPr>
            <a:lstStyle/>
            <a:p>
              <a:pPr algn="ctr">
                <a:defRPr/>
              </a:pPr>
              <a:r>
                <a:rPr lang="ru-RU" sz="2000" b="1" dirty="0" err="1">
                  <a:solidFill>
                    <a:schemeClr val="bg1"/>
                  </a:solidFill>
                  <a:effectLst>
                    <a:outerShdw blurRad="38100" dist="38100" dir="2700000" algn="tl">
                      <a:srgbClr val="000000"/>
                    </a:outerShdw>
                  </a:effectLst>
                  <a:latin typeface="Arial" pitchFamily="34" charset="0"/>
                  <a:cs typeface="Arial" pitchFamily="34" charset="0"/>
                </a:rPr>
                <a:t>Жедел</a:t>
              </a:r>
              <a:r>
                <a:rPr lang="ru-RU" sz="2000" b="1" dirty="0">
                  <a:solidFill>
                    <a:schemeClr val="bg1"/>
                  </a:solidFill>
                  <a:effectLst>
                    <a:outerShdw blurRad="38100" dist="38100" dir="2700000" algn="tl">
                      <a:srgbClr val="000000"/>
                    </a:outerShdw>
                  </a:effectLst>
                  <a:latin typeface="Arial" pitchFamily="34" charset="0"/>
                  <a:cs typeface="Arial" pitchFamily="34" charset="0"/>
                </a:rPr>
                <a:t> </a:t>
              </a:r>
              <a:r>
                <a:rPr lang="ru-RU" sz="2000" b="1" dirty="0" err="1">
                  <a:solidFill>
                    <a:schemeClr val="bg1"/>
                  </a:solidFill>
                  <a:effectLst>
                    <a:outerShdw blurRad="38100" dist="38100" dir="2700000" algn="tl">
                      <a:srgbClr val="000000"/>
                    </a:outerShdw>
                  </a:effectLst>
                  <a:latin typeface="Arial" pitchFamily="34" charset="0"/>
                  <a:cs typeface="Arial" pitchFamily="34" charset="0"/>
                </a:rPr>
                <a:t>қызба</a:t>
              </a:r>
              <a:endParaRPr lang="en-US" sz="2000" b="1" dirty="0">
                <a:solidFill>
                  <a:schemeClr val="bg1"/>
                </a:solidFill>
                <a:effectLst>
                  <a:outerShdw blurRad="38100" dist="38100" dir="2700000" algn="tl">
                    <a:srgbClr val="000000"/>
                  </a:outerShdw>
                </a:effectLst>
                <a:latin typeface="Arial" pitchFamily="34" charset="0"/>
                <a:cs typeface="Arial" pitchFamily="34" charset="0"/>
              </a:endParaRPr>
            </a:p>
            <a:p>
              <a:pPr>
                <a:buFontTx/>
                <a:buChar char="•"/>
                <a:defRPr/>
              </a:pPr>
              <a:r>
                <a:rPr lang="en-US" sz="1400" b="1" dirty="0">
                  <a:solidFill>
                    <a:srgbClr val="000000"/>
                  </a:solidFill>
                  <a:latin typeface="Arial" pitchFamily="34" charset="0"/>
                  <a:cs typeface="Arial" pitchFamily="34" charset="0"/>
                </a:rPr>
                <a:t> </a:t>
              </a:r>
              <a:r>
                <a:rPr lang="ru-RU" sz="1400" b="1" dirty="0" err="1">
                  <a:solidFill>
                    <a:srgbClr val="000000"/>
                  </a:solidFill>
                  <a:latin typeface="Arial" pitchFamily="34" charset="0"/>
                  <a:cs typeface="Arial" pitchFamily="34" charset="0"/>
                </a:rPr>
                <a:t>Қызба</a:t>
              </a:r>
              <a:r>
                <a:rPr lang="en-US" sz="1400" b="1" dirty="0">
                  <a:solidFill>
                    <a:srgbClr val="000000"/>
                  </a:solidFill>
                  <a:latin typeface="Arial" pitchFamily="34" charset="0"/>
                  <a:cs typeface="Arial" pitchFamily="34" charset="0"/>
                </a:rPr>
                <a:t> </a:t>
              </a:r>
            </a:p>
            <a:p>
              <a:pPr>
                <a:buFontTx/>
                <a:buChar char="•"/>
                <a:defRPr/>
              </a:pPr>
              <a:r>
                <a:rPr lang="en-US" sz="1400" b="1" dirty="0">
                  <a:solidFill>
                    <a:srgbClr val="000000"/>
                  </a:solidFill>
                  <a:latin typeface="Arial" pitchFamily="34" charset="0"/>
                  <a:cs typeface="Arial" pitchFamily="34" charset="0"/>
                </a:rPr>
                <a:t> </a:t>
              </a:r>
              <a:r>
                <a:rPr lang="ru-RU" sz="1400" b="1" dirty="0" err="1">
                  <a:solidFill>
                    <a:srgbClr val="000000"/>
                  </a:solidFill>
                  <a:latin typeface="Arial" pitchFamily="34" charset="0"/>
                  <a:cs typeface="Arial" pitchFamily="34" charset="0"/>
                </a:rPr>
                <a:t>Миалгиялар</a:t>
              </a:r>
              <a:endParaRPr lang="en-US" sz="1400" b="1" dirty="0">
                <a:solidFill>
                  <a:srgbClr val="000000"/>
                </a:solidFill>
                <a:latin typeface="Arial" pitchFamily="34" charset="0"/>
                <a:cs typeface="Arial" pitchFamily="34" charset="0"/>
              </a:endParaRPr>
            </a:p>
            <a:p>
              <a:pPr>
                <a:buFontTx/>
                <a:buChar char="•"/>
                <a:defRPr/>
              </a:pPr>
              <a:r>
                <a:rPr lang="en-US" sz="1400" b="1"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Бас </a:t>
              </a:r>
              <a:r>
                <a:rPr lang="ru-RU" sz="1400" b="1" dirty="0" err="1">
                  <a:solidFill>
                    <a:srgbClr val="000000"/>
                  </a:solidFill>
                  <a:latin typeface="Arial" pitchFamily="34" charset="0"/>
                  <a:cs typeface="Arial" pitchFamily="34" charset="0"/>
                </a:rPr>
                <a:t>айналу</a:t>
              </a:r>
              <a:endParaRPr lang="en-US" sz="1400" b="1" dirty="0">
                <a:solidFill>
                  <a:srgbClr val="000000"/>
                </a:solidFill>
                <a:latin typeface="Arial" pitchFamily="34" charset="0"/>
                <a:cs typeface="Arial" pitchFamily="34" charset="0"/>
              </a:endParaRPr>
            </a:p>
            <a:p>
              <a:pPr>
                <a:buFontTx/>
                <a:buChar char="•"/>
                <a:defRPr/>
              </a:pPr>
              <a:r>
                <a:rPr lang="en-US" sz="1400" b="1" dirty="0">
                  <a:solidFill>
                    <a:srgbClr val="000000"/>
                  </a:solidFill>
                  <a:latin typeface="Arial" pitchFamily="34" charset="0"/>
                  <a:cs typeface="Arial" pitchFamily="34" charset="0"/>
                </a:rPr>
                <a:t> </a:t>
              </a:r>
              <a:r>
                <a:rPr lang="ru-RU" sz="1400" b="1" dirty="0" err="1">
                  <a:solidFill>
                    <a:srgbClr val="000000"/>
                  </a:solidFill>
                  <a:latin typeface="Arial" pitchFamily="34" charset="0"/>
                  <a:cs typeface="Arial" pitchFamily="34" charset="0"/>
                </a:rPr>
                <a:t>Арқадағы ауырсыну</a:t>
              </a:r>
              <a:r>
                <a:rPr lang="ru-RU" sz="1400" b="1" dirty="0">
                  <a:solidFill>
                    <a:srgbClr val="000000"/>
                  </a:solidFill>
                  <a:latin typeface="Arial" pitchFamily="34" charset="0"/>
                  <a:cs typeface="Arial" pitchFamily="34" charset="0"/>
                </a:rPr>
                <a:t> </a:t>
              </a:r>
              <a:r>
                <a:rPr lang="ru-RU" sz="1400" b="1" dirty="0" err="1">
                  <a:solidFill>
                    <a:srgbClr val="000000"/>
                  </a:solidFill>
                  <a:latin typeface="Arial" pitchFamily="34" charset="0"/>
                  <a:cs typeface="Arial" pitchFamily="34" charset="0"/>
                </a:rPr>
                <a:t>сезімі</a:t>
              </a:r>
              <a:endParaRPr lang="en-US" sz="1400" b="1" dirty="0">
                <a:solidFill>
                  <a:srgbClr val="000000"/>
                </a:solidFill>
                <a:latin typeface="Arial" pitchFamily="34" charset="0"/>
                <a:cs typeface="Arial" pitchFamily="34" charset="0"/>
              </a:endParaRPr>
            </a:p>
            <a:p>
              <a:pPr>
                <a:buFontTx/>
                <a:buChar char="•"/>
                <a:defRPr/>
              </a:pPr>
              <a:r>
                <a:rPr lang="en-US" sz="1400" b="1" dirty="0">
                  <a:solidFill>
                    <a:srgbClr val="000000"/>
                  </a:solidFill>
                  <a:latin typeface="Arial" pitchFamily="34" charset="0"/>
                  <a:cs typeface="Arial" pitchFamily="34" charset="0"/>
                </a:rPr>
                <a:t> </a:t>
              </a:r>
              <a:r>
                <a:rPr lang="ru-RU" sz="1400" b="1" dirty="0" err="1">
                  <a:solidFill>
                    <a:srgbClr val="000000"/>
                  </a:solidFill>
                  <a:latin typeface="Arial" pitchFamily="34" charset="0"/>
                  <a:cs typeface="Arial" pitchFamily="34" charset="0"/>
                </a:rPr>
                <a:t>Мойын</a:t>
              </a:r>
              <a:r>
                <a:rPr lang="ru-RU" sz="1400" b="1" dirty="0">
                  <a:solidFill>
                    <a:srgbClr val="000000"/>
                  </a:solidFill>
                  <a:latin typeface="Arial" pitchFamily="34" charset="0"/>
                  <a:cs typeface="Arial" pitchFamily="34" charset="0"/>
                </a:rPr>
                <a:t> </a:t>
              </a:r>
              <a:r>
                <a:rPr lang="ru-RU" sz="1400" b="1" dirty="0" err="1">
                  <a:solidFill>
                    <a:srgbClr val="000000"/>
                  </a:solidFill>
                  <a:latin typeface="Arial" pitchFamily="34" charset="0"/>
                  <a:cs typeface="Arial" pitchFamily="34" charset="0"/>
                </a:rPr>
                <a:t>тұсының ауыырсынуы</a:t>
              </a:r>
              <a:endParaRPr lang="en-US" sz="1400" b="1" dirty="0">
                <a:solidFill>
                  <a:srgbClr val="000000"/>
                </a:solidFill>
                <a:latin typeface="Arial" pitchFamily="34" charset="0"/>
                <a:cs typeface="Arial" pitchFamily="34" charset="0"/>
              </a:endParaRPr>
            </a:p>
            <a:p>
              <a:pPr>
                <a:buFontTx/>
                <a:buChar char="•"/>
                <a:defRPr/>
              </a:pPr>
              <a:endParaRPr lang="en-US" sz="1400" b="1" dirty="0">
                <a:solidFill>
                  <a:srgbClr val="3333FF"/>
                </a:solidFill>
                <a:latin typeface="Tahoma" pitchFamily="34" charset="0"/>
                <a:cs typeface="Arial" pitchFamily="34" charset="0"/>
              </a:endParaRPr>
            </a:p>
          </p:txBody>
        </p:sp>
        <p:sp>
          <p:nvSpPr>
            <p:cNvPr id="16402" name="Text Box 15"/>
            <p:cNvSpPr txBox="1">
              <a:spLocks noChangeArrowheads="1"/>
            </p:cNvSpPr>
            <p:nvPr/>
          </p:nvSpPr>
          <p:spPr bwMode="auto">
            <a:xfrm>
              <a:off x="2069" y="2747"/>
              <a:ext cx="1587" cy="783"/>
            </a:xfrm>
            <a:prstGeom prst="rect">
              <a:avLst/>
            </a:prstGeom>
            <a:solidFill>
              <a:srgbClr val="FF9900"/>
            </a:solidFill>
            <a:ln w="9525">
              <a:noFill/>
              <a:miter lim="800000"/>
              <a:headEnd/>
              <a:tailEnd/>
            </a:ln>
          </p:spPr>
          <p:txBody>
            <a:bodyPr wrap="square">
              <a:spAutoFit/>
            </a:bodyPr>
            <a:lstStyle/>
            <a:p>
              <a:pPr>
                <a:buFontTx/>
                <a:buChar char="•"/>
              </a:pPr>
              <a:r>
                <a:rPr lang="en-US" sz="1400" b="1" dirty="0">
                  <a:solidFill>
                    <a:srgbClr val="000000"/>
                  </a:solidFill>
                </a:rPr>
                <a:t> </a:t>
              </a:r>
              <a:r>
                <a:rPr lang="ru-RU" sz="1400" b="1" dirty="0">
                  <a:solidFill>
                    <a:srgbClr val="000000"/>
                  </a:solidFill>
                </a:rPr>
                <a:t>Бас ауру</a:t>
              </a:r>
              <a:endParaRPr lang="en-US" sz="1400" b="1" dirty="0">
                <a:solidFill>
                  <a:srgbClr val="000000"/>
                </a:solidFill>
              </a:endParaRPr>
            </a:p>
            <a:p>
              <a:pPr>
                <a:buFontTx/>
                <a:buChar char="•"/>
              </a:pPr>
              <a:r>
                <a:rPr lang="kk-KZ" sz="1400" b="1" dirty="0">
                  <a:solidFill>
                    <a:srgbClr val="000000"/>
                  </a:solidFill>
                </a:rPr>
                <a:t>Құсу</a:t>
              </a:r>
              <a:endParaRPr lang="en-US" sz="1400" b="1" dirty="0">
                <a:solidFill>
                  <a:srgbClr val="000000"/>
                </a:solidFill>
              </a:endParaRPr>
            </a:p>
            <a:p>
              <a:pPr>
                <a:buFontTx/>
                <a:buChar char="•"/>
              </a:pPr>
              <a:r>
                <a:rPr lang="en-US" sz="1400" b="1" dirty="0">
                  <a:solidFill>
                    <a:srgbClr val="000000"/>
                  </a:solidFill>
                </a:rPr>
                <a:t> </a:t>
              </a:r>
              <a:r>
                <a:rPr lang="ru-RU" sz="1400" b="1" dirty="0">
                  <a:solidFill>
                    <a:srgbClr val="000000"/>
                  </a:solidFill>
                </a:rPr>
                <a:t>Диарея</a:t>
              </a:r>
              <a:endParaRPr lang="en-US" sz="1400" b="1" dirty="0">
                <a:solidFill>
                  <a:srgbClr val="000000"/>
                </a:solidFill>
              </a:endParaRPr>
            </a:p>
            <a:p>
              <a:pPr>
                <a:buFontTx/>
                <a:buChar char="•"/>
              </a:pPr>
              <a:r>
                <a:rPr lang="en-US" sz="1400" b="1" dirty="0">
                  <a:solidFill>
                    <a:srgbClr val="000000"/>
                  </a:solidFill>
                </a:rPr>
                <a:t> </a:t>
              </a:r>
              <a:r>
                <a:rPr lang="ru-RU" sz="1400" b="1" dirty="0" err="1">
                  <a:solidFill>
                    <a:srgbClr val="000000"/>
                  </a:solidFill>
                </a:rPr>
                <a:t>Асқазан тұсының ауырсынуы</a:t>
              </a:r>
              <a:endParaRPr lang="en-US" sz="1400" b="1" dirty="0">
                <a:solidFill>
                  <a:srgbClr val="000000"/>
                </a:solidFill>
              </a:endParaRPr>
            </a:p>
            <a:p>
              <a:pPr>
                <a:buFontTx/>
                <a:buChar char="•"/>
              </a:pPr>
              <a:r>
                <a:rPr lang="kk-KZ" sz="1400" b="1" dirty="0">
                  <a:solidFill>
                    <a:srgbClr val="000000"/>
                  </a:solidFill>
                </a:rPr>
                <a:t>Есін жоғалту</a:t>
              </a:r>
              <a:endParaRPr lang="en-US" sz="1400" b="1" dirty="0">
                <a:solidFill>
                  <a:srgbClr val="000000"/>
                </a:solidFill>
              </a:endParaRPr>
            </a:p>
          </p:txBody>
        </p:sp>
      </p:grpSp>
      <p:sp>
        <p:nvSpPr>
          <p:cNvPr id="582672" name="Text Box 16"/>
          <p:cNvSpPr txBox="1">
            <a:spLocks noChangeArrowheads="1"/>
          </p:cNvSpPr>
          <p:nvPr/>
        </p:nvSpPr>
        <p:spPr bwMode="auto">
          <a:xfrm>
            <a:off x="5286380" y="4143380"/>
            <a:ext cx="3708431" cy="2616200"/>
          </a:xfrm>
          <a:prstGeom prst="rect">
            <a:avLst/>
          </a:prstGeom>
          <a:solidFill>
            <a:srgbClr val="FF6600"/>
          </a:solidFill>
          <a:ln w="9525">
            <a:noFill/>
            <a:miter lim="800000"/>
            <a:headEnd/>
            <a:tailEnd/>
          </a:ln>
          <a:effectLst/>
        </p:spPr>
        <p:txBody>
          <a:bodyPr wrap="square">
            <a:spAutoFit/>
          </a:bodyPr>
          <a:lstStyle/>
          <a:p>
            <a:pPr marL="457200" indent="-457200" algn="ctr">
              <a:defRPr/>
            </a:pPr>
            <a:r>
              <a:rPr lang="ru-RU" sz="2000" b="1" dirty="0" err="1" smtClean="0">
                <a:solidFill>
                  <a:schemeClr val="bg1"/>
                </a:solidFill>
                <a:effectLst>
                  <a:outerShdw blurRad="38100" dist="38100" dir="2700000" algn="tl">
                    <a:srgbClr val="000000"/>
                  </a:outerShdw>
                </a:effectLst>
                <a:latin typeface="Arial" pitchFamily="34" charset="0"/>
                <a:cs typeface="Arial" pitchFamily="34" charset="0"/>
              </a:rPr>
              <a:t>ҚКГҚ-ның </a:t>
            </a:r>
            <a:r>
              <a:rPr lang="ru-RU" sz="2000" b="1" dirty="0" err="1">
                <a:solidFill>
                  <a:schemeClr val="bg1"/>
                </a:solidFill>
                <a:effectLst>
                  <a:outerShdw blurRad="38100" dist="38100" dir="2700000" algn="tl">
                    <a:srgbClr val="000000"/>
                  </a:outerShdw>
                </a:effectLst>
                <a:latin typeface="Arial" pitchFamily="34" charset="0"/>
                <a:cs typeface="Arial" pitchFamily="34" charset="0"/>
              </a:rPr>
              <a:t>ауыр</a:t>
            </a:r>
            <a:r>
              <a:rPr lang="ru-RU" sz="2000" b="1" dirty="0">
                <a:solidFill>
                  <a:schemeClr val="bg1"/>
                </a:solidFill>
                <a:effectLst>
                  <a:outerShdw blurRad="38100" dist="38100" dir="2700000" algn="tl">
                    <a:srgbClr val="000000"/>
                  </a:outerShdw>
                </a:effectLst>
                <a:latin typeface="Arial" pitchFamily="34" charset="0"/>
                <a:cs typeface="Arial" pitchFamily="34" charset="0"/>
              </a:rPr>
              <a:t> </a:t>
            </a:r>
            <a:r>
              <a:rPr lang="ru-RU" sz="2000" b="1" dirty="0" err="1">
                <a:solidFill>
                  <a:schemeClr val="bg1"/>
                </a:solidFill>
                <a:effectLst>
                  <a:outerShdw blurRad="38100" dist="38100" dir="2700000" algn="tl">
                    <a:srgbClr val="000000"/>
                  </a:outerShdw>
                </a:effectLst>
                <a:latin typeface="Arial" pitchFamily="34" charset="0"/>
                <a:cs typeface="Arial" pitchFamily="34" charset="0"/>
              </a:rPr>
              <a:t>түрі</a:t>
            </a:r>
            <a:r>
              <a:rPr lang="en-US" sz="2000" b="1" dirty="0">
                <a:solidFill>
                  <a:schemeClr val="bg1"/>
                </a:solidFill>
                <a:effectLst>
                  <a:outerShdw blurRad="38100" dist="38100" dir="2700000" algn="tl">
                    <a:srgbClr val="000000"/>
                  </a:outerShdw>
                </a:effectLst>
                <a:latin typeface="Arial" pitchFamily="34" charset="0"/>
                <a:cs typeface="Arial" pitchFamily="34" charset="0"/>
              </a:rPr>
              <a:t/>
            </a:r>
            <a:br>
              <a:rPr lang="en-US" sz="2000" b="1" dirty="0">
                <a:solidFill>
                  <a:schemeClr val="bg1"/>
                </a:solidFill>
                <a:effectLst>
                  <a:outerShdw blurRad="38100" dist="38100" dir="2700000" algn="tl">
                    <a:srgbClr val="000000"/>
                  </a:outerShdw>
                </a:effectLst>
                <a:latin typeface="Arial" pitchFamily="34" charset="0"/>
                <a:cs typeface="Arial" pitchFamily="34" charset="0"/>
              </a:rPr>
            </a:br>
            <a:endParaRPr lang="en-US" sz="1600" b="1" dirty="0">
              <a:solidFill>
                <a:srgbClr val="000000"/>
              </a:solidFill>
              <a:latin typeface="Arial" pitchFamily="34" charset="0"/>
              <a:cs typeface="Arial" pitchFamily="34" charset="0"/>
            </a:endParaRPr>
          </a:p>
          <a:p>
            <a:pPr marL="457200" indent="-457200">
              <a:buFontTx/>
              <a:buChar char="•"/>
              <a:defRPr/>
            </a:pPr>
            <a:r>
              <a:rPr lang="en-US" sz="1400" b="1" dirty="0">
                <a:solidFill>
                  <a:srgbClr val="000000"/>
                </a:solidFill>
                <a:latin typeface="Arial" pitchFamily="34" charset="0"/>
                <a:cs typeface="Arial" pitchFamily="34" charset="0"/>
              </a:rPr>
              <a:t> </a:t>
            </a:r>
            <a:r>
              <a:rPr lang="ru-RU" sz="1600" b="1" dirty="0">
                <a:solidFill>
                  <a:srgbClr val="000000"/>
                </a:solidFill>
                <a:latin typeface="Arial" pitchFamily="34" charset="0"/>
                <a:cs typeface="Arial" pitchFamily="34" charset="0"/>
              </a:rPr>
              <a:t>Шок</a:t>
            </a:r>
            <a:r>
              <a:rPr lang="en-US" sz="1600" b="1" dirty="0">
                <a:solidFill>
                  <a:srgbClr val="000000"/>
                </a:solidFill>
                <a:latin typeface="Arial" pitchFamily="34" charset="0"/>
                <a:cs typeface="Arial" pitchFamily="34" charset="0"/>
              </a:rPr>
              <a:t> </a:t>
            </a:r>
          </a:p>
          <a:p>
            <a:pPr marL="457200" indent="-457200">
              <a:buFontTx/>
              <a:buChar char="•"/>
              <a:defRPr/>
            </a:pPr>
            <a:r>
              <a:rPr lang="en-US" sz="1600" b="1" dirty="0">
                <a:solidFill>
                  <a:srgbClr val="000000"/>
                </a:solidFill>
                <a:latin typeface="Arial" pitchFamily="34" charset="0"/>
                <a:cs typeface="Arial" pitchFamily="34" charset="0"/>
              </a:rPr>
              <a:t> </a:t>
            </a:r>
            <a:r>
              <a:rPr lang="ru-RU" sz="1600" b="1" dirty="0" err="1">
                <a:solidFill>
                  <a:srgbClr val="000000"/>
                </a:solidFill>
                <a:latin typeface="Arial" pitchFamily="34" charset="0"/>
                <a:cs typeface="Arial" pitchFamily="34" charset="0"/>
              </a:rPr>
              <a:t>Бауыр</a:t>
            </a:r>
            <a:r>
              <a:rPr lang="ru-RU" sz="1600" b="1" dirty="0">
                <a:solidFill>
                  <a:srgbClr val="000000"/>
                </a:solidFill>
                <a:latin typeface="Arial" pitchFamily="34" charset="0"/>
                <a:cs typeface="Arial" pitchFamily="34" charset="0"/>
              </a:rPr>
              <a:t> </a:t>
            </a:r>
            <a:r>
              <a:rPr lang="ru-RU" sz="1600" b="1" dirty="0" err="1">
                <a:solidFill>
                  <a:srgbClr val="000000"/>
                </a:solidFill>
                <a:latin typeface="Arial" pitchFamily="34" charset="0"/>
                <a:cs typeface="Arial" pitchFamily="34" charset="0"/>
              </a:rPr>
              <a:t>функциясының бұзылуы</a:t>
            </a:r>
            <a:endParaRPr lang="en-US" sz="1600" b="1" dirty="0">
              <a:solidFill>
                <a:srgbClr val="000000"/>
              </a:solidFill>
              <a:latin typeface="Arial" pitchFamily="34" charset="0"/>
              <a:cs typeface="Arial" pitchFamily="34" charset="0"/>
            </a:endParaRPr>
          </a:p>
          <a:p>
            <a:pPr marL="457200" indent="-457200">
              <a:buFontTx/>
              <a:buChar char="•"/>
              <a:defRPr/>
            </a:pPr>
            <a:r>
              <a:rPr lang="en-US" sz="1600" b="1" dirty="0">
                <a:solidFill>
                  <a:srgbClr val="000000"/>
                </a:solidFill>
                <a:latin typeface="Arial" pitchFamily="34" charset="0"/>
                <a:cs typeface="Arial" pitchFamily="34" charset="0"/>
              </a:rPr>
              <a:t> </a:t>
            </a:r>
            <a:r>
              <a:rPr lang="ru-RU" sz="1600" b="1" dirty="0" err="1">
                <a:solidFill>
                  <a:srgbClr val="000000"/>
                </a:solidFill>
                <a:latin typeface="Arial" pitchFamily="34" charset="0"/>
                <a:cs typeface="Arial" pitchFamily="34" charset="0"/>
              </a:rPr>
              <a:t>Миға қан </a:t>
            </a:r>
            <a:r>
              <a:rPr lang="ru-RU" sz="1600" b="1" dirty="0">
                <a:solidFill>
                  <a:srgbClr val="000000"/>
                </a:solidFill>
                <a:latin typeface="Arial" pitchFamily="34" charset="0"/>
                <a:cs typeface="Arial" pitchFamily="34" charset="0"/>
              </a:rPr>
              <a:t>кету</a:t>
            </a:r>
            <a:endParaRPr lang="en-US" sz="1600" b="1" dirty="0">
              <a:solidFill>
                <a:srgbClr val="000000"/>
              </a:solidFill>
              <a:latin typeface="Arial" pitchFamily="34" charset="0"/>
              <a:cs typeface="Arial" pitchFamily="34" charset="0"/>
            </a:endParaRPr>
          </a:p>
          <a:p>
            <a:pPr marL="457200" indent="-457200">
              <a:buFontTx/>
              <a:buChar char="•"/>
              <a:defRPr/>
            </a:pPr>
            <a:r>
              <a:rPr lang="en-US" sz="1600" b="1" dirty="0">
                <a:solidFill>
                  <a:srgbClr val="000000"/>
                </a:solidFill>
                <a:latin typeface="Arial" pitchFamily="34" charset="0"/>
                <a:cs typeface="Arial" pitchFamily="34" charset="0"/>
              </a:rPr>
              <a:t> </a:t>
            </a:r>
            <a:r>
              <a:rPr lang="ru-RU" sz="1600" b="1" dirty="0" err="1">
                <a:solidFill>
                  <a:srgbClr val="000000"/>
                </a:solidFill>
                <a:latin typeface="Arial" pitchFamily="34" charset="0"/>
                <a:cs typeface="Arial" pitchFamily="34" charset="0"/>
              </a:rPr>
              <a:t>Анемияның ауыр</a:t>
            </a:r>
            <a:r>
              <a:rPr lang="ru-RU" sz="1600" b="1" dirty="0">
                <a:solidFill>
                  <a:srgbClr val="000000"/>
                </a:solidFill>
                <a:latin typeface="Arial" pitchFamily="34" charset="0"/>
                <a:cs typeface="Arial" pitchFamily="34" charset="0"/>
              </a:rPr>
              <a:t> </a:t>
            </a:r>
            <a:r>
              <a:rPr lang="ru-RU" sz="1600" b="1" dirty="0" err="1">
                <a:solidFill>
                  <a:srgbClr val="000000"/>
                </a:solidFill>
                <a:latin typeface="Arial" pitchFamily="34" charset="0"/>
                <a:cs typeface="Arial" pitchFamily="34" charset="0"/>
              </a:rPr>
              <a:t>түрі</a:t>
            </a:r>
            <a:endParaRPr lang="en-US" sz="1600" b="1" dirty="0">
              <a:solidFill>
                <a:srgbClr val="000000"/>
              </a:solidFill>
              <a:latin typeface="Arial" pitchFamily="34" charset="0"/>
              <a:cs typeface="Arial" pitchFamily="34" charset="0"/>
            </a:endParaRPr>
          </a:p>
          <a:p>
            <a:pPr marL="457200" indent="-457200">
              <a:buFontTx/>
              <a:buChar char="•"/>
              <a:defRPr/>
            </a:pPr>
            <a:r>
              <a:rPr lang="en-US" sz="1600" b="1" dirty="0">
                <a:solidFill>
                  <a:srgbClr val="000000"/>
                </a:solidFill>
                <a:latin typeface="Arial" pitchFamily="34" charset="0"/>
                <a:cs typeface="Arial" pitchFamily="34" charset="0"/>
              </a:rPr>
              <a:t> </a:t>
            </a:r>
            <a:r>
              <a:rPr lang="ru-RU" sz="1600" b="1" dirty="0">
                <a:solidFill>
                  <a:srgbClr val="000000"/>
                </a:solidFill>
                <a:latin typeface="Arial" pitchFamily="34" charset="0"/>
                <a:cs typeface="Arial" pitchFamily="34" charset="0"/>
              </a:rPr>
              <a:t>Дегидратация</a:t>
            </a:r>
            <a:endParaRPr lang="en-US" sz="1600" b="1" dirty="0">
              <a:solidFill>
                <a:srgbClr val="000000"/>
              </a:solidFill>
              <a:latin typeface="Arial" pitchFamily="34" charset="0"/>
              <a:cs typeface="Arial" pitchFamily="34" charset="0"/>
            </a:endParaRPr>
          </a:p>
          <a:p>
            <a:pPr marL="457200" indent="-457200">
              <a:buFontTx/>
              <a:buChar char="•"/>
              <a:defRPr/>
            </a:pPr>
            <a:r>
              <a:rPr lang="en-US" sz="1600" b="1" dirty="0">
                <a:solidFill>
                  <a:srgbClr val="000000"/>
                </a:solidFill>
                <a:latin typeface="Arial" pitchFamily="34" charset="0"/>
                <a:cs typeface="Arial" pitchFamily="34" charset="0"/>
              </a:rPr>
              <a:t> </a:t>
            </a:r>
            <a:r>
              <a:rPr lang="ru-RU" sz="1600" b="1" dirty="0" err="1">
                <a:solidFill>
                  <a:srgbClr val="000000"/>
                </a:solidFill>
                <a:latin typeface="Arial" pitchFamily="34" charset="0"/>
                <a:cs typeface="Arial" pitchFamily="34" charset="0"/>
              </a:rPr>
              <a:t>Өкпе ісінуі</a:t>
            </a:r>
            <a:r>
              <a:rPr lang="ru-RU" sz="1600" b="1" dirty="0">
                <a:solidFill>
                  <a:srgbClr val="000000"/>
                </a:solidFill>
                <a:latin typeface="Arial" pitchFamily="34" charset="0"/>
                <a:cs typeface="Arial" pitchFamily="34" charset="0"/>
              </a:rPr>
              <a:t>, </a:t>
            </a:r>
            <a:r>
              <a:rPr lang="ru-RU" sz="1600" b="1" dirty="0" err="1">
                <a:solidFill>
                  <a:srgbClr val="000000"/>
                </a:solidFill>
                <a:latin typeface="Arial" pitchFamily="34" charset="0"/>
                <a:cs typeface="Arial" pitchFamily="34" charset="0"/>
              </a:rPr>
              <a:t>өкпеге </a:t>
            </a:r>
            <a:r>
              <a:rPr lang="ru-RU" sz="1600" b="1" dirty="0">
                <a:solidFill>
                  <a:srgbClr val="000000"/>
                </a:solidFill>
                <a:latin typeface="Arial" pitchFamily="34" charset="0"/>
                <a:cs typeface="Arial" pitchFamily="34" charset="0"/>
              </a:rPr>
              <a:t>су </a:t>
            </a:r>
            <a:r>
              <a:rPr lang="ru-RU" sz="1600" b="1" dirty="0" err="1">
                <a:solidFill>
                  <a:srgbClr val="000000"/>
                </a:solidFill>
                <a:latin typeface="Arial" pitchFamily="34" charset="0"/>
                <a:cs typeface="Arial" pitchFamily="34" charset="0"/>
              </a:rPr>
              <a:t>жиналу</a:t>
            </a:r>
            <a:endParaRPr lang="en-US" sz="1600" b="1" dirty="0">
              <a:solidFill>
                <a:srgbClr val="000000"/>
              </a:solidFill>
              <a:latin typeface="Arial" pitchFamily="34" charset="0"/>
              <a:cs typeface="Arial" pitchFamily="34" charset="0"/>
            </a:endParaRPr>
          </a:p>
          <a:p>
            <a:pPr marL="457200" indent="-457200">
              <a:buFontTx/>
              <a:buChar char="•"/>
              <a:defRPr/>
            </a:pPr>
            <a:r>
              <a:rPr lang="en-US" sz="1600" b="1" dirty="0">
                <a:solidFill>
                  <a:srgbClr val="000000"/>
                </a:solidFill>
                <a:latin typeface="Arial" pitchFamily="34" charset="0"/>
                <a:cs typeface="Arial" pitchFamily="34" charset="0"/>
              </a:rPr>
              <a:t> </a:t>
            </a:r>
            <a:r>
              <a:rPr lang="ru-RU" sz="1600" b="1" dirty="0">
                <a:solidFill>
                  <a:srgbClr val="000000"/>
                </a:solidFill>
                <a:latin typeface="Arial" pitchFamily="34" charset="0"/>
                <a:cs typeface="Arial" pitchFamily="34" charset="0"/>
              </a:rPr>
              <a:t>ДВС</a:t>
            </a:r>
            <a:endParaRPr lang="en-US" sz="1600" b="1" dirty="0">
              <a:solidFill>
                <a:srgbClr val="000000"/>
              </a:solidFill>
              <a:latin typeface="Arial" pitchFamily="34" charset="0"/>
              <a:cs typeface="Arial" pitchFamily="34" charset="0"/>
            </a:endParaRPr>
          </a:p>
        </p:txBody>
      </p:sp>
      <p:sp>
        <p:nvSpPr>
          <p:cNvPr id="16399" name="AutoShape 17"/>
          <p:cNvSpPr>
            <a:spLocks noChangeArrowheads="1"/>
          </p:cNvSpPr>
          <p:nvPr/>
        </p:nvSpPr>
        <p:spPr bwMode="auto">
          <a:xfrm rot="5400000">
            <a:off x="6730221" y="3271043"/>
            <a:ext cx="792162" cy="965200"/>
          </a:xfrm>
          <a:prstGeom prst="rightArrow">
            <a:avLst>
              <a:gd name="adj1" fmla="val 50000"/>
              <a:gd name="adj2" fmla="val 25000"/>
            </a:avLst>
          </a:prstGeom>
          <a:solidFill>
            <a:srgbClr val="FFFF00"/>
          </a:solidFill>
          <a:ln w="9525">
            <a:solidFill>
              <a:schemeClr val="tx1"/>
            </a:solidFill>
            <a:miter lim="800000"/>
            <a:headEnd/>
            <a:tailEnd/>
          </a:ln>
        </p:spPr>
        <p:txBody>
          <a:bodyPr wrap="none" anchor="ctr"/>
          <a:lstStyle/>
          <a:p>
            <a:endParaRPr lang="ru-RU"/>
          </a:p>
        </p:txBody>
      </p:sp>
      <p:sp>
        <p:nvSpPr>
          <p:cNvPr id="582674" name="Text Box 18"/>
          <p:cNvSpPr txBox="1">
            <a:spLocks noChangeArrowheads="1"/>
          </p:cNvSpPr>
          <p:nvPr/>
        </p:nvSpPr>
        <p:spPr bwMode="auto">
          <a:xfrm>
            <a:off x="3857620" y="785794"/>
            <a:ext cx="4822825" cy="2585323"/>
          </a:xfrm>
          <a:prstGeom prst="rect">
            <a:avLst/>
          </a:prstGeom>
          <a:solidFill>
            <a:srgbClr val="FF6600"/>
          </a:solidFill>
          <a:ln w="9525">
            <a:noFill/>
            <a:miter lim="800000"/>
            <a:headEnd/>
            <a:tailEnd/>
          </a:ln>
          <a:effectLst/>
        </p:spPr>
        <p:txBody>
          <a:bodyPr wrap="square">
            <a:spAutoFit/>
          </a:bodyPr>
          <a:lstStyle/>
          <a:p>
            <a:pPr marL="457200" indent="-457200" algn="ctr">
              <a:defRPr/>
            </a:pPr>
            <a:r>
              <a:rPr lang="ru-RU" sz="2000" b="1" dirty="0" err="1">
                <a:solidFill>
                  <a:schemeClr val="bg1"/>
                </a:solidFill>
                <a:effectLst>
                  <a:outerShdw blurRad="38100" dist="38100" dir="2700000" algn="tl">
                    <a:srgbClr val="000000"/>
                  </a:outerShdw>
                </a:effectLst>
                <a:latin typeface="Arial" pitchFamily="34" charset="0"/>
                <a:cs typeface="Arial" pitchFamily="34" charset="0"/>
              </a:rPr>
              <a:t>Геморрагиялық   </a:t>
            </a:r>
            <a:r>
              <a:rPr lang="ru-RU" sz="2000" b="1" dirty="0">
                <a:solidFill>
                  <a:schemeClr val="bg1"/>
                </a:solidFill>
                <a:effectLst>
                  <a:outerShdw blurRad="38100" dist="38100" dir="2700000" algn="tl">
                    <a:srgbClr val="000000"/>
                  </a:outerShdw>
                </a:effectLst>
                <a:latin typeface="Arial" pitchFamily="34" charset="0"/>
                <a:cs typeface="Arial" pitchFamily="34" charset="0"/>
              </a:rPr>
              <a:t>синдром</a:t>
            </a:r>
            <a:r>
              <a:rPr lang="en-US" sz="2000" b="1" dirty="0">
                <a:solidFill>
                  <a:schemeClr val="bg1"/>
                </a:solidFill>
                <a:effectLst>
                  <a:outerShdw blurRad="38100" dist="38100" dir="2700000" algn="tl">
                    <a:srgbClr val="000000"/>
                  </a:outerShdw>
                </a:effectLst>
                <a:latin typeface="Arial" pitchFamily="34" charset="0"/>
                <a:cs typeface="Arial" pitchFamily="34" charset="0"/>
              </a:rPr>
              <a:t/>
            </a:r>
            <a:br>
              <a:rPr lang="en-US" sz="2000" b="1" dirty="0">
                <a:solidFill>
                  <a:schemeClr val="bg1"/>
                </a:solidFill>
                <a:effectLst>
                  <a:outerShdw blurRad="38100" dist="38100" dir="2700000" algn="tl">
                    <a:srgbClr val="000000"/>
                  </a:outerShdw>
                </a:effectLst>
                <a:latin typeface="Arial" pitchFamily="34" charset="0"/>
                <a:cs typeface="Arial" pitchFamily="34" charset="0"/>
              </a:rPr>
            </a:br>
            <a:endParaRPr lang="en-US" sz="1600" b="1" dirty="0">
              <a:solidFill>
                <a:srgbClr val="000000"/>
              </a:solidFill>
              <a:latin typeface="Arial" pitchFamily="34" charset="0"/>
              <a:cs typeface="Arial" pitchFamily="34" charset="0"/>
            </a:endParaRPr>
          </a:p>
          <a:p>
            <a:pPr marL="457200" indent="-457200">
              <a:buFontTx/>
              <a:buChar char="•"/>
              <a:defRPr/>
            </a:pPr>
            <a:r>
              <a:rPr lang="ru-RU" sz="1400" b="1" dirty="0" err="1">
                <a:solidFill>
                  <a:srgbClr val="000000"/>
                </a:solidFill>
                <a:latin typeface="Arial" pitchFamily="34" charset="0"/>
                <a:cs typeface="Arial" pitchFamily="34" charset="0"/>
              </a:rPr>
              <a:t>Петехиялар</a:t>
            </a:r>
            <a:r>
              <a:rPr lang="en-US" sz="1400" b="1" dirty="0">
                <a:solidFill>
                  <a:srgbClr val="000000"/>
                </a:solidFill>
                <a:latin typeface="Arial" pitchFamily="34" charset="0"/>
                <a:cs typeface="Arial" pitchFamily="34" charset="0"/>
              </a:rPr>
              <a:t>, </a:t>
            </a:r>
            <a:r>
              <a:rPr lang="ru-RU" sz="1400" b="1" dirty="0" err="1">
                <a:solidFill>
                  <a:srgbClr val="000000"/>
                </a:solidFill>
                <a:latin typeface="Arial" pitchFamily="34" charset="0"/>
                <a:cs typeface="Arial" pitchFamily="34" charset="0"/>
              </a:rPr>
              <a:t>экхимоздар,пурпуралар</a:t>
            </a:r>
            <a:endParaRPr lang="en-US" sz="1400" b="1" dirty="0">
              <a:solidFill>
                <a:srgbClr val="000000"/>
              </a:solidFill>
              <a:latin typeface="Arial" pitchFamily="34" charset="0"/>
              <a:cs typeface="Arial" pitchFamily="34" charset="0"/>
            </a:endParaRPr>
          </a:p>
          <a:p>
            <a:pPr marL="457200" indent="-457200">
              <a:buFontTx/>
              <a:buChar char="•"/>
              <a:defRPr/>
            </a:pPr>
            <a:r>
              <a:rPr lang="en-US" sz="1400" b="1" dirty="0">
                <a:solidFill>
                  <a:srgbClr val="000000"/>
                </a:solidFill>
                <a:latin typeface="Arial" pitchFamily="34" charset="0"/>
                <a:cs typeface="Arial" pitchFamily="34" charset="0"/>
              </a:rPr>
              <a:t> </a:t>
            </a:r>
            <a:r>
              <a:rPr lang="kk-KZ" sz="1400" b="1" dirty="0">
                <a:solidFill>
                  <a:srgbClr val="000000"/>
                </a:solidFill>
                <a:latin typeface="Arial" pitchFamily="34" charset="0"/>
                <a:cs typeface="Arial" pitchFamily="34" charset="0"/>
              </a:rPr>
              <a:t> Бет,мойын,кеуденің жоғары бөлімінің  </a:t>
            </a:r>
            <a:r>
              <a:rPr lang="ru-RU" sz="1400" b="1" dirty="0" err="1">
                <a:solidFill>
                  <a:srgbClr val="000000"/>
                </a:solidFill>
                <a:latin typeface="Arial" pitchFamily="34" charset="0"/>
                <a:cs typeface="Arial" pitchFamily="34" charset="0"/>
              </a:rPr>
              <a:t>гиперемиясы</a:t>
            </a:r>
            <a:r>
              <a:rPr lang="ru-RU" sz="1400" b="1" dirty="0">
                <a:solidFill>
                  <a:srgbClr val="000000"/>
                </a:solidFill>
                <a:latin typeface="Arial" pitchFamily="34" charset="0"/>
                <a:cs typeface="Arial" pitchFamily="34" charset="0"/>
              </a:rPr>
              <a:t> .</a:t>
            </a:r>
            <a:endParaRPr lang="en-US" sz="1400" b="1" dirty="0">
              <a:solidFill>
                <a:srgbClr val="000000"/>
              </a:solidFill>
              <a:latin typeface="Arial" pitchFamily="34" charset="0"/>
              <a:cs typeface="Arial" pitchFamily="34" charset="0"/>
            </a:endParaRPr>
          </a:p>
          <a:p>
            <a:pPr marL="457200" indent="-457200">
              <a:buFontTx/>
              <a:buChar char="•"/>
              <a:defRPr/>
            </a:pPr>
            <a:r>
              <a:rPr lang="ru-RU" sz="1400" b="1" dirty="0">
                <a:solidFill>
                  <a:srgbClr val="000000"/>
                </a:solidFill>
                <a:latin typeface="Arial" pitchFamily="34" charset="0"/>
                <a:cs typeface="Arial" pitchFamily="34" charset="0"/>
              </a:rPr>
              <a:t>Конъюнктивит</a:t>
            </a:r>
            <a:endParaRPr lang="en-US" sz="1400" b="1" dirty="0">
              <a:solidFill>
                <a:srgbClr val="000000"/>
              </a:solidFill>
              <a:latin typeface="Arial" pitchFamily="34" charset="0"/>
              <a:cs typeface="Arial" pitchFamily="34" charset="0"/>
            </a:endParaRPr>
          </a:p>
          <a:p>
            <a:pPr marL="457200" indent="-457200">
              <a:buFontTx/>
              <a:buChar char="•"/>
              <a:defRPr/>
            </a:pPr>
            <a:r>
              <a:rPr lang="en-US" sz="1400" b="1" dirty="0">
                <a:solidFill>
                  <a:srgbClr val="000000"/>
                </a:solidFill>
                <a:latin typeface="Arial" pitchFamily="34" charset="0"/>
                <a:cs typeface="Arial" pitchFamily="34" charset="0"/>
              </a:rPr>
              <a:t> </a:t>
            </a:r>
            <a:r>
              <a:rPr lang="kk-KZ" sz="1400" b="1" dirty="0">
                <a:solidFill>
                  <a:srgbClr val="000000"/>
                </a:solidFill>
                <a:latin typeface="Arial" pitchFamily="34" charset="0"/>
                <a:cs typeface="Arial" pitchFamily="34" charset="0"/>
              </a:rPr>
              <a:t> </a:t>
            </a:r>
            <a:r>
              <a:rPr lang="kk-KZ" sz="1400" b="1" dirty="0" smtClean="0">
                <a:solidFill>
                  <a:srgbClr val="000000"/>
                </a:solidFill>
                <a:latin typeface="Arial" pitchFamily="34" charset="0"/>
                <a:cs typeface="Arial" pitchFamily="34" charset="0"/>
              </a:rPr>
              <a:t>Тамақ,жұтқыншақ,таңдай </a:t>
            </a:r>
            <a:r>
              <a:rPr lang="ru-RU" sz="1400" b="1" dirty="0" err="1">
                <a:solidFill>
                  <a:srgbClr val="000000"/>
                </a:solidFill>
                <a:latin typeface="Arial" pitchFamily="34" charset="0"/>
                <a:cs typeface="Arial" pitchFamily="34" charset="0"/>
              </a:rPr>
              <a:t>гиперемиясы</a:t>
            </a:r>
            <a:r>
              <a:rPr lang="ru-RU" sz="1400" b="1" dirty="0">
                <a:solidFill>
                  <a:srgbClr val="000000"/>
                </a:solidFill>
                <a:latin typeface="Arial" pitchFamily="34" charset="0"/>
                <a:cs typeface="Arial" pitchFamily="34" charset="0"/>
              </a:rPr>
              <a:t> </a:t>
            </a:r>
            <a:endParaRPr lang="en-US" sz="1400" b="1" dirty="0">
              <a:solidFill>
                <a:srgbClr val="000000"/>
              </a:solidFill>
              <a:latin typeface="Arial" pitchFamily="34" charset="0"/>
              <a:cs typeface="Arial" pitchFamily="34" charset="0"/>
            </a:endParaRPr>
          </a:p>
          <a:p>
            <a:pPr marL="457200" indent="-457200">
              <a:buFontTx/>
              <a:buChar char="•"/>
              <a:defRPr/>
            </a:pPr>
            <a:r>
              <a:rPr lang="en-US" sz="1400" b="1" dirty="0">
                <a:solidFill>
                  <a:srgbClr val="000000"/>
                </a:solidFill>
                <a:latin typeface="Arial" pitchFamily="34" charset="0"/>
                <a:cs typeface="Arial" pitchFamily="34" charset="0"/>
              </a:rPr>
              <a:t> </a:t>
            </a:r>
            <a:r>
              <a:rPr lang="ru-RU" sz="1400" b="1" dirty="0" err="1" smtClean="0">
                <a:solidFill>
                  <a:srgbClr val="000000"/>
                </a:solidFill>
                <a:latin typeface="Arial" pitchFamily="34" charset="0"/>
                <a:cs typeface="Arial" pitchFamily="34" charset="0"/>
              </a:rPr>
              <a:t>Мұрыннан </a:t>
            </a:r>
            <a:r>
              <a:rPr lang="ru-RU" sz="1400" b="1" dirty="0" err="1">
                <a:solidFill>
                  <a:srgbClr val="000000"/>
                </a:solidFill>
                <a:latin typeface="Arial" pitchFamily="34" charset="0"/>
                <a:cs typeface="Arial" pitchFamily="34" charset="0"/>
              </a:rPr>
              <a:t>қан </a:t>
            </a:r>
            <a:r>
              <a:rPr lang="ru-RU" sz="1400" b="1" dirty="0">
                <a:solidFill>
                  <a:srgbClr val="000000"/>
                </a:solidFill>
                <a:latin typeface="Arial" pitchFamily="34" charset="0"/>
                <a:cs typeface="Arial" pitchFamily="34" charset="0"/>
              </a:rPr>
              <a:t>кету</a:t>
            </a:r>
            <a:endParaRPr lang="en-US" sz="1400" b="1" dirty="0">
              <a:solidFill>
                <a:srgbClr val="000000"/>
              </a:solidFill>
              <a:latin typeface="Arial" pitchFamily="34" charset="0"/>
              <a:cs typeface="Arial" pitchFamily="34" charset="0"/>
            </a:endParaRPr>
          </a:p>
          <a:p>
            <a:pPr marL="457200" indent="-457200">
              <a:buFontTx/>
              <a:buChar char="•"/>
              <a:defRPr/>
            </a:pPr>
            <a:r>
              <a:rPr lang="en-US" sz="1400" b="1" dirty="0">
                <a:solidFill>
                  <a:srgbClr val="000000"/>
                </a:solidFill>
                <a:latin typeface="Arial" pitchFamily="34" charset="0"/>
                <a:cs typeface="Arial" pitchFamily="34" charset="0"/>
              </a:rPr>
              <a:t> </a:t>
            </a:r>
            <a:r>
              <a:rPr lang="ru-RU" sz="1400" b="1" dirty="0" err="1">
                <a:solidFill>
                  <a:srgbClr val="000000"/>
                </a:solidFill>
                <a:latin typeface="Arial" pitchFamily="34" charset="0"/>
                <a:cs typeface="Arial" pitchFamily="34" charset="0"/>
              </a:rPr>
              <a:t>Асқазаннан және ішектен</a:t>
            </a:r>
            <a:r>
              <a:rPr lang="ru-RU" sz="1400" b="1" dirty="0">
                <a:solidFill>
                  <a:srgbClr val="000000"/>
                </a:solidFill>
                <a:latin typeface="Arial" pitchFamily="34" charset="0"/>
                <a:cs typeface="Arial" pitchFamily="34" charset="0"/>
              </a:rPr>
              <a:t> </a:t>
            </a:r>
            <a:r>
              <a:rPr lang="ru-RU" sz="1400" b="1" dirty="0" err="1">
                <a:solidFill>
                  <a:srgbClr val="000000"/>
                </a:solidFill>
                <a:latin typeface="Arial" pitchFamily="34" charset="0"/>
                <a:cs typeface="Arial" pitchFamily="34" charset="0"/>
              </a:rPr>
              <a:t>қан </a:t>
            </a:r>
            <a:r>
              <a:rPr lang="ru-RU" sz="1400" b="1" dirty="0">
                <a:solidFill>
                  <a:srgbClr val="000000"/>
                </a:solidFill>
                <a:latin typeface="Arial" pitchFamily="34" charset="0"/>
                <a:cs typeface="Arial" pitchFamily="34" charset="0"/>
              </a:rPr>
              <a:t>кету</a:t>
            </a:r>
            <a:endParaRPr lang="en-US" sz="1400" b="1" dirty="0">
              <a:solidFill>
                <a:srgbClr val="000000"/>
              </a:solidFill>
              <a:latin typeface="Arial" pitchFamily="34" charset="0"/>
              <a:cs typeface="Arial" pitchFamily="34" charset="0"/>
            </a:endParaRPr>
          </a:p>
          <a:p>
            <a:pPr marL="457200" indent="-457200">
              <a:buFontTx/>
              <a:buChar char="•"/>
              <a:defRPr/>
            </a:pPr>
            <a:r>
              <a:rPr lang="en-US" sz="1400" b="1" dirty="0">
                <a:solidFill>
                  <a:srgbClr val="000000"/>
                </a:solidFill>
                <a:latin typeface="Arial" pitchFamily="34" charset="0"/>
                <a:cs typeface="Arial" pitchFamily="34" charset="0"/>
              </a:rPr>
              <a:t> </a:t>
            </a:r>
            <a:r>
              <a:rPr lang="ru-RU" sz="1400" b="1" dirty="0" err="1">
                <a:solidFill>
                  <a:srgbClr val="000000"/>
                </a:solidFill>
                <a:latin typeface="Arial" pitchFamily="34" charset="0"/>
                <a:cs typeface="Arial" pitchFamily="34" charset="0"/>
              </a:rPr>
              <a:t>Висцеральды</a:t>
            </a:r>
            <a:r>
              <a:rPr lang="ru-RU" sz="1400" b="1" dirty="0">
                <a:solidFill>
                  <a:srgbClr val="000000"/>
                </a:solidFill>
                <a:latin typeface="Arial" pitchFamily="34" charset="0"/>
                <a:cs typeface="Arial" pitchFamily="34" charset="0"/>
              </a:rPr>
              <a:t> </a:t>
            </a:r>
            <a:r>
              <a:rPr lang="ru-RU" sz="1400" b="1" dirty="0" err="1">
                <a:solidFill>
                  <a:srgbClr val="000000"/>
                </a:solidFill>
                <a:latin typeface="Arial" pitchFamily="34" charset="0"/>
                <a:cs typeface="Arial" pitchFamily="34" charset="0"/>
              </a:rPr>
              <a:t>қан кетулер</a:t>
            </a:r>
            <a:endParaRPr lang="en-US" sz="1400" b="1" dirty="0">
              <a:solidFill>
                <a:srgbClr val="000000"/>
              </a:solidFill>
              <a:latin typeface="Arial" pitchFamily="34" charset="0"/>
              <a:cs typeface="Arial" pitchFamily="34" charset="0"/>
            </a:endParaRPr>
          </a:p>
          <a:p>
            <a:pPr marL="457200" indent="-457200">
              <a:buFontTx/>
              <a:buChar char="•"/>
              <a:defRPr/>
            </a:pPr>
            <a:r>
              <a:rPr lang="en-US" sz="1400" b="1" dirty="0">
                <a:solidFill>
                  <a:srgbClr val="000000"/>
                </a:solidFill>
                <a:latin typeface="Arial" pitchFamily="34" charset="0"/>
                <a:cs typeface="Arial" pitchFamily="34" charset="0"/>
              </a:rPr>
              <a:t> </a:t>
            </a:r>
            <a:r>
              <a:rPr lang="ru-RU" sz="1400" b="1" dirty="0">
                <a:solidFill>
                  <a:srgbClr val="000000"/>
                </a:solidFill>
                <a:latin typeface="Arial" pitchFamily="34" charset="0"/>
                <a:cs typeface="Arial" pitchFamily="34" charset="0"/>
              </a:rPr>
              <a:t>50%д</a:t>
            </a:r>
            <a:r>
              <a:rPr lang="kk-KZ" sz="1400" b="1" dirty="0">
                <a:solidFill>
                  <a:srgbClr val="000000"/>
                </a:solidFill>
                <a:latin typeface="Arial" pitchFamily="34" charset="0"/>
                <a:cs typeface="Arial" pitchFamily="34" charset="0"/>
              </a:rPr>
              <a:t>ейін бауыр ұлғаюы</a:t>
            </a:r>
            <a:endParaRPr lang="en-US" sz="1400" b="1" dirty="0">
              <a:solidFill>
                <a:srgbClr val="00000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Ecchymosis">
            <a:hlinkClick r:id="rId3"/>
          </p:cNvPr>
          <p:cNvPicPr>
            <a:picLocks noChangeAspect="1" noChangeArrowheads="1"/>
          </p:cNvPicPr>
          <p:nvPr/>
        </p:nvPicPr>
        <p:blipFill>
          <a:blip r:embed="rId4" cstate="print"/>
          <a:srcRect/>
          <a:stretch>
            <a:fillRect/>
          </a:stretch>
        </p:blipFill>
        <p:spPr bwMode="auto">
          <a:xfrm>
            <a:off x="142844" y="928670"/>
            <a:ext cx="2320925" cy="2735263"/>
          </a:xfrm>
          <a:prstGeom prst="rect">
            <a:avLst/>
          </a:prstGeom>
          <a:noFill/>
          <a:ln w="9525">
            <a:noFill/>
            <a:miter lim="800000"/>
            <a:headEnd/>
            <a:tailEnd/>
          </a:ln>
        </p:spPr>
      </p:pic>
      <p:pic>
        <p:nvPicPr>
          <p:cNvPr id="17411" name="Picture 3" descr="vtrekbc01"/>
          <p:cNvPicPr>
            <a:picLocks noChangeAspect="1" noChangeArrowheads="1"/>
          </p:cNvPicPr>
          <p:nvPr/>
        </p:nvPicPr>
        <p:blipFill>
          <a:blip r:embed="rId5" cstate="print"/>
          <a:srcRect l="6595"/>
          <a:stretch>
            <a:fillRect/>
          </a:stretch>
        </p:blipFill>
        <p:spPr bwMode="auto">
          <a:xfrm>
            <a:off x="2643188" y="928688"/>
            <a:ext cx="2952750" cy="2144712"/>
          </a:xfrm>
          <a:prstGeom prst="rect">
            <a:avLst/>
          </a:prstGeom>
          <a:noFill/>
          <a:ln w="9525">
            <a:noFill/>
            <a:miter lim="800000"/>
            <a:headEnd/>
            <a:tailEnd/>
          </a:ln>
        </p:spPr>
      </p:pic>
      <p:pic>
        <p:nvPicPr>
          <p:cNvPr id="17412" name="Picture 4" descr="HEMFEVM"/>
          <p:cNvPicPr>
            <a:picLocks noChangeAspect="1" noChangeArrowheads="1"/>
          </p:cNvPicPr>
          <p:nvPr/>
        </p:nvPicPr>
        <p:blipFill>
          <a:blip r:embed="rId6" cstate="print"/>
          <a:srcRect/>
          <a:stretch>
            <a:fillRect/>
          </a:stretch>
        </p:blipFill>
        <p:spPr bwMode="auto">
          <a:xfrm>
            <a:off x="357158" y="4143380"/>
            <a:ext cx="2459037" cy="1887538"/>
          </a:xfrm>
          <a:prstGeom prst="rect">
            <a:avLst/>
          </a:prstGeom>
          <a:noFill/>
          <a:ln w="9525">
            <a:noFill/>
            <a:miter lim="800000"/>
            <a:headEnd/>
            <a:tailEnd/>
          </a:ln>
        </p:spPr>
      </p:pic>
      <p:pic>
        <p:nvPicPr>
          <p:cNvPr id="17413" name="Picture 5" descr="bw24b">
            <a:hlinkClick r:id="rId7"/>
          </p:cNvPr>
          <p:cNvPicPr>
            <a:picLocks noChangeAspect="1" noChangeArrowheads="1"/>
          </p:cNvPicPr>
          <p:nvPr/>
        </p:nvPicPr>
        <p:blipFill>
          <a:blip r:embed="rId8" cstate="print"/>
          <a:srcRect/>
          <a:stretch>
            <a:fillRect/>
          </a:stretch>
        </p:blipFill>
        <p:spPr bwMode="auto">
          <a:xfrm>
            <a:off x="6143636" y="4143380"/>
            <a:ext cx="2809873" cy="1901825"/>
          </a:xfrm>
          <a:prstGeom prst="rect">
            <a:avLst/>
          </a:prstGeom>
          <a:noFill/>
          <a:ln w="9525">
            <a:noFill/>
            <a:miter lim="800000"/>
            <a:headEnd/>
            <a:tailEnd/>
          </a:ln>
        </p:spPr>
      </p:pic>
      <p:sp>
        <p:nvSpPr>
          <p:cNvPr id="688134" name="Text Box 6"/>
          <p:cNvSpPr txBox="1">
            <a:spLocks noChangeArrowheads="1"/>
          </p:cNvSpPr>
          <p:nvPr/>
        </p:nvSpPr>
        <p:spPr bwMode="auto">
          <a:xfrm>
            <a:off x="0" y="3644900"/>
            <a:ext cx="2254250" cy="457200"/>
          </a:xfrm>
          <a:prstGeom prst="rect">
            <a:avLst/>
          </a:prstGeom>
          <a:noFill/>
          <a:ln w="9525">
            <a:noFill/>
            <a:miter lim="800000"/>
            <a:headEnd/>
            <a:tailEnd/>
          </a:ln>
          <a:effectLst/>
        </p:spPr>
        <p:txBody>
          <a:bodyPr>
            <a:spAutoFit/>
          </a:bodyPr>
          <a:lstStyle/>
          <a:p>
            <a:pPr>
              <a:defRPr/>
            </a:pPr>
            <a:r>
              <a:rPr lang="kk-KZ" sz="2400" dirty="0" smtClean="0">
                <a:effectLst>
                  <a:outerShdw blurRad="38100" dist="38100" dir="2700000" algn="tl">
                    <a:srgbClr val="000000"/>
                  </a:outerShdw>
                </a:effectLst>
                <a:latin typeface="Times New Roman" pitchFamily="18" charset="0"/>
                <a:cs typeface="Arial" pitchFamily="34" charset="0"/>
              </a:rPr>
              <a:t>     Қанталаулар</a:t>
            </a:r>
            <a:endParaRPr lang="en-US" sz="2400" dirty="0">
              <a:effectLst>
                <a:outerShdw blurRad="38100" dist="38100" dir="2700000" algn="tl">
                  <a:srgbClr val="000000"/>
                </a:outerShdw>
              </a:effectLst>
              <a:latin typeface="Times New Roman" pitchFamily="18" charset="0"/>
              <a:cs typeface="Arial" pitchFamily="34" charset="0"/>
            </a:endParaRPr>
          </a:p>
        </p:txBody>
      </p:sp>
      <p:sp>
        <p:nvSpPr>
          <p:cNvPr id="688135" name="Text Box 7"/>
          <p:cNvSpPr txBox="1">
            <a:spLocks noChangeArrowheads="1"/>
          </p:cNvSpPr>
          <p:nvPr/>
        </p:nvSpPr>
        <p:spPr bwMode="auto">
          <a:xfrm>
            <a:off x="1428728" y="6143645"/>
            <a:ext cx="7358114" cy="830997"/>
          </a:xfrm>
          <a:prstGeom prst="rect">
            <a:avLst/>
          </a:prstGeom>
          <a:noFill/>
          <a:ln w="9525">
            <a:noFill/>
            <a:miter lim="800000"/>
            <a:headEnd/>
            <a:tailEnd/>
          </a:ln>
          <a:effectLst/>
        </p:spPr>
        <p:txBody>
          <a:bodyPr wrap="square">
            <a:spAutoFit/>
          </a:bodyPr>
          <a:lstStyle/>
          <a:p>
            <a:pPr>
              <a:defRPr/>
            </a:pPr>
            <a:r>
              <a:rPr lang="kk-KZ" sz="2400" dirty="0">
                <a:effectLst>
                  <a:outerShdw blurRad="38100" dist="38100" dir="2700000" algn="tl">
                    <a:srgbClr val="000000"/>
                  </a:outerShdw>
                </a:effectLst>
                <a:latin typeface="Times New Roman" pitchFamily="18" charset="0"/>
                <a:cs typeface="Arial" pitchFamily="34" charset="0"/>
              </a:rPr>
              <a:t>Ауыз қуысынан</a:t>
            </a:r>
            <a:r>
              <a:rPr lang="kk-KZ" sz="2400" dirty="0" smtClean="0">
                <a:effectLst>
                  <a:outerShdw blurRad="38100" dist="38100" dir="2700000" algn="tl">
                    <a:srgbClr val="000000"/>
                  </a:outerShdw>
                </a:effectLst>
                <a:latin typeface="Times New Roman" pitchFamily="18" charset="0"/>
                <a:cs typeface="Arial" pitchFamily="34" charset="0"/>
              </a:rPr>
              <a:t>, мұрыннан, қызыл </a:t>
            </a:r>
            <a:r>
              <a:rPr lang="kk-KZ" sz="2400" dirty="0">
                <a:effectLst>
                  <a:outerShdw blurRad="38100" dist="38100" dir="2700000" algn="tl">
                    <a:srgbClr val="000000"/>
                  </a:outerShdw>
                </a:effectLst>
                <a:latin typeface="Times New Roman" pitchFamily="18" charset="0"/>
                <a:cs typeface="Arial" pitchFamily="34" charset="0"/>
              </a:rPr>
              <a:t>иектен қан кетуі</a:t>
            </a:r>
            <a:r>
              <a:rPr lang="kk-KZ" dirty="0">
                <a:latin typeface="Arial" pitchFamily="34" charset="0"/>
                <a:cs typeface="Arial" pitchFamily="34" charset="0"/>
              </a:rPr>
              <a:t/>
            </a:r>
            <a:br>
              <a:rPr lang="kk-KZ" dirty="0">
                <a:latin typeface="Arial" pitchFamily="34" charset="0"/>
                <a:cs typeface="Arial" pitchFamily="34" charset="0"/>
              </a:rPr>
            </a:br>
            <a:endParaRPr lang="en-US" sz="2400" dirty="0">
              <a:effectLst>
                <a:outerShdw blurRad="38100" dist="38100" dir="2700000" algn="tl">
                  <a:srgbClr val="000000"/>
                </a:outerShdw>
              </a:effectLst>
              <a:latin typeface="Times New Roman" pitchFamily="18" charset="0"/>
              <a:cs typeface="Arial" pitchFamily="34" charset="0"/>
            </a:endParaRPr>
          </a:p>
        </p:txBody>
      </p:sp>
      <p:sp>
        <p:nvSpPr>
          <p:cNvPr id="688136" name="Text Box 8"/>
          <p:cNvSpPr txBox="1">
            <a:spLocks noChangeArrowheads="1"/>
          </p:cNvSpPr>
          <p:nvPr/>
        </p:nvSpPr>
        <p:spPr bwMode="auto">
          <a:xfrm>
            <a:off x="2843213" y="3141663"/>
            <a:ext cx="2663825" cy="830262"/>
          </a:xfrm>
          <a:prstGeom prst="rect">
            <a:avLst/>
          </a:prstGeom>
          <a:noFill/>
          <a:ln w="9525">
            <a:noFill/>
            <a:miter lim="800000"/>
            <a:headEnd/>
            <a:tailEnd/>
          </a:ln>
          <a:effectLst/>
        </p:spPr>
        <p:txBody>
          <a:bodyPr>
            <a:spAutoFit/>
          </a:bodyPr>
          <a:lstStyle/>
          <a:p>
            <a:pPr algn="ctr">
              <a:defRPr/>
            </a:pPr>
            <a:r>
              <a:rPr lang="kk-KZ" sz="2400" dirty="0">
                <a:effectLst>
                  <a:outerShdw blurRad="38100" dist="38100" dir="2700000" algn="tl">
                    <a:srgbClr val="000000"/>
                  </a:outerShdw>
                </a:effectLst>
                <a:latin typeface="Times New Roman" pitchFamily="18" charset="0"/>
                <a:cs typeface="Arial" pitchFamily="34" charset="0"/>
              </a:rPr>
              <a:t>Ине шаншыған жердің қанталауы</a:t>
            </a:r>
            <a:endParaRPr lang="en-US" sz="2400" dirty="0">
              <a:effectLst>
                <a:outerShdw blurRad="38100" dist="38100" dir="2700000" algn="tl">
                  <a:srgbClr val="000000"/>
                </a:outerShdw>
              </a:effectLst>
              <a:latin typeface="Times New Roman" pitchFamily="18" charset="0"/>
              <a:cs typeface="Arial" pitchFamily="34" charset="0"/>
            </a:endParaRPr>
          </a:p>
        </p:txBody>
      </p:sp>
      <p:sp>
        <p:nvSpPr>
          <p:cNvPr id="688137" name="Rectangle 9"/>
          <p:cNvSpPr>
            <a:spLocks noChangeArrowheads="1"/>
          </p:cNvSpPr>
          <p:nvPr/>
        </p:nvSpPr>
        <p:spPr bwMode="auto">
          <a:xfrm>
            <a:off x="0" y="142852"/>
            <a:ext cx="9144000" cy="785818"/>
          </a:xfrm>
          <a:prstGeom prst="rect">
            <a:avLst/>
          </a:prstGeom>
          <a:noFill/>
          <a:ln w="9525">
            <a:noFill/>
            <a:miter lim="800000"/>
            <a:headEnd/>
            <a:tailEnd/>
          </a:ln>
          <a:effectLst/>
        </p:spPr>
        <p:txBody>
          <a:bodyPr anchor="ctr"/>
          <a:lstStyle/>
          <a:p>
            <a:pPr algn="ctr">
              <a:defRPr/>
            </a:pPr>
            <a:r>
              <a:rPr lang="ru-RU" sz="4000" b="1" dirty="0" err="1">
                <a:solidFill>
                  <a:schemeClr val="tx2"/>
                </a:solidFill>
                <a:effectLst>
                  <a:outerShdw blurRad="38100" dist="38100" dir="2700000" algn="tl">
                    <a:srgbClr val="000000"/>
                  </a:outerShdw>
                </a:effectLst>
                <a:latin typeface="Times New Roman" pitchFamily="18" charset="0"/>
                <a:cs typeface="Times New Roman" pitchFamily="18" charset="0"/>
              </a:rPr>
              <a:t>ҚКГҚ-ның клиникалық көріністері</a:t>
            </a:r>
            <a:endParaRPr lang="en-US" sz="4000" b="1" dirty="0">
              <a:solidFill>
                <a:schemeClr val="tx2"/>
              </a:solidFill>
              <a:effectLst>
                <a:outerShdw blurRad="38100" dist="38100" dir="2700000" algn="tl">
                  <a:srgbClr val="000000"/>
                </a:outerShdw>
              </a:effectLst>
              <a:latin typeface="Times New Roman" pitchFamily="18" charset="0"/>
              <a:cs typeface="Times New Roman" pitchFamily="18" charset="0"/>
            </a:endParaRPr>
          </a:p>
        </p:txBody>
      </p:sp>
      <p:pic>
        <p:nvPicPr>
          <p:cNvPr id="17418" name="Picture 10" descr="gha__100100000_ghp0003194"/>
          <p:cNvPicPr>
            <a:picLocks noChangeAspect="1" noChangeArrowheads="1"/>
          </p:cNvPicPr>
          <p:nvPr/>
        </p:nvPicPr>
        <p:blipFill>
          <a:blip r:embed="rId9" cstate="print"/>
          <a:srcRect/>
          <a:stretch>
            <a:fillRect/>
          </a:stretch>
        </p:blipFill>
        <p:spPr bwMode="auto">
          <a:xfrm>
            <a:off x="3132138" y="4149725"/>
            <a:ext cx="2592387" cy="1909763"/>
          </a:xfrm>
          <a:prstGeom prst="rect">
            <a:avLst/>
          </a:prstGeom>
          <a:noFill/>
          <a:ln w="9525">
            <a:noFill/>
            <a:miter lim="800000"/>
            <a:headEnd/>
            <a:tailEnd/>
          </a:ln>
        </p:spPr>
      </p:pic>
      <p:pic>
        <p:nvPicPr>
          <p:cNvPr id="17419" name="Picture 11" descr="KHF flush"/>
          <p:cNvPicPr>
            <a:picLocks noChangeAspect="1" noChangeArrowheads="1"/>
          </p:cNvPicPr>
          <p:nvPr/>
        </p:nvPicPr>
        <p:blipFill>
          <a:blip r:embed="rId10" cstate="print"/>
          <a:srcRect/>
          <a:stretch>
            <a:fillRect/>
          </a:stretch>
        </p:blipFill>
        <p:spPr bwMode="auto">
          <a:xfrm>
            <a:off x="5786446" y="928671"/>
            <a:ext cx="3211513" cy="2143140"/>
          </a:xfrm>
          <a:prstGeom prst="rect">
            <a:avLst/>
          </a:prstGeom>
          <a:noFill/>
          <a:ln w="9525">
            <a:noFill/>
            <a:miter lim="800000"/>
            <a:headEnd/>
            <a:tailEnd/>
          </a:ln>
        </p:spPr>
      </p:pic>
      <p:sp>
        <p:nvSpPr>
          <p:cNvPr id="688140" name="Text Box 12"/>
          <p:cNvSpPr txBox="1">
            <a:spLocks noChangeArrowheads="1"/>
          </p:cNvSpPr>
          <p:nvPr/>
        </p:nvSpPr>
        <p:spPr bwMode="auto">
          <a:xfrm>
            <a:off x="6480175" y="3357563"/>
            <a:ext cx="2663825" cy="457200"/>
          </a:xfrm>
          <a:prstGeom prst="rect">
            <a:avLst/>
          </a:prstGeom>
          <a:noFill/>
          <a:ln w="12700" cap="sq">
            <a:noFill/>
            <a:miter lim="800000"/>
            <a:headEnd type="none" w="sm" len="sm"/>
            <a:tailEnd type="none" w="sm" len="sm"/>
          </a:ln>
          <a:effectLst/>
        </p:spPr>
        <p:txBody>
          <a:bodyPr>
            <a:spAutoFit/>
          </a:bodyPr>
          <a:lstStyle/>
          <a:p>
            <a:pPr>
              <a:spcBef>
                <a:spcPct val="50000"/>
              </a:spcBef>
              <a:defRPr/>
            </a:pPr>
            <a:r>
              <a:rPr lang="kk-KZ" sz="2400" dirty="0">
                <a:effectLst>
                  <a:outerShdw blurRad="38100" dist="38100" dir="2700000" algn="tl">
                    <a:srgbClr val="000000"/>
                  </a:outerShdw>
                </a:effectLst>
                <a:latin typeface="Times New Roman" pitchFamily="18" charset="0"/>
                <a:cs typeface="Arial" pitchFamily="34" charset="0"/>
              </a:rPr>
              <a:t>Бет гиперемиясы</a:t>
            </a:r>
            <a:endParaRPr lang="en-US" sz="2400" dirty="0">
              <a:effectLst>
                <a:outerShdw blurRad="38100" dist="38100" dir="2700000" algn="tl">
                  <a:srgbClr val="000000"/>
                </a:outerShdw>
              </a:effectLst>
              <a:latin typeface="Times New Roman" pitchFamily="18"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lum bright="12000"/>
          </a:blip>
          <a:srcRect l="6319" t="6332" r="5222" b="5013"/>
          <a:stretch>
            <a:fillRect/>
          </a:stretch>
        </p:blipFill>
        <p:spPr bwMode="auto">
          <a:xfrm>
            <a:off x="144463" y="1357298"/>
            <a:ext cx="4356100" cy="3800490"/>
          </a:xfrm>
          <a:prstGeom prst="rect">
            <a:avLst/>
          </a:prstGeom>
          <a:noFill/>
          <a:ln w="9525">
            <a:noFill/>
            <a:miter lim="800000"/>
            <a:headEnd/>
            <a:tailEnd/>
          </a:ln>
        </p:spPr>
      </p:pic>
      <p:pic>
        <p:nvPicPr>
          <p:cNvPr id="18435" name="Picture 3"/>
          <p:cNvPicPr>
            <a:picLocks noChangeAspect="1" noChangeArrowheads="1"/>
          </p:cNvPicPr>
          <p:nvPr/>
        </p:nvPicPr>
        <p:blipFill>
          <a:blip r:embed="rId4" cstate="print"/>
          <a:srcRect l="1906" t="2866" r="14252" b="5432"/>
          <a:stretch>
            <a:fillRect/>
          </a:stretch>
        </p:blipFill>
        <p:spPr bwMode="auto">
          <a:xfrm>
            <a:off x="4700588" y="1377951"/>
            <a:ext cx="4335462" cy="3765562"/>
          </a:xfrm>
          <a:prstGeom prst="rect">
            <a:avLst/>
          </a:prstGeom>
          <a:noFill/>
          <a:ln w="9525">
            <a:noFill/>
            <a:miter lim="800000"/>
            <a:headEnd/>
            <a:tailEnd/>
          </a:ln>
        </p:spPr>
      </p:pic>
      <p:sp>
        <p:nvSpPr>
          <p:cNvPr id="690180" name="Text Box 4"/>
          <p:cNvSpPr txBox="1">
            <a:spLocks noChangeArrowheads="1"/>
          </p:cNvSpPr>
          <p:nvPr/>
        </p:nvSpPr>
        <p:spPr bwMode="auto">
          <a:xfrm>
            <a:off x="179388" y="5157788"/>
            <a:ext cx="4321175" cy="1077912"/>
          </a:xfrm>
          <a:prstGeom prst="rect">
            <a:avLst/>
          </a:prstGeom>
          <a:noFill/>
          <a:ln w="9525">
            <a:noFill/>
            <a:miter lim="800000"/>
            <a:headEnd/>
            <a:tailEnd/>
          </a:ln>
          <a:effectLst/>
        </p:spPr>
        <p:txBody>
          <a:bodyPr>
            <a:spAutoFit/>
          </a:bodyPr>
          <a:lstStyle/>
          <a:p>
            <a:pPr>
              <a:defRPr/>
            </a:pPr>
            <a:r>
              <a:rPr lang="kk-KZ" sz="3200" dirty="0">
                <a:effectLst>
                  <a:outerShdw blurRad="38100" dist="38100" dir="2700000" algn="tl">
                    <a:srgbClr val="000000"/>
                  </a:outerShdw>
                </a:effectLst>
                <a:latin typeface="Times New Roman" pitchFamily="18" charset="0"/>
                <a:cs typeface="Arial" pitchFamily="34" charset="0"/>
              </a:rPr>
              <a:t>Кеуде терісіндегі петехиалды бөртпелер</a:t>
            </a:r>
            <a:endParaRPr lang="en-US" sz="3200" dirty="0">
              <a:effectLst>
                <a:outerShdw blurRad="38100" dist="38100" dir="2700000" algn="tl">
                  <a:srgbClr val="000000"/>
                </a:outerShdw>
              </a:effectLst>
              <a:latin typeface="Times New Roman" pitchFamily="18" charset="0"/>
              <a:cs typeface="Arial" pitchFamily="34" charset="0"/>
            </a:endParaRPr>
          </a:p>
        </p:txBody>
      </p:sp>
      <p:sp>
        <p:nvSpPr>
          <p:cNvPr id="690181" name="Text Box 5"/>
          <p:cNvSpPr txBox="1">
            <a:spLocks noChangeArrowheads="1"/>
          </p:cNvSpPr>
          <p:nvPr/>
        </p:nvSpPr>
        <p:spPr bwMode="auto">
          <a:xfrm>
            <a:off x="4716463" y="5229225"/>
            <a:ext cx="4427537" cy="1077913"/>
          </a:xfrm>
          <a:prstGeom prst="rect">
            <a:avLst/>
          </a:prstGeom>
          <a:noFill/>
          <a:ln w="9525">
            <a:noFill/>
            <a:miter lim="800000"/>
            <a:headEnd/>
            <a:tailEnd/>
          </a:ln>
          <a:effectLst/>
        </p:spPr>
        <p:txBody>
          <a:bodyPr>
            <a:spAutoFit/>
          </a:bodyPr>
          <a:lstStyle/>
          <a:p>
            <a:pPr>
              <a:defRPr/>
            </a:pPr>
            <a:r>
              <a:rPr lang="kk-KZ" sz="3200" dirty="0">
                <a:effectLst>
                  <a:outerShdw blurRad="38100" dist="38100" dir="2700000" algn="tl">
                    <a:srgbClr val="000000"/>
                  </a:outerShdw>
                </a:effectLst>
                <a:latin typeface="Times New Roman" pitchFamily="18" charset="0"/>
                <a:cs typeface="Arial" pitchFamily="34" charset="0"/>
              </a:rPr>
              <a:t>Тері астына қанталау белгілері</a:t>
            </a:r>
            <a:endParaRPr lang="en-US" sz="3200" dirty="0">
              <a:effectLst>
                <a:outerShdw blurRad="38100" dist="38100" dir="2700000" algn="tl">
                  <a:srgbClr val="000000"/>
                </a:outerShdw>
              </a:effectLst>
              <a:latin typeface="Times New Roman" pitchFamily="18" charset="0"/>
              <a:cs typeface="Arial" pitchFamily="34" charset="0"/>
            </a:endParaRPr>
          </a:p>
        </p:txBody>
      </p:sp>
      <p:sp>
        <p:nvSpPr>
          <p:cNvPr id="690182" name="Rectangle 6"/>
          <p:cNvSpPr>
            <a:spLocks noChangeArrowheads="1"/>
          </p:cNvSpPr>
          <p:nvPr/>
        </p:nvSpPr>
        <p:spPr bwMode="auto">
          <a:xfrm>
            <a:off x="0" y="214290"/>
            <a:ext cx="9144000" cy="828698"/>
          </a:xfrm>
          <a:prstGeom prst="rect">
            <a:avLst/>
          </a:prstGeom>
          <a:noFill/>
          <a:ln w="9525">
            <a:noFill/>
            <a:miter lim="800000"/>
            <a:headEnd/>
            <a:tailEnd/>
          </a:ln>
          <a:effectLst/>
        </p:spPr>
        <p:txBody>
          <a:bodyPr anchor="ctr"/>
          <a:lstStyle/>
          <a:p>
            <a:pPr algn="ctr">
              <a:defRPr/>
            </a:pPr>
            <a:r>
              <a:rPr lang="kk-KZ" sz="4000" b="1" dirty="0">
                <a:solidFill>
                  <a:schemeClr val="tx2"/>
                </a:solidFill>
                <a:effectLst>
                  <a:outerShdw blurRad="38100" dist="38100" dir="2700000" algn="tl">
                    <a:srgbClr val="000000"/>
                  </a:outerShdw>
                </a:effectLst>
                <a:latin typeface="Times New Roman" pitchFamily="18" charset="0"/>
                <a:cs typeface="Times New Roman" pitchFamily="18" charset="0"/>
              </a:rPr>
              <a:t>ҚКГҚ-ның клиникалық көріністері</a:t>
            </a:r>
            <a:endParaRPr lang="en-US" sz="4000" b="1" dirty="0">
              <a:solidFill>
                <a:schemeClr val="tx2"/>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l="2922" t="3885" r="6512" b="8701"/>
          <a:stretch>
            <a:fillRect/>
          </a:stretch>
        </p:blipFill>
        <p:spPr bwMode="auto">
          <a:xfrm>
            <a:off x="231775" y="1428736"/>
            <a:ext cx="3038475" cy="4160852"/>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l="3999" t="8020" r="5333" b="7770"/>
          <a:stretch>
            <a:fillRect/>
          </a:stretch>
        </p:blipFill>
        <p:spPr bwMode="auto">
          <a:xfrm>
            <a:off x="3500430" y="1428736"/>
            <a:ext cx="5286412" cy="4160852"/>
          </a:xfrm>
          <a:prstGeom prst="rect">
            <a:avLst/>
          </a:prstGeom>
          <a:noFill/>
          <a:ln w="9525">
            <a:noFill/>
            <a:miter lim="800000"/>
            <a:headEnd/>
            <a:tailEnd/>
          </a:ln>
        </p:spPr>
      </p:pic>
      <p:sp>
        <p:nvSpPr>
          <p:cNvPr id="692228" name="Text Box 4"/>
          <p:cNvSpPr txBox="1">
            <a:spLocks noChangeArrowheads="1"/>
          </p:cNvSpPr>
          <p:nvPr/>
        </p:nvSpPr>
        <p:spPr bwMode="auto">
          <a:xfrm>
            <a:off x="214282" y="5775325"/>
            <a:ext cx="3214710" cy="461665"/>
          </a:xfrm>
          <a:prstGeom prst="rect">
            <a:avLst/>
          </a:prstGeom>
          <a:noFill/>
          <a:ln w="9525">
            <a:noFill/>
            <a:miter lim="800000"/>
            <a:headEnd/>
            <a:tailEnd/>
          </a:ln>
          <a:effectLst/>
        </p:spPr>
        <p:txBody>
          <a:bodyPr wrap="square">
            <a:spAutoFit/>
          </a:bodyPr>
          <a:lstStyle/>
          <a:p>
            <a:pPr>
              <a:defRPr/>
            </a:pPr>
            <a:r>
              <a:rPr lang="kk-KZ" sz="2400" dirty="0">
                <a:effectLst>
                  <a:outerShdw blurRad="38100" dist="38100" dir="2700000" algn="tl">
                    <a:srgbClr val="000000"/>
                  </a:outerShdw>
                </a:effectLst>
                <a:latin typeface="Times New Roman" pitchFamily="18" charset="0"/>
                <a:cs typeface="Arial" pitchFamily="34" charset="0"/>
              </a:rPr>
              <a:t>Табандағы петехиялар</a:t>
            </a:r>
            <a:endParaRPr lang="en-US" sz="2400" dirty="0">
              <a:effectLst>
                <a:outerShdw blurRad="38100" dist="38100" dir="2700000" algn="tl">
                  <a:srgbClr val="000000"/>
                </a:outerShdw>
              </a:effectLst>
              <a:latin typeface="Times New Roman" pitchFamily="18" charset="0"/>
              <a:cs typeface="Arial" pitchFamily="34" charset="0"/>
            </a:endParaRPr>
          </a:p>
        </p:txBody>
      </p:sp>
      <p:sp>
        <p:nvSpPr>
          <p:cNvPr id="692229" name="Text Box 5"/>
          <p:cNvSpPr txBox="1">
            <a:spLocks noChangeArrowheads="1"/>
          </p:cNvSpPr>
          <p:nvPr/>
        </p:nvSpPr>
        <p:spPr bwMode="auto">
          <a:xfrm>
            <a:off x="3500430" y="5657850"/>
            <a:ext cx="5500726" cy="830997"/>
          </a:xfrm>
          <a:prstGeom prst="rect">
            <a:avLst/>
          </a:prstGeom>
          <a:noFill/>
          <a:ln w="9525">
            <a:noFill/>
            <a:miter lim="800000"/>
            <a:headEnd/>
            <a:tailEnd/>
          </a:ln>
          <a:effectLst/>
        </p:spPr>
        <p:txBody>
          <a:bodyPr wrap="square">
            <a:spAutoFit/>
          </a:bodyPr>
          <a:lstStyle/>
          <a:p>
            <a:pPr>
              <a:defRPr/>
            </a:pPr>
            <a:r>
              <a:rPr lang="kk-KZ" sz="2400" dirty="0">
                <a:effectLst>
                  <a:outerShdw blurRad="38100" dist="38100" dir="2700000" algn="tl">
                    <a:srgbClr val="000000"/>
                  </a:outerShdw>
                </a:effectLst>
                <a:latin typeface="Times New Roman" pitchFamily="18" charset="0"/>
                <a:cs typeface="Arial" pitchFamily="34" charset="0"/>
              </a:rPr>
              <a:t>Қан қысымын өлшеген манжет орнында петехиялардың пайда болуы</a:t>
            </a:r>
            <a:endParaRPr lang="en-US" sz="2400" dirty="0">
              <a:effectLst>
                <a:outerShdw blurRad="38100" dist="38100" dir="2700000" algn="tl">
                  <a:srgbClr val="000000"/>
                </a:outerShdw>
              </a:effectLst>
              <a:latin typeface="Times New Roman" pitchFamily="18" charset="0"/>
              <a:cs typeface="Arial" pitchFamily="34" charset="0"/>
            </a:endParaRPr>
          </a:p>
        </p:txBody>
      </p:sp>
      <p:sp>
        <p:nvSpPr>
          <p:cNvPr id="692230" name="Rectangle 6"/>
          <p:cNvSpPr>
            <a:spLocks noChangeArrowheads="1"/>
          </p:cNvSpPr>
          <p:nvPr/>
        </p:nvSpPr>
        <p:spPr bwMode="auto">
          <a:xfrm>
            <a:off x="179388" y="214290"/>
            <a:ext cx="8856662" cy="642942"/>
          </a:xfrm>
          <a:prstGeom prst="rect">
            <a:avLst/>
          </a:prstGeom>
          <a:noFill/>
          <a:ln w="9525">
            <a:noFill/>
            <a:miter lim="800000"/>
            <a:headEnd/>
            <a:tailEnd/>
          </a:ln>
          <a:effectLst/>
        </p:spPr>
        <p:txBody>
          <a:bodyPr anchor="ctr"/>
          <a:lstStyle/>
          <a:p>
            <a:pPr algn="ctr">
              <a:defRPr/>
            </a:pPr>
            <a:r>
              <a:rPr lang="kk-KZ" sz="4000" b="1" dirty="0">
                <a:solidFill>
                  <a:schemeClr val="tx2"/>
                </a:solidFill>
                <a:effectLst>
                  <a:outerShdw blurRad="38100" dist="38100" dir="2700000" algn="tl">
                    <a:srgbClr val="000000"/>
                  </a:outerShdw>
                </a:effectLst>
                <a:latin typeface="Times New Roman" pitchFamily="18" charset="0"/>
                <a:cs typeface="Times New Roman" pitchFamily="18" charset="0"/>
              </a:rPr>
              <a:t>ҚКГБ-нің клиникалық көріністері</a:t>
            </a:r>
            <a:endParaRPr lang="en-US" sz="4000" b="1" dirty="0">
              <a:solidFill>
                <a:schemeClr val="tx2"/>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8"/>
          <p:cNvPicPr>
            <a:picLocks noChangeAspect="1" noChangeArrowheads="1"/>
          </p:cNvPicPr>
          <p:nvPr/>
        </p:nvPicPr>
        <p:blipFill>
          <a:blip r:embed="rId3" cstate="print"/>
          <a:srcRect l="22667" t="25000" r="18666" b="14583"/>
          <a:stretch>
            <a:fillRect/>
          </a:stretch>
        </p:blipFill>
        <p:spPr bwMode="auto">
          <a:xfrm>
            <a:off x="3995738" y="1484313"/>
            <a:ext cx="4433914" cy="3730637"/>
          </a:xfrm>
          <a:prstGeom prst="rect">
            <a:avLst/>
          </a:prstGeom>
          <a:noFill/>
          <a:ln w="9525">
            <a:noFill/>
            <a:miter lim="800000"/>
            <a:headEnd/>
            <a:tailEnd/>
          </a:ln>
        </p:spPr>
      </p:pic>
      <p:sp>
        <p:nvSpPr>
          <p:cNvPr id="694275" name="Text Box 3"/>
          <p:cNvSpPr txBox="1">
            <a:spLocks noChangeArrowheads="1"/>
          </p:cNvSpPr>
          <p:nvPr/>
        </p:nvSpPr>
        <p:spPr bwMode="auto">
          <a:xfrm>
            <a:off x="900113" y="5516563"/>
            <a:ext cx="7743853" cy="830262"/>
          </a:xfrm>
          <a:prstGeom prst="rect">
            <a:avLst/>
          </a:prstGeom>
          <a:noFill/>
          <a:ln w="9525">
            <a:noFill/>
            <a:miter lim="800000"/>
            <a:headEnd/>
            <a:tailEnd/>
          </a:ln>
          <a:effectLst/>
        </p:spPr>
        <p:txBody>
          <a:bodyPr wrap="square">
            <a:spAutoFit/>
          </a:bodyPr>
          <a:lstStyle/>
          <a:p>
            <a:pPr>
              <a:defRPr/>
            </a:pPr>
            <a:r>
              <a:rPr lang="ru-RU" sz="2400" dirty="0">
                <a:effectLst>
                  <a:outerShdw blurRad="38100" dist="38100" dir="2700000" algn="tl">
                    <a:srgbClr val="000000"/>
                  </a:outerShdw>
                </a:effectLst>
                <a:latin typeface="Times New Roman" pitchFamily="18" charset="0"/>
                <a:cs typeface="Arial" pitchFamily="34" charset="0"/>
              </a:rPr>
              <a:t>                </a:t>
            </a:r>
            <a:r>
              <a:rPr lang="ru-RU" sz="2400" dirty="0" err="1">
                <a:effectLst>
                  <a:outerShdw blurRad="38100" dist="38100" dir="2700000" algn="tl">
                    <a:srgbClr val="000000"/>
                  </a:outerShdw>
                </a:effectLst>
                <a:latin typeface="Times New Roman" pitchFamily="18" charset="0"/>
                <a:cs typeface="Arial" pitchFamily="34" charset="0"/>
              </a:rPr>
              <a:t>Геморрагиялық  </a:t>
            </a:r>
            <a:r>
              <a:rPr lang="ru-RU" sz="2400" dirty="0">
                <a:effectLst>
                  <a:outerShdw blurRad="38100" dist="38100" dir="2700000" algn="tl">
                    <a:srgbClr val="000000"/>
                  </a:outerShdw>
                </a:effectLst>
                <a:latin typeface="Times New Roman" pitchFamily="18" charset="0"/>
                <a:cs typeface="Arial" pitchFamily="34" charset="0"/>
              </a:rPr>
              <a:t>конъюнктивит </a:t>
            </a:r>
          </a:p>
          <a:p>
            <a:pPr>
              <a:defRPr/>
            </a:pPr>
            <a:r>
              <a:rPr lang="en-US" sz="2400" dirty="0" smtClean="0">
                <a:effectLst>
                  <a:outerShdw blurRad="38100" dist="38100" dir="2700000" algn="tl">
                    <a:srgbClr val="000000"/>
                  </a:outerShdw>
                </a:effectLst>
                <a:latin typeface="Times New Roman" pitchFamily="18" charset="0"/>
                <a:cs typeface="Arial" pitchFamily="34" charset="0"/>
              </a:rPr>
              <a:t>(</a:t>
            </a:r>
            <a:r>
              <a:rPr lang="ru-RU" sz="2400" dirty="0" smtClean="0">
                <a:effectLst>
                  <a:outerShdw blurRad="38100" dist="38100" dir="2700000" algn="tl">
                    <a:srgbClr val="000000"/>
                  </a:outerShdw>
                </a:effectLst>
                <a:latin typeface="Times New Roman" pitchFamily="18" charset="0"/>
                <a:cs typeface="Arial" pitchFamily="34" charset="0"/>
              </a:rPr>
              <a:t>склера </a:t>
            </a:r>
            <a:r>
              <a:rPr lang="ru-RU" sz="2400" dirty="0" err="1">
                <a:effectLst>
                  <a:outerShdw blurRad="38100" dist="38100" dir="2700000" algn="tl">
                    <a:srgbClr val="000000"/>
                  </a:outerShdw>
                </a:effectLst>
                <a:latin typeface="Times New Roman" pitchFamily="18" charset="0"/>
                <a:cs typeface="Arial" pitchFamily="34" charset="0"/>
              </a:rPr>
              <a:t>қан тамырларының </a:t>
            </a:r>
            <a:r>
              <a:rPr lang="ru-RU" sz="2400" dirty="0" smtClean="0">
                <a:effectLst>
                  <a:outerShdw blurRad="38100" dist="38100" dir="2700000" algn="tl">
                    <a:srgbClr val="000000"/>
                  </a:outerShdw>
                </a:effectLst>
                <a:latin typeface="Times New Roman" pitchFamily="18" charset="0"/>
                <a:cs typeface="Arial" pitchFamily="34" charset="0"/>
              </a:rPr>
              <a:t>жарылып,</a:t>
            </a:r>
            <a:r>
              <a:rPr lang="ru-RU" sz="2400" dirty="0" err="1" smtClean="0">
                <a:effectLst>
                  <a:outerShdw blurRad="38100" dist="38100" dir="2700000" algn="tl">
                    <a:srgbClr val="000000"/>
                  </a:outerShdw>
                </a:effectLst>
                <a:latin typeface="Times New Roman" pitchFamily="18" charset="0"/>
                <a:cs typeface="Arial" pitchFamily="34" charset="0"/>
              </a:rPr>
              <a:t>қанталауы</a:t>
            </a:r>
            <a:r>
              <a:rPr lang="ru-RU" sz="2400" dirty="0" smtClean="0">
                <a:effectLst>
                  <a:outerShdw blurRad="38100" dist="38100" dir="2700000" algn="tl">
                    <a:srgbClr val="000000"/>
                  </a:outerShdw>
                </a:effectLst>
                <a:latin typeface="Times New Roman" pitchFamily="18" charset="0"/>
                <a:cs typeface="Arial" pitchFamily="34" charset="0"/>
              </a:rPr>
              <a:t>) </a:t>
            </a:r>
            <a:endParaRPr lang="en-US" sz="2400" dirty="0">
              <a:effectLst>
                <a:outerShdw blurRad="38100" dist="38100" dir="2700000" algn="tl">
                  <a:srgbClr val="000000"/>
                </a:outerShdw>
              </a:effectLst>
              <a:latin typeface="Times New Roman" pitchFamily="18" charset="0"/>
              <a:cs typeface="Arial" pitchFamily="34" charset="0"/>
            </a:endParaRPr>
          </a:p>
        </p:txBody>
      </p:sp>
      <p:pic>
        <p:nvPicPr>
          <p:cNvPr id="20484" name="Picture 4" descr="bw24a">
            <a:hlinkClick r:id="rId4"/>
          </p:cNvPr>
          <p:cNvPicPr>
            <a:picLocks noChangeAspect="1" noChangeArrowheads="1"/>
          </p:cNvPicPr>
          <p:nvPr/>
        </p:nvPicPr>
        <p:blipFill>
          <a:blip r:embed="rId5" cstate="print"/>
          <a:srcRect t="3125" r="11339" b="4483"/>
          <a:stretch>
            <a:fillRect/>
          </a:stretch>
        </p:blipFill>
        <p:spPr bwMode="auto">
          <a:xfrm>
            <a:off x="857224" y="1500175"/>
            <a:ext cx="2428892" cy="3714776"/>
          </a:xfrm>
          <a:prstGeom prst="rect">
            <a:avLst/>
          </a:prstGeom>
          <a:noFill/>
          <a:ln w="9525">
            <a:noFill/>
            <a:miter lim="800000"/>
            <a:headEnd/>
            <a:tailEnd/>
          </a:ln>
        </p:spPr>
      </p:pic>
      <p:sp>
        <p:nvSpPr>
          <p:cNvPr id="694277" name="Rectangle 5"/>
          <p:cNvSpPr>
            <a:spLocks noChangeArrowheads="1"/>
          </p:cNvSpPr>
          <p:nvPr/>
        </p:nvSpPr>
        <p:spPr bwMode="auto">
          <a:xfrm>
            <a:off x="0" y="214290"/>
            <a:ext cx="9144000" cy="785818"/>
          </a:xfrm>
          <a:prstGeom prst="rect">
            <a:avLst/>
          </a:prstGeom>
          <a:noFill/>
          <a:ln w="9525">
            <a:noFill/>
            <a:miter lim="800000"/>
            <a:headEnd/>
            <a:tailEnd/>
          </a:ln>
          <a:effectLst/>
        </p:spPr>
        <p:txBody>
          <a:bodyPr anchor="ctr"/>
          <a:lstStyle/>
          <a:p>
            <a:pPr algn="ctr">
              <a:defRPr/>
            </a:pPr>
            <a:r>
              <a:rPr lang="kk-KZ" sz="4000" b="1" dirty="0">
                <a:solidFill>
                  <a:schemeClr val="tx2"/>
                </a:solidFill>
                <a:effectLst>
                  <a:outerShdw blurRad="38100" dist="38100" dir="2700000" algn="tl">
                    <a:srgbClr val="000000"/>
                  </a:outerShdw>
                </a:effectLst>
                <a:latin typeface="Times New Roman" pitchFamily="18" charset="0"/>
                <a:cs typeface="Times New Roman" pitchFamily="18" charset="0"/>
              </a:rPr>
              <a:t>ҚКГҚ-ның клиникалық көріністері</a:t>
            </a:r>
            <a:endParaRPr lang="en-US" sz="4000" b="1" dirty="0">
              <a:solidFill>
                <a:schemeClr val="tx2"/>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lum bright="30000" contrast="18000"/>
          </a:blip>
          <a:srcRect l="3581" t="4286" r="4028" b="5714"/>
          <a:stretch>
            <a:fillRect/>
          </a:stretch>
        </p:blipFill>
        <p:spPr bwMode="auto">
          <a:xfrm>
            <a:off x="288925" y="1357298"/>
            <a:ext cx="3059113" cy="4000528"/>
          </a:xfrm>
          <a:prstGeom prst="rect">
            <a:avLst/>
          </a:prstGeom>
          <a:noFill/>
          <a:ln w="9525">
            <a:noFill/>
            <a:miter lim="800000"/>
            <a:headEnd/>
            <a:tailEnd/>
          </a:ln>
        </p:spPr>
      </p:pic>
      <p:pic>
        <p:nvPicPr>
          <p:cNvPr id="21507" name="Picture 3"/>
          <p:cNvPicPr>
            <a:picLocks noChangeAspect="1" noChangeArrowheads="1"/>
          </p:cNvPicPr>
          <p:nvPr/>
        </p:nvPicPr>
        <p:blipFill>
          <a:blip r:embed="rId4" cstate="print">
            <a:lum bright="12000"/>
          </a:blip>
          <a:srcRect l="2667" t="6015" r="8000"/>
          <a:stretch>
            <a:fillRect/>
          </a:stretch>
        </p:blipFill>
        <p:spPr bwMode="auto">
          <a:xfrm>
            <a:off x="3857619" y="1371600"/>
            <a:ext cx="4786347" cy="3998913"/>
          </a:xfrm>
          <a:prstGeom prst="rect">
            <a:avLst/>
          </a:prstGeom>
          <a:noFill/>
          <a:ln w="9525">
            <a:noFill/>
            <a:miter lim="800000"/>
            <a:headEnd/>
            <a:tailEnd/>
          </a:ln>
        </p:spPr>
      </p:pic>
      <p:sp>
        <p:nvSpPr>
          <p:cNvPr id="696324" name="Text Box 4"/>
          <p:cNvSpPr txBox="1">
            <a:spLocks noChangeArrowheads="1"/>
          </p:cNvSpPr>
          <p:nvPr/>
        </p:nvSpPr>
        <p:spPr bwMode="auto">
          <a:xfrm>
            <a:off x="285720" y="5715016"/>
            <a:ext cx="3670300" cy="461963"/>
          </a:xfrm>
          <a:prstGeom prst="rect">
            <a:avLst/>
          </a:prstGeom>
          <a:noFill/>
          <a:ln w="9525">
            <a:noFill/>
            <a:miter lim="800000"/>
            <a:headEnd/>
            <a:tailEnd/>
          </a:ln>
          <a:effectLst/>
        </p:spPr>
        <p:txBody>
          <a:bodyPr wrap="none">
            <a:spAutoFit/>
          </a:bodyPr>
          <a:lstStyle/>
          <a:p>
            <a:pPr>
              <a:defRPr/>
            </a:pPr>
            <a:r>
              <a:rPr lang="ru-RU" sz="2400" dirty="0">
                <a:effectLst>
                  <a:outerShdw blurRad="38100" dist="38100" dir="2700000" algn="tl">
                    <a:srgbClr val="000000"/>
                  </a:outerShdw>
                </a:effectLst>
                <a:latin typeface="Times New Roman" pitchFamily="18" charset="0"/>
                <a:cs typeface="Arial" pitchFamily="34" charset="0"/>
              </a:rPr>
              <a:t>Мелена (</a:t>
            </a:r>
            <a:r>
              <a:rPr lang="ru-RU" sz="2400" dirty="0" err="1">
                <a:effectLst>
                  <a:outerShdw blurRad="38100" dist="38100" dir="2700000" algn="tl">
                    <a:srgbClr val="000000"/>
                  </a:outerShdw>
                </a:effectLst>
                <a:latin typeface="Times New Roman" pitchFamily="18" charset="0"/>
                <a:cs typeface="Arial" pitchFamily="34" charset="0"/>
              </a:rPr>
              <a:t>ішектен</a:t>
            </a:r>
            <a:r>
              <a:rPr lang="ru-RU" sz="2400" dirty="0">
                <a:effectLst>
                  <a:outerShdw blurRad="38100" dist="38100" dir="2700000" algn="tl">
                    <a:srgbClr val="000000"/>
                  </a:outerShdw>
                </a:effectLst>
                <a:latin typeface="Times New Roman" pitchFamily="18" charset="0"/>
                <a:cs typeface="Arial" pitchFamily="34" charset="0"/>
              </a:rPr>
              <a:t> </a:t>
            </a:r>
            <a:r>
              <a:rPr lang="ru-RU" sz="2400" dirty="0" err="1">
                <a:effectLst>
                  <a:outerShdw blurRad="38100" dist="38100" dir="2700000" algn="tl">
                    <a:srgbClr val="000000"/>
                  </a:outerShdw>
                </a:effectLst>
                <a:latin typeface="Times New Roman" pitchFamily="18" charset="0"/>
                <a:cs typeface="Arial" pitchFamily="34" charset="0"/>
              </a:rPr>
              <a:t>қан </a:t>
            </a:r>
            <a:r>
              <a:rPr lang="ru-RU" sz="2400" dirty="0">
                <a:effectLst>
                  <a:outerShdw blurRad="38100" dist="38100" dir="2700000" algn="tl">
                    <a:srgbClr val="000000"/>
                  </a:outerShdw>
                </a:effectLst>
                <a:latin typeface="Times New Roman" pitchFamily="18" charset="0"/>
                <a:cs typeface="Arial" pitchFamily="34" charset="0"/>
              </a:rPr>
              <a:t>кету)</a:t>
            </a:r>
            <a:endParaRPr lang="en-US" sz="2400" dirty="0">
              <a:effectLst>
                <a:outerShdw blurRad="38100" dist="38100" dir="2700000" algn="tl">
                  <a:srgbClr val="000000"/>
                </a:outerShdw>
              </a:effectLst>
              <a:latin typeface="Times New Roman" pitchFamily="18" charset="0"/>
              <a:cs typeface="Arial" pitchFamily="34" charset="0"/>
            </a:endParaRPr>
          </a:p>
        </p:txBody>
      </p:sp>
      <p:sp>
        <p:nvSpPr>
          <p:cNvPr id="696325" name="Text Box 5"/>
          <p:cNvSpPr txBox="1">
            <a:spLocks noChangeArrowheads="1"/>
          </p:cNvSpPr>
          <p:nvPr/>
        </p:nvSpPr>
        <p:spPr bwMode="auto">
          <a:xfrm>
            <a:off x="5072066" y="5715016"/>
            <a:ext cx="2878138" cy="461963"/>
          </a:xfrm>
          <a:prstGeom prst="rect">
            <a:avLst/>
          </a:prstGeom>
          <a:noFill/>
          <a:ln w="9525">
            <a:noFill/>
            <a:miter lim="800000"/>
            <a:headEnd/>
            <a:tailEnd/>
          </a:ln>
          <a:effectLst/>
        </p:spPr>
        <p:txBody>
          <a:bodyPr wrap="none">
            <a:spAutoFit/>
          </a:bodyPr>
          <a:lstStyle/>
          <a:p>
            <a:pPr>
              <a:defRPr/>
            </a:pPr>
            <a:r>
              <a:rPr lang="kk-KZ" sz="2400" dirty="0">
                <a:effectLst>
                  <a:outerShdw blurRad="38100" dist="38100" dir="2700000" algn="tl">
                    <a:srgbClr val="000000"/>
                  </a:outerShdw>
                </a:effectLst>
                <a:latin typeface="Times New Roman" pitchFamily="18" charset="0"/>
                <a:cs typeface="Arial" pitchFamily="34" charset="0"/>
              </a:rPr>
              <a:t>Асқазаннан қан кету</a:t>
            </a:r>
            <a:endParaRPr lang="en-US" sz="2400" dirty="0">
              <a:effectLst>
                <a:outerShdw blurRad="38100" dist="38100" dir="2700000" algn="tl">
                  <a:srgbClr val="000000"/>
                </a:outerShdw>
              </a:effectLst>
              <a:latin typeface="Times New Roman" pitchFamily="18" charset="0"/>
              <a:cs typeface="Arial" pitchFamily="34" charset="0"/>
            </a:endParaRPr>
          </a:p>
        </p:txBody>
      </p:sp>
      <p:sp>
        <p:nvSpPr>
          <p:cNvPr id="696326" name="Rectangle 6"/>
          <p:cNvSpPr>
            <a:spLocks noChangeArrowheads="1"/>
          </p:cNvSpPr>
          <p:nvPr/>
        </p:nvSpPr>
        <p:spPr bwMode="auto">
          <a:xfrm>
            <a:off x="0" y="214290"/>
            <a:ext cx="9144000" cy="785818"/>
          </a:xfrm>
          <a:prstGeom prst="rect">
            <a:avLst/>
          </a:prstGeom>
          <a:noFill/>
          <a:ln w="9525">
            <a:noFill/>
            <a:miter lim="800000"/>
            <a:headEnd/>
            <a:tailEnd/>
          </a:ln>
          <a:effectLst/>
        </p:spPr>
        <p:txBody>
          <a:bodyPr anchor="ctr"/>
          <a:lstStyle/>
          <a:p>
            <a:pPr algn="ctr">
              <a:defRPr/>
            </a:pPr>
            <a:r>
              <a:rPr lang="kk-KZ" sz="4000" b="1" dirty="0">
                <a:solidFill>
                  <a:schemeClr val="tx2"/>
                </a:solidFill>
                <a:effectLst>
                  <a:outerShdw blurRad="38100" dist="38100" dir="2700000" algn="tl">
                    <a:srgbClr val="000000"/>
                  </a:outerShdw>
                </a:effectLst>
                <a:latin typeface="Times New Roman" pitchFamily="18" charset="0"/>
                <a:cs typeface="Times New Roman" pitchFamily="18" charset="0"/>
              </a:rPr>
              <a:t>ҚКГҚ-ның клиникалық белгілері</a:t>
            </a:r>
            <a:endParaRPr lang="en-US" sz="4000" b="1" dirty="0">
              <a:solidFill>
                <a:schemeClr val="tx2"/>
              </a:solidFill>
              <a:effectLst>
                <a:outerShdw blurRad="38100" dist="38100" dir="2700000" algn="tl">
                  <a:srgbClr val="000000"/>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a:xfrm>
            <a:off x="428596" y="428604"/>
            <a:ext cx="8215370" cy="571504"/>
          </a:xfrm>
        </p:spPr>
        <p:txBody>
          <a:bodyPr>
            <a:normAutofit fontScale="90000"/>
          </a:bodyPr>
          <a:lstStyle/>
          <a:p>
            <a:pPr algn="ctr" eaLnBrk="1" hangingPunct="1">
              <a:defRPr/>
            </a:pPr>
            <a:r>
              <a:rPr lang="kk-KZ" sz="4000" b="1" dirty="0" smtClean="0">
                <a:solidFill>
                  <a:schemeClr val="tx1"/>
                </a:solidFill>
                <a:latin typeface="Times New Roman" pitchFamily="18" charset="0"/>
                <a:cs typeface="Times New Roman" pitchFamily="18" charset="0"/>
              </a:rPr>
              <a:t>Клиникалық белгілері</a:t>
            </a:r>
            <a:endParaRPr lang="ru-RU" sz="4000" b="1" dirty="0" smtClean="0">
              <a:solidFill>
                <a:schemeClr val="tx1"/>
              </a:solidFill>
              <a:latin typeface="Times New Roman" pitchFamily="18" charset="0"/>
              <a:cs typeface="Times New Roman" pitchFamily="18" charset="0"/>
            </a:endParaRPr>
          </a:p>
        </p:txBody>
      </p:sp>
      <p:sp>
        <p:nvSpPr>
          <p:cNvPr id="586755" name="Rectangle 3"/>
          <p:cNvSpPr>
            <a:spLocks noGrp="1" noChangeArrowheads="1"/>
          </p:cNvSpPr>
          <p:nvPr>
            <p:ph idx="1"/>
          </p:nvPr>
        </p:nvSpPr>
        <p:spPr>
          <a:xfrm>
            <a:off x="285720" y="1142984"/>
            <a:ext cx="3786214" cy="1071570"/>
          </a:xfrm>
        </p:spPr>
        <p:txBody>
          <a:bodyPr>
            <a:noAutofit/>
          </a:bodyPr>
          <a:lstStyle/>
          <a:p>
            <a:pPr marL="465138" indent="-465138" algn="ctr" eaLnBrk="1" hangingPunct="1">
              <a:buNone/>
              <a:defRPr/>
            </a:pPr>
            <a:r>
              <a:rPr lang="kk-KZ" sz="2400" b="1" dirty="0" smtClean="0">
                <a:solidFill>
                  <a:schemeClr val="tx1"/>
                </a:solidFill>
                <a:latin typeface="Times New Roman" pitchFamily="18" charset="0"/>
                <a:cs typeface="Times New Roman" pitchFamily="18" charset="0"/>
              </a:rPr>
              <a:t>Петехиалды және ірі геморрагиялық бөртпелер</a:t>
            </a:r>
            <a:endParaRPr lang="ru-RU" sz="2400" b="1" dirty="0" smtClean="0">
              <a:solidFill>
                <a:schemeClr val="tx1"/>
              </a:solidFill>
              <a:latin typeface="Times New Roman" pitchFamily="18" charset="0"/>
              <a:cs typeface="Times New Roman" pitchFamily="18" charset="0"/>
            </a:endParaRPr>
          </a:p>
          <a:p>
            <a:pPr marL="465138" indent="-465138" eaLnBrk="1" hangingPunct="1">
              <a:defRPr/>
            </a:pPr>
            <a:endParaRPr lang="ru-RU" sz="2400" dirty="0" smtClean="0"/>
          </a:p>
        </p:txBody>
      </p:sp>
      <p:pic>
        <p:nvPicPr>
          <p:cNvPr id="22532" name="Picture 4" descr="IMG_1347"/>
          <p:cNvPicPr>
            <a:picLocks noChangeAspect="1" noChangeArrowheads="1"/>
          </p:cNvPicPr>
          <p:nvPr/>
        </p:nvPicPr>
        <p:blipFill>
          <a:blip r:embed="rId2" cstate="print"/>
          <a:srcRect/>
          <a:stretch>
            <a:fillRect/>
          </a:stretch>
        </p:blipFill>
        <p:spPr bwMode="auto">
          <a:xfrm>
            <a:off x="214282" y="2357430"/>
            <a:ext cx="4214841" cy="4286280"/>
          </a:xfrm>
          <a:prstGeom prst="rect">
            <a:avLst/>
          </a:prstGeom>
          <a:noFill/>
          <a:ln w="9525">
            <a:noFill/>
            <a:miter lim="800000"/>
            <a:headEnd/>
            <a:tailEnd/>
          </a:ln>
        </p:spPr>
      </p:pic>
      <p:pic>
        <p:nvPicPr>
          <p:cNvPr id="5" name="Picture 4" descr="IMG_1338"/>
          <p:cNvPicPr>
            <a:picLocks noChangeAspect="1" noChangeArrowheads="1"/>
          </p:cNvPicPr>
          <p:nvPr/>
        </p:nvPicPr>
        <p:blipFill>
          <a:blip r:embed="rId3" cstate="print"/>
          <a:srcRect/>
          <a:stretch>
            <a:fillRect/>
          </a:stretch>
        </p:blipFill>
        <p:spPr bwMode="auto">
          <a:xfrm>
            <a:off x="4643438" y="2357430"/>
            <a:ext cx="4286280" cy="4262445"/>
          </a:xfrm>
          <a:prstGeom prst="rect">
            <a:avLst/>
          </a:prstGeom>
          <a:noFill/>
          <a:ln w="9525">
            <a:noFill/>
            <a:miter lim="800000"/>
            <a:headEnd/>
            <a:tailEnd/>
          </a:ln>
        </p:spPr>
      </p:pic>
      <p:sp>
        <p:nvSpPr>
          <p:cNvPr id="6" name="Прямоугольник 5"/>
          <p:cNvSpPr/>
          <p:nvPr/>
        </p:nvSpPr>
        <p:spPr>
          <a:xfrm>
            <a:off x="4643438" y="1285860"/>
            <a:ext cx="4357686" cy="830997"/>
          </a:xfrm>
          <a:prstGeom prst="rect">
            <a:avLst/>
          </a:prstGeom>
        </p:spPr>
        <p:txBody>
          <a:bodyPr wrap="square">
            <a:spAutoFit/>
          </a:bodyPr>
          <a:lstStyle/>
          <a:p>
            <a:pPr marL="465138" indent="-465138" algn="ctr" eaLnBrk="1" hangingPunct="1">
              <a:defRPr/>
            </a:pPr>
            <a:r>
              <a:rPr lang="kk-KZ" sz="2400" b="1" dirty="0" smtClean="0">
                <a:latin typeface="Times New Roman" pitchFamily="18" charset="0"/>
                <a:cs typeface="Times New Roman" pitchFamily="18" charset="0"/>
              </a:rPr>
              <a:t>Ине шаншыған жердің қанталауы</a:t>
            </a:r>
            <a:endParaRPr lang="ru-RU" sz="2400" b="1"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571472" y="142852"/>
            <a:ext cx="7929618" cy="785818"/>
          </a:xfrm>
        </p:spPr>
        <p:txBody>
          <a:bodyPr/>
          <a:lstStyle/>
          <a:p>
            <a:pPr algn="ctr" eaLnBrk="1" hangingPunct="1">
              <a:defRPr/>
            </a:pPr>
            <a:r>
              <a:rPr lang="kk-KZ" sz="4000" b="1" dirty="0" smtClean="0">
                <a:solidFill>
                  <a:schemeClr val="tx1"/>
                </a:solidFill>
                <a:latin typeface="Times New Roman" pitchFamily="18" charset="0"/>
                <a:cs typeface="Times New Roman" pitchFamily="18" charset="0"/>
              </a:rPr>
              <a:t>Клиникалық белгілері</a:t>
            </a:r>
            <a:endParaRPr lang="ru-RU" sz="4000" b="1" dirty="0" smtClean="0">
              <a:solidFill>
                <a:schemeClr val="tx1"/>
              </a:solidFill>
              <a:latin typeface="Times New Roman" pitchFamily="18" charset="0"/>
              <a:cs typeface="Times New Roman" pitchFamily="18" charset="0"/>
            </a:endParaRPr>
          </a:p>
        </p:txBody>
      </p:sp>
      <p:sp>
        <p:nvSpPr>
          <p:cNvPr id="590851" name="Rectangle 3"/>
          <p:cNvSpPr>
            <a:spLocks noGrp="1" noChangeArrowheads="1"/>
          </p:cNvSpPr>
          <p:nvPr>
            <p:ph idx="1"/>
          </p:nvPr>
        </p:nvSpPr>
        <p:spPr>
          <a:xfrm>
            <a:off x="4929190" y="4643446"/>
            <a:ext cx="4000528" cy="944554"/>
          </a:xfrm>
        </p:spPr>
        <p:txBody>
          <a:bodyPr/>
          <a:lstStyle/>
          <a:p>
            <a:pPr marL="465138" indent="-465138" eaLnBrk="1" hangingPunct="1">
              <a:buNone/>
              <a:defRPr/>
            </a:pPr>
            <a:r>
              <a:rPr lang="kk-KZ" b="1" dirty="0" smtClean="0">
                <a:solidFill>
                  <a:schemeClr val="tx1"/>
                </a:solidFill>
                <a:latin typeface="Times New Roman" pitchFamily="18" charset="0"/>
                <a:cs typeface="Times New Roman" pitchFamily="18" charset="0"/>
              </a:rPr>
              <a:t>Мұрыннан қан кету</a:t>
            </a:r>
            <a:endParaRPr lang="ru-RU" b="1" dirty="0" smtClean="0">
              <a:solidFill>
                <a:schemeClr val="tx1"/>
              </a:solidFill>
              <a:latin typeface="Times New Roman" pitchFamily="18" charset="0"/>
              <a:cs typeface="Times New Roman" pitchFamily="18" charset="0"/>
            </a:endParaRPr>
          </a:p>
          <a:p>
            <a:pPr marL="465138" indent="-465138" eaLnBrk="1" hangingPunct="1">
              <a:defRPr/>
            </a:pPr>
            <a:endParaRPr lang="ru-RU" dirty="0" smtClean="0"/>
          </a:p>
        </p:txBody>
      </p:sp>
      <p:pic>
        <p:nvPicPr>
          <p:cNvPr id="24580" name="Picture 4" descr="IMG_1335"/>
          <p:cNvPicPr>
            <a:picLocks noChangeAspect="1" noChangeArrowheads="1"/>
          </p:cNvPicPr>
          <p:nvPr/>
        </p:nvPicPr>
        <p:blipFill>
          <a:blip r:embed="rId2" cstate="print"/>
          <a:srcRect/>
          <a:stretch>
            <a:fillRect/>
          </a:stretch>
        </p:blipFill>
        <p:spPr bwMode="auto">
          <a:xfrm>
            <a:off x="357158" y="1357298"/>
            <a:ext cx="4214842" cy="4267200"/>
          </a:xfrm>
          <a:prstGeom prst="rect">
            <a:avLst/>
          </a:prstGeom>
          <a:noFill/>
          <a:ln w="9525">
            <a:noFill/>
            <a:miter lim="800000"/>
            <a:headEnd/>
            <a:tailEnd/>
          </a:ln>
        </p:spPr>
      </p:pic>
      <p:pic>
        <p:nvPicPr>
          <p:cNvPr id="5" name="Picture 3" descr="250920071007"/>
          <p:cNvPicPr>
            <a:picLocks noChangeAspect="1" noChangeArrowheads="1"/>
          </p:cNvPicPr>
          <p:nvPr/>
        </p:nvPicPr>
        <p:blipFill>
          <a:blip r:embed="rId3" cstate="print"/>
          <a:srcRect/>
          <a:stretch>
            <a:fillRect/>
          </a:stretch>
        </p:blipFill>
        <p:spPr bwMode="auto">
          <a:xfrm>
            <a:off x="4857752" y="1357298"/>
            <a:ext cx="3881393" cy="290991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3" name="Rectangle 3"/>
          <p:cNvSpPr>
            <a:spLocks noGrp="1" noChangeArrowheads="1"/>
          </p:cNvSpPr>
          <p:nvPr>
            <p:ph type="title"/>
          </p:nvPr>
        </p:nvSpPr>
        <p:spPr>
          <a:xfrm>
            <a:off x="285720" y="142852"/>
            <a:ext cx="8715436" cy="785818"/>
          </a:xfrm>
        </p:spPr>
        <p:txBody>
          <a:bodyPr>
            <a:normAutofit fontScale="90000"/>
          </a:bodyPr>
          <a:lstStyle/>
          <a:p>
            <a:pPr algn="ctr" eaLnBrk="1" hangingPunct="1">
              <a:defRPr/>
            </a:pPr>
            <a:r>
              <a:rPr lang="kk-KZ" b="1" dirty="0" smtClean="0">
                <a:latin typeface="Times New Roman" pitchFamily="18" charset="0"/>
                <a:cs typeface="Times New Roman" pitchFamily="18" charset="0"/>
              </a:rPr>
              <a:t>ҚКГҚ-ның клиникалық көріністері</a:t>
            </a:r>
            <a:endParaRPr lang="ru-RU" b="1" dirty="0" smtClean="0">
              <a:latin typeface="Times New Roman" pitchFamily="18" charset="0"/>
              <a:cs typeface="Times New Roman" pitchFamily="18" charset="0"/>
            </a:endParaRPr>
          </a:p>
        </p:txBody>
      </p:sp>
      <p:pic>
        <p:nvPicPr>
          <p:cNvPr id="26626" name="Picture 2" descr="CCHF2005 008"/>
          <p:cNvPicPr>
            <a:picLocks noGrp="1" noChangeAspect="1" noChangeArrowheads="1"/>
          </p:cNvPicPr>
          <p:nvPr>
            <p:ph idx="1"/>
          </p:nvPr>
        </p:nvPicPr>
        <p:blipFill>
          <a:blip r:embed="rId2" cstate="print"/>
          <a:srcRect/>
          <a:stretch>
            <a:fillRect/>
          </a:stretch>
        </p:blipFill>
        <p:spPr>
          <a:xfrm>
            <a:off x="214282" y="2000240"/>
            <a:ext cx="4000527" cy="4683123"/>
          </a:xfrm>
          <a:noFill/>
        </p:spPr>
      </p:pic>
      <p:sp>
        <p:nvSpPr>
          <p:cNvPr id="629764" name="Rectangle 4"/>
          <p:cNvSpPr>
            <a:spLocks noGrp="1" noChangeArrowheads="1"/>
          </p:cNvSpPr>
          <p:nvPr>
            <p:ph type="body" idx="4294967295"/>
          </p:nvPr>
        </p:nvSpPr>
        <p:spPr>
          <a:xfrm>
            <a:off x="0" y="1196975"/>
            <a:ext cx="4143372" cy="731827"/>
          </a:xfrm>
        </p:spPr>
        <p:txBody>
          <a:bodyPr>
            <a:normAutofit fontScale="77500" lnSpcReduction="20000"/>
          </a:bodyPr>
          <a:lstStyle/>
          <a:p>
            <a:pPr marL="465138" indent="-465138" algn="ctr" eaLnBrk="1" hangingPunct="1">
              <a:buFont typeface="Wingdings" pitchFamily="2" charset="2"/>
              <a:buNone/>
              <a:defRPr/>
            </a:pPr>
            <a:r>
              <a:rPr lang="kk-KZ" b="1" dirty="0" smtClean="0">
                <a:solidFill>
                  <a:schemeClr val="tx1"/>
                </a:solidFill>
                <a:latin typeface="Times New Roman" pitchFamily="18" charset="0"/>
                <a:cs typeface="Times New Roman" pitchFamily="18" charset="0"/>
              </a:rPr>
              <a:t>Білек тұсындағы көгерулер </a:t>
            </a:r>
            <a:endParaRPr lang="ru-RU" b="1" dirty="0" smtClean="0">
              <a:solidFill>
                <a:schemeClr val="tx1"/>
              </a:solidFill>
              <a:latin typeface="Times New Roman" pitchFamily="18" charset="0"/>
              <a:cs typeface="Times New Roman" pitchFamily="18" charset="0"/>
            </a:endParaRPr>
          </a:p>
        </p:txBody>
      </p:sp>
      <p:pic>
        <p:nvPicPr>
          <p:cNvPr id="5" name="Picture 2" descr="CCHF2005 007"/>
          <p:cNvPicPr>
            <a:picLocks noChangeAspect="1" noChangeArrowheads="1"/>
          </p:cNvPicPr>
          <p:nvPr/>
        </p:nvPicPr>
        <p:blipFill>
          <a:blip r:embed="rId3" cstate="print"/>
          <a:srcRect/>
          <a:stretch>
            <a:fillRect/>
          </a:stretch>
        </p:blipFill>
        <p:spPr>
          <a:xfrm>
            <a:off x="4357686" y="2000240"/>
            <a:ext cx="4587861" cy="4656136"/>
          </a:xfrm>
          <a:prstGeom prst="rect">
            <a:avLst/>
          </a:prstGeom>
          <a:noFill/>
        </p:spPr>
      </p:pic>
      <p:sp>
        <p:nvSpPr>
          <p:cNvPr id="6" name="Прямоугольник 5"/>
          <p:cNvSpPr/>
          <p:nvPr/>
        </p:nvSpPr>
        <p:spPr>
          <a:xfrm>
            <a:off x="4429124" y="1357298"/>
            <a:ext cx="4572000" cy="477054"/>
          </a:xfrm>
          <a:prstGeom prst="rect">
            <a:avLst/>
          </a:prstGeom>
        </p:spPr>
        <p:txBody>
          <a:bodyPr>
            <a:spAutoFit/>
          </a:bodyPr>
          <a:lstStyle/>
          <a:p>
            <a:pPr marL="465138" indent="-465138" eaLnBrk="1" hangingPunct="1">
              <a:buFont typeface="Wingdings" pitchFamily="2" charset="2"/>
              <a:buNone/>
              <a:defRPr/>
            </a:pPr>
            <a:r>
              <a:rPr lang="kk-KZ" sz="2500" b="1" dirty="0" smtClean="0">
                <a:latin typeface="Times New Roman" pitchFamily="18" charset="0"/>
                <a:cs typeface="Times New Roman" pitchFamily="18" charset="0"/>
              </a:rPr>
              <a:t>Мойын тұсындағы көгерулер </a:t>
            </a:r>
            <a:endParaRPr lang="ru-RU" sz="2500" b="1"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42910" y="285728"/>
            <a:ext cx="8001056" cy="642942"/>
          </a:xfrm>
        </p:spPr>
        <p:txBody>
          <a:bodyPr>
            <a:normAutofit/>
          </a:bodyPr>
          <a:lstStyle/>
          <a:p>
            <a:pPr algn="ctr">
              <a:defRPr/>
            </a:pPr>
            <a:r>
              <a:rPr lang="kk-KZ" b="1" dirty="0" smtClean="0">
                <a:solidFill>
                  <a:schemeClr val="tx1"/>
                </a:solidFill>
                <a:latin typeface="Times New Roman" pitchFamily="18" charset="0"/>
                <a:cs typeface="Times New Roman" pitchFamily="18" charset="0"/>
              </a:rPr>
              <a:t>Клиникалық көріністер</a:t>
            </a:r>
            <a:endParaRPr lang="ru-RU" b="1" dirty="0">
              <a:solidFill>
                <a:schemeClr val="tx1"/>
              </a:solidFill>
              <a:latin typeface="Times New Roman" pitchFamily="18" charset="0"/>
              <a:cs typeface="Times New Roman" pitchFamily="18" charset="0"/>
            </a:endParaRPr>
          </a:p>
        </p:txBody>
      </p:sp>
      <p:pic>
        <p:nvPicPr>
          <p:cNvPr id="27650" name="Picture 2" descr="CCHF2005 019"/>
          <p:cNvPicPr>
            <a:picLocks noGrp="1" noChangeAspect="1" noChangeArrowheads="1"/>
          </p:cNvPicPr>
          <p:nvPr>
            <p:ph idx="1"/>
          </p:nvPr>
        </p:nvPicPr>
        <p:blipFill>
          <a:blip r:embed="rId2" cstate="print"/>
          <a:srcRect/>
          <a:stretch>
            <a:fillRect/>
          </a:stretch>
        </p:blipFill>
        <p:spPr>
          <a:xfrm>
            <a:off x="214282" y="1928802"/>
            <a:ext cx="4000528" cy="4754561"/>
          </a:xfrm>
          <a:noFill/>
        </p:spPr>
      </p:pic>
      <p:sp>
        <p:nvSpPr>
          <p:cNvPr id="630788" name="Rectangle 4"/>
          <p:cNvSpPr>
            <a:spLocks noGrp="1" noChangeArrowheads="1"/>
          </p:cNvSpPr>
          <p:nvPr>
            <p:ph type="body" idx="4294967295"/>
          </p:nvPr>
        </p:nvSpPr>
        <p:spPr>
          <a:xfrm>
            <a:off x="0" y="1196975"/>
            <a:ext cx="3929058" cy="660389"/>
          </a:xfrm>
        </p:spPr>
        <p:txBody>
          <a:bodyPr>
            <a:normAutofit fontScale="92500" lnSpcReduction="20000"/>
          </a:bodyPr>
          <a:lstStyle/>
          <a:p>
            <a:pPr marL="465138" indent="-465138" algn="ctr" eaLnBrk="1" hangingPunct="1">
              <a:buFont typeface="Wingdings" pitchFamily="2" charset="2"/>
              <a:buNone/>
              <a:defRPr/>
            </a:pPr>
            <a:r>
              <a:rPr lang="kk-KZ" sz="2400" b="1" dirty="0" smtClean="0">
                <a:solidFill>
                  <a:schemeClr val="tx1"/>
                </a:solidFill>
                <a:latin typeface="Times New Roman" pitchFamily="18" charset="0"/>
                <a:cs typeface="Times New Roman" pitchFamily="18" charset="0"/>
              </a:rPr>
              <a:t>Шынтақ  тұсындағы көгерулер</a:t>
            </a:r>
            <a:endParaRPr lang="ru-RU" sz="2400" b="1" dirty="0" smtClean="0">
              <a:solidFill>
                <a:schemeClr val="tx1"/>
              </a:solidFill>
              <a:latin typeface="Times New Roman" pitchFamily="18" charset="0"/>
              <a:cs typeface="Times New Roman" pitchFamily="18" charset="0"/>
            </a:endParaRPr>
          </a:p>
        </p:txBody>
      </p:sp>
      <p:pic>
        <p:nvPicPr>
          <p:cNvPr id="6" name="Picture 2" descr="CCHF2005 024"/>
          <p:cNvPicPr>
            <a:picLocks noChangeAspect="1" noChangeArrowheads="1"/>
          </p:cNvPicPr>
          <p:nvPr/>
        </p:nvPicPr>
        <p:blipFill>
          <a:blip r:embed="rId3" cstate="print"/>
          <a:srcRect/>
          <a:stretch>
            <a:fillRect/>
          </a:stretch>
        </p:blipFill>
        <p:spPr>
          <a:xfrm>
            <a:off x="4429124" y="1928802"/>
            <a:ext cx="4500594" cy="4754561"/>
          </a:xfrm>
          <a:prstGeom prst="rect">
            <a:avLst/>
          </a:prstGeom>
          <a:noFill/>
        </p:spPr>
      </p:pic>
      <p:sp>
        <p:nvSpPr>
          <p:cNvPr id="7" name="Прямоугольник 6"/>
          <p:cNvSpPr/>
          <p:nvPr/>
        </p:nvSpPr>
        <p:spPr>
          <a:xfrm>
            <a:off x="4572000" y="1142984"/>
            <a:ext cx="4572000" cy="769441"/>
          </a:xfrm>
          <a:prstGeom prst="rect">
            <a:avLst/>
          </a:prstGeom>
        </p:spPr>
        <p:txBody>
          <a:bodyPr>
            <a:spAutoFit/>
          </a:bodyPr>
          <a:lstStyle/>
          <a:p>
            <a:pPr marL="465138" indent="-465138" algn="ctr" eaLnBrk="1" hangingPunct="1">
              <a:buFont typeface="Wingdings" pitchFamily="2" charset="2"/>
              <a:buNone/>
              <a:defRPr/>
            </a:pPr>
            <a:r>
              <a:rPr lang="kk-KZ" sz="2200" b="1" dirty="0" smtClean="0">
                <a:latin typeface="Times New Roman" pitchFamily="18" charset="0"/>
                <a:cs typeface="Times New Roman" pitchFamily="18" charset="0"/>
              </a:rPr>
              <a:t>Жамбас тұсындағы</a:t>
            </a:r>
          </a:p>
          <a:p>
            <a:pPr marL="465138" indent="-465138" algn="ctr" eaLnBrk="1" hangingPunct="1">
              <a:buFont typeface="Wingdings" pitchFamily="2" charset="2"/>
              <a:buNone/>
              <a:defRPr/>
            </a:pPr>
            <a:r>
              <a:rPr lang="kk-KZ" sz="2200" b="1" dirty="0" smtClean="0">
                <a:latin typeface="Times New Roman" pitchFamily="18" charset="0"/>
                <a:cs typeface="Times New Roman" pitchFamily="18" charset="0"/>
              </a:rPr>
              <a:t>көгерулер </a:t>
            </a:r>
            <a:endParaRPr lang="ru-RU" sz="2200" b="1"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00042"/>
            <a:ext cx="8329642" cy="5857916"/>
          </a:xfrm>
        </p:spPr>
        <p:txBody>
          <a:bodyPr>
            <a:noAutofit/>
          </a:bodyPr>
          <a:lstStyle/>
          <a:p>
            <a:pPr algn="ctr">
              <a:buNone/>
              <a:defRPr/>
            </a:pPr>
            <a:r>
              <a:rPr lang="kk-KZ" sz="2000" b="1" dirty="0" smtClean="0">
                <a:solidFill>
                  <a:schemeClr val="tx1"/>
                </a:solidFill>
                <a:latin typeface="Times New Roman" pitchFamily="18" charset="0"/>
                <a:cs typeface="Times New Roman" pitchFamily="18" charset="0"/>
              </a:rPr>
              <a:t>Қырым –Конго  геморрагиялық  қызбасы</a:t>
            </a:r>
          </a:p>
          <a:p>
            <a:pPr marL="0" indent="342900" algn="just">
              <a:spcBef>
                <a:spcPts val="0"/>
              </a:spcBef>
              <a:buFont typeface="Wingdings" pitchFamily="2" charset="2"/>
              <a:buNone/>
              <a:defRPr/>
            </a:pPr>
            <a:endParaRPr lang="kk-KZ" sz="2000" b="1" dirty="0" smtClean="0">
              <a:solidFill>
                <a:srgbClr val="FFFF00"/>
              </a:solidFill>
              <a:latin typeface="Times New Roman" pitchFamily="18" charset="0"/>
              <a:cs typeface="Times New Roman" pitchFamily="18" charset="0"/>
            </a:endParaRPr>
          </a:p>
          <a:p>
            <a:pPr marL="0" indent="342900" algn="just">
              <a:spcBef>
                <a:spcPts val="0"/>
              </a:spcBef>
              <a:buFont typeface="Wingdings" pitchFamily="2" charset="2"/>
              <a:buNone/>
              <a:defRPr/>
            </a:pPr>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Қырым –Конго геморрагиялық  қызбасы - жедел трансмиссивтi жұқпалы аурулар қатарына жатады. Негiзiнен екi толқынды дене қызуының көтерiлуiмен, жалпы интоксикация және  тромбогеморрагиялық синдром белгiлерiмен сипатталады. Айта кететiн жағдай, ТМД және шетелдерде бұл аурудың өзiне тән эндемиялық географиялық ошақтары бар.</a:t>
            </a:r>
          </a:p>
          <a:p>
            <a:pPr marL="0" indent="342900" algn="just">
              <a:spcBef>
                <a:spcPts val="0"/>
              </a:spcBef>
              <a:buNone/>
              <a:defRPr/>
            </a:pPr>
            <a:r>
              <a:rPr lang="kk-KZ"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Республика </a:t>
            </a:r>
            <a:r>
              <a:rPr lang="ru-RU" sz="2000" dirty="0" err="1" smtClean="0">
                <a:latin typeface="Times New Roman" pitchFamily="18" charset="0"/>
                <a:cs typeface="Times New Roman" pitchFamily="18" charset="0"/>
              </a:rPr>
              <a:t>аумағында жыл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сайын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адамдардың КҚГҚ-мен ауыруының спорадиялық жағдайы тіркеледі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Елімізде</a:t>
            </a:r>
            <a:r>
              <a:rPr lang="ru-RU" sz="2000" dirty="0" smtClean="0">
                <a:latin typeface="Times New Roman" pitchFamily="18" charset="0"/>
                <a:cs typeface="Times New Roman" pitchFamily="18" charset="0"/>
              </a:rPr>
              <a:t> Шымкент </a:t>
            </a:r>
            <a:r>
              <a:rPr lang="ru-RU" sz="2000" dirty="0" err="1" smtClean="0">
                <a:latin typeface="Times New Roman" pitchFamily="18" charset="0"/>
                <a:cs typeface="Times New Roman" pitchFamily="18" charset="0"/>
              </a:rPr>
              <a:t>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a:t>
            </a:r>
            <a:r>
              <a:rPr lang="ru-RU" sz="2000" dirty="0" smtClean="0">
                <a:latin typeface="Times New Roman" pitchFamily="18" charset="0"/>
                <a:cs typeface="Times New Roman" pitchFamily="18" charset="0"/>
              </a:rPr>
              <a:t> Жамбыл, </a:t>
            </a:r>
            <a:r>
              <a:rPr lang="ru-RU" sz="2000" dirty="0" err="1" smtClean="0">
                <a:latin typeface="Times New Roman" pitchFamily="18" charset="0"/>
                <a:cs typeface="Times New Roman" pitchFamily="18" charset="0"/>
              </a:rPr>
              <a:t>Қызылорда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Түркістан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облыстары</a:t>
            </a:r>
            <a:r>
              <a:rPr lang="ru-RU" sz="2000" dirty="0" smtClean="0">
                <a:latin typeface="Times New Roman" pitchFamily="18" charset="0"/>
                <a:cs typeface="Times New Roman" pitchFamily="18" charset="0"/>
              </a:rPr>
              <a:t> КҚГҚ </a:t>
            </a:r>
            <a:r>
              <a:rPr lang="ru-RU" sz="2000" dirty="0" err="1" smtClean="0">
                <a:latin typeface="Times New Roman" pitchFamily="18" charset="0"/>
                <a:cs typeface="Times New Roman" pitchFamily="18" charset="0"/>
              </a:rPr>
              <a:t>бойынша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эндемиялық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қолайсыз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аумақ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болып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есептеледі</a:t>
            </a:r>
            <a:r>
              <a:rPr lang="ru-RU" sz="2000" dirty="0" smtClean="0">
                <a:latin typeface="Times New Roman" pitchFamily="18" charset="0"/>
                <a:cs typeface="Times New Roman" pitchFamily="18" charset="0"/>
              </a:rPr>
              <a:t>. </a:t>
            </a:r>
          </a:p>
          <a:p>
            <a:pPr lvl="8">
              <a:defRPr/>
            </a:pPr>
            <a:endParaRPr lang="ru-RU" sz="2000" dirty="0" smtClean="0">
              <a:latin typeface="Times New Roman" pitchFamily="18" charset="0"/>
              <a:cs typeface="Times New Roman" pitchFamily="18" charset="0"/>
            </a:endParaRPr>
          </a:p>
          <a:p>
            <a:pPr>
              <a:buFont typeface="Wingdings" pitchFamily="2" charset="2"/>
              <a:buNone/>
              <a:defRPr/>
            </a:pPr>
            <a:r>
              <a:rPr lang="kk-KZ" sz="2000"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defRPr/>
            </a:pPr>
            <a:endParaRPr lang="ru-RU" sz="2000" dirty="0" smtClean="0">
              <a:latin typeface="Times New Roman" pitchFamily="18" charset="0"/>
              <a:cs typeface="Times New Roman" pitchFamily="18" charset="0"/>
            </a:endParaRPr>
          </a:p>
          <a:p>
            <a:pPr>
              <a:buFont typeface="Wingdings" pitchFamily="2" charset="2"/>
              <a:buNone/>
              <a:defRPr/>
            </a:pPr>
            <a:r>
              <a:rPr lang="kk-KZ" sz="2000"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defRPr/>
            </a:pPr>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a:xfrm>
            <a:off x="71406" y="214290"/>
            <a:ext cx="9001188" cy="841248"/>
          </a:xfrm>
        </p:spPr>
        <p:txBody>
          <a:bodyPr>
            <a:noAutofit/>
          </a:bodyPr>
          <a:lstStyle/>
          <a:p>
            <a:pPr algn="ctr" eaLnBrk="1" hangingPunct="1">
              <a:defRPr/>
            </a:pPr>
            <a:r>
              <a:rPr lang="kk-KZ" sz="2800" b="1" dirty="0" smtClean="0">
                <a:solidFill>
                  <a:schemeClr val="tx1"/>
                </a:solidFill>
                <a:latin typeface="Times New Roman" pitchFamily="18" charset="0"/>
                <a:cs typeface="Times New Roman" pitchFamily="18" charset="0"/>
              </a:rPr>
              <a:t>Терідегі геморрагиялық </a:t>
            </a:r>
            <a:r>
              <a:rPr lang="en-US" sz="2800" b="1" dirty="0" smtClean="0">
                <a:solidFill>
                  <a:schemeClr val="tx1"/>
                </a:solidFill>
                <a:latin typeface="Times New Roman" pitchFamily="18" charset="0"/>
                <a:cs typeface="Times New Roman" pitchFamily="18" charset="0"/>
              </a:rPr>
              <a:t>( </a:t>
            </a:r>
            <a:r>
              <a:rPr lang="kk-KZ" sz="2800" b="1" dirty="0" smtClean="0">
                <a:solidFill>
                  <a:schemeClr val="tx1"/>
                </a:solidFill>
                <a:latin typeface="Times New Roman" pitchFamily="18" charset="0"/>
                <a:cs typeface="Times New Roman" pitchFamily="18" charset="0"/>
              </a:rPr>
              <a:t>петехиалды</a:t>
            </a:r>
            <a:r>
              <a:rPr lang="en-US" sz="2800" b="1" dirty="0" smtClean="0">
                <a:solidFill>
                  <a:schemeClr val="tx1"/>
                </a:solidFill>
                <a:latin typeface="Times New Roman" pitchFamily="18" charset="0"/>
                <a:cs typeface="Times New Roman" pitchFamily="18" charset="0"/>
              </a:rPr>
              <a:t>)</a:t>
            </a:r>
            <a:r>
              <a:rPr lang="kk-KZ" sz="2800" b="1" dirty="0" smtClean="0">
                <a:solidFill>
                  <a:schemeClr val="tx1"/>
                </a:solidFill>
                <a:latin typeface="Times New Roman" pitchFamily="18" charset="0"/>
                <a:cs typeface="Times New Roman" pitchFamily="18" charset="0"/>
              </a:rPr>
              <a:t> бөртпелер</a:t>
            </a:r>
            <a:endParaRPr lang="ru-RU" sz="2800" b="1" dirty="0" smtClean="0">
              <a:solidFill>
                <a:schemeClr val="tx1"/>
              </a:solidFill>
              <a:latin typeface="Times New Roman" pitchFamily="18" charset="0"/>
              <a:cs typeface="Times New Roman" pitchFamily="18" charset="0"/>
            </a:endParaRPr>
          </a:p>
        </p:txBody>
      </p:sp>
      <p:pic>
        <p:nvPicPr>
          <p:cNvPr id="32772" name="Picture 4" descr="Фото020000"/>
          <p:cNvPicPr>
            <a:picLocks noGrp="1" noChangeAspect="1" noChangeArrowheads="1"/>
          </p:cNvPicPr>
          <p:nvPr>
            <p:ph sz="half" idx="1"/>
          </p:nvPr>
        </p:nvPicPr>
        <p:blipFill>
          <a:blip r:embed="rId2" cstate="print"/>
          <a:stretch>
            <a:fillRect/>
          </a:stretch>
        </p:blipFill>
        <p:spPr>
          <a:xfrm>
            <a:off x="214282" y="1428736"/>
            <a:ext cx="4143404" cy="5072098"/>
          </a:xfrm>
        </p:spPr>
      </p:pic>
      <p:pic>
        <p:nvPicPr>
          <p:cNvPr id="32771" name="Picture 3" descr="DSCN2707"/>
          <p:cNvPicPr>
            <a:picLocks noGrp="1" noChangeAspect="1" noChangeArrowheads="1"/>
          </p:cNvPicPr>
          <p:nvPr>
            <p:ph sz="half" idx="2"/>
          </p:nvPr>
        </p:nvPicPr>
        <p:blipFill>
          <a:blip r:embed="rId3" cstate="print"/>
          <a:srcRect/>
          <a:stretch>
            <a:fillRect/>
          </a:stretch>
        </p:blipFill>
        <p:spPr>
          <a:xfrm>
            <a:off x="4643438" y="1428736"/>
            <a:ext cx="4286280" cy="5072098"/>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214282" y="285728"/>
            <a:ext cx="8686800" cy="841248"/>
          </a:xfrm>
        </p:spPr>
        <p:txBody>
          <a:bodyPr/>
          <a:lstStyle/>
          <a:p>
            <a:pPr algn="ctr" eaLnBrk="1" hangingPunct="1">
              <a:defRPr/>
            </a:pPr>
            <a:r>
              <a:rPr lang="kk-KZ" sz="4000" b="1" dirty="0" smtClean="0">
                <a:solidFill>
                  <a:schemeClr val="tx1"/>
                </a:solidFill>
                <a:latin typeface="Times New Roman" pitchFamily="18" charset="0"/>
                <a:cs typeface="Times New Roman" pitchFamily="18" charset="0"/>
              </a:rPr>
              <a:t>Қанталаулар</a:t>
            </a:r>
            <a:endParaRPr lang="ru-RU" sz="4000" b="1" dirty="0" smtClean="0">
              <a:solidFill>
                <a:schemeClr val="tx1"/>
              </a:solidFill>
              <a:latin typeface="Times New Roman" pitchFamily="18" charset="0"/>
              <a:cs typeface="Times New Roman" pitchFamily="18" charset="0"/>
            </a:endParaRPr>
          </a:p>
        </p:txBody>
      </p:sp>
      <p:pic>
        <p:nvPicPr>
          <p:cNvPr id="33796" name="Picture 4" descr="Фото054"/>
          <p:cNvPicPr>
            <a:picLocks noGrp="1" noChangeAspect="1" noChangeArrowheads="1"/>
          </p:cNvPicPr>
          <p:nvPr>
            <p:ph sz="half" idx="1"/>
          </p:nvPr>
        </p:nvPicPr>
        <p:blipFill>
          <a:blip r:embed="rId2" cstate="print"/>
          <a:srcRect/>
          <a:stretch>
            <a:fillRect/>
          </a:stretch>
        </p:blipFill>
        <p:spPr>
          <a:xfrm>
            <a:off x="285720" y="1428736"/>
            <a:ext cx="3929090" cy="5072098"/>
          </a:xfrm>
        </p:spPr>
      </p:pic>
      <p:pic>
        <p:nvPicPr>
          <p:cNvPr id="33795" name="Picture 3" descr="Фото024000"/>
          <p:cNvPicPr>
            <a:picLocks noGrp="1" noChangeAspect="1" noChangeArrowheads="1"/>
          </p:cNvPicPr>
          <p:nvPr>
            <p:ph sz="half" idx="2"/>
          </p:nvPr>
        </p:nvPicPr>
        <p:blipFill>
          <a:blip r:embed="rId3" cstate="print"/>
          <a:stretch>
            <a:fillRect/>
          </a:stretch>
        </p:blipFill>
        <p:spPr>
          <a:xfrm>
            <a:off x="4643438" y="1428736"/>
            <a:ext cx="4214842" cy="5072098"/>
          </a:xfr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ChangeArrowheads="1"/>
          </p:cNvSpPr>
          <p:nvPr>
            <p:ph type="title"/>
          </p:nvPr>
        </p:nvSpPr>
        <p:spPr>
          <a:xfrm>
            <a:off x="285720" y="285728"/>
            <a:ext cx="8686800" cy="642942"/>
          </a:xfrm>
        </p:spPr>
        <p:txBody>
          <a:bodyPr/>
          <a:lstStyle/>
          <a:p>
            <a:pPr algn="ctr" eaLnBrk="1" hangingPunct="1">
              <a:defRPr/>
            </a:pPr>
            <a:r>
              <a:rPr lang="kk-KZ" b="1" dirty="0" smtClean="0">
                <a:latin typeface="Times New Roman" pitchFamily="18" charset="0"/>
                <a:cs typeface="Times New Roman" pitchFamily="18" charset="0"/>
              </a:rPr>
              <a:t>Қан кетулер</a:t>
            </a:r>
            <a:endParaRPr lang="ru-RU" b="1" dirty="0" smtClean="0">
              <a:latin typeface="Times New Roman" pitchFamily="18" charset="0"/>
              <a:cs typeface="Times New Roman" pitchFamily="18" charset="0"/>
            </a:endParaRPr>
          </a:p>
        </p:txBody>
      </p:sp>
      <p:pic>
        <p:nvPicPr>
          <p:cNvPr id="34819" name="Picture 3" descr="Фото040000"/>
          <p:cNvPicPr>
            <a:picLocks noGrp="1" noChangeAspect="1" noChangeArrowheads="1"/>
          </p:cNvPicPr>
          <p:nvPr>
            <p:ph sz="half" idx="1"/>
          </p:nvPr>
        </p:nvPicPr>
        <p:blipFill>
          <a:blip r:embed="rId2" cstate="print"/>
          <a:srcRect/>
          <a:stretch>
            <a:fillRect/>
          </a:stretch>
        </p:blipFill>
        <p:spPr>
          <a:xfrm>
            <a:off x="357158" y="1341438"/>
            <a:ext cx="4000528" cy="4495800"/>
          </a:xfrm>
        </p:spPr>
      </p:pic>
      <p:pic>
        <p:nvPicPr>
          <p:cNvPr id="34821" name="Picture 5" descr="Фото014000"/>
          <p:cNvPicPr>
            <a:picLocks noGrp="1" noChangeAspect="1" noChangeArrowheads="1"/>
          </p:cNvPicPr>
          <p:nvPr>
            <p:ph sz="half" idx="2"/>
          </p:nvPr>
        </p:nvPicPr>
        <p:blipFill>
          <a:blip r:embed="rId3" cstate="print"/>
          <a:srcRect/>
          <a:stretch>
            <a:fillRect/>
          </a:stretch>
        </p:blipFill>
        <p:spPr>
          <a:xfrm>
            <a:off x="4714876" y="1357298"/>
            <a:ext cx="4143404" cy="4429156"/>
          </a:xfrm>
          <a:noFill/>
        </p:spPr>
      </p:pic>
      <p:sp>
        <p:nvSpPr>
          <p:cNvPr id="34820" name="Rectangle 4"/>
          <p:cNvSpPr>
            <a:spLocks noChangeArrowheads="1"/>
          </p:cNvSpPr>
          <p:nvPr/>
        </p:nvSpPr>
        <p:spPr bwMode="auto">
          <a:xfrm>
            <a:off x="179388" y="5949950"/>
            <a:ext cx="8387809" cy="523220"/>
          </a:xfrm>
          <a:prstGeom prst="rect">
            <a:avLst/>
          </a:prstGeom>
          <a:noFill/>
          <a:ln w="9525">
            <a:noFill/>
            <a:miter lim="800000"/>
            <a:headEnd/>
            <a:tailEnd/>
          </a:ln>
        </p:spPr>
        <p:txBody>
          <a:bodyPr wrap="none">
            <a:spAutoFit/>
          </a:bodyPr>
          <a:lstStyle/>
          <a:p>
            <a:r>
              <a:rPr lang="ru-RU" altLang="ja-JP" sz="2800" b="1" dirty="0">
                <a:latin typeface="Times New Roman" pitchFamily="18" charset="0"/>
                <a:cs typeface="Times New Roman" pitchFamily="18" charset="0"/>
              </a:rPr>
              <a:t>Ине </a:t>
            </a:r>
            <a:r>
              <a:rPr lang="ru-RU" altLang="ja-JP" sz="2800" b="1" dirty="0" err="1">
                <a:latin typeface="Times New Roman" pitchFamily="18" charset="0"/>
                <a:cs typeface="Times New Roman" pitchFamily="18" charset="0"/>
              </a:rPr>
              <a:t>шаншыған жерлерден</a:t>
            </a:r>
            <a:r>
              <a:rPr lang="ru-RU" altLang="ja-JP" sz="2800" b="1" dirty="0" smtClean="0">
                <a:latin typeface="Times New Roman" pitchFamily="18" charset="0"/>
                <a:cs typeface="Times New Roman" pitchFamily="18" charset="0"/>
              </a:rPr>
              <a:t>, </a:t>
            </a:r>
            <a:r>
              <a:rPr lang="ru-RU" altLang="ja-JP" sz="2800" b="1" dirty="0" err="1" smtClean="0">
                <a:latin typeface="Times New Roman" pitchFamily="18" charset="0"/>
                <a:cs typeface="Times New Roman" pitchFamily="18" charset="0"/>
              </a:rPr>
              <a:t>катетерден</a:t>
            </a:r>
            <a:r>
              <a:rPr lang="ru-RU" altLang="ja-JP" sz="2800" b="1" dirty="0" smtClean="0">
                <a:latin typeface="Times New Roman" pitchFamily="18" charset="0"/>
                <a:cs typeface="Times New Roman" pitchFamily="18" charset="0"/>
              </a:rPr>
              <a:t>, </a:t>
            </a:r>
            <a:r>
              <a:rPr lang="ru-RU" altLang="ja-JP" sz="2800" b="1" dirty="0" err="1" smtClean="0">
                <a:latin typeface="Times New Roman" pitchFamily="18" charset="0"/>
                <a:cs typeface="Times New Roman" pitchFamily="18" charset="0"/>
              </a:rPr>
              <a:t>мұрыннан</a:t>
            </a:r>
            <a:endParaRPr lang="ru-RU" sz="28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285720" y="142852"/>
            <a:ext cx="8686800" cy="841248"/>
          </a:xfrm>
        </p:spPr>
        <p:txBody>
          <a:bodyPr/>
          <a:lstStyle/>
          <a:p>
            <a:pPr algn="ctr" eaLnBrk="1" hangingPunct="1">
              <a:defRPr/>
            </a:pPr>
            <a:r>
              <a:rPr lang="kk-KZ" b="1" dirty="0" smtClean="0">
                <a:latin typeface="Times New Roman" pitchFamily="18" charset="0"/>
                <a:cs typeface="Times New Roman" pitchFamily="18" charset="0"/>
              </a:rPr>
              <a:t>Қан кетулер</a:t>
            </a:r>
            <a:endParaRPr lang="ru-RU" b="1" dirty="0" smtClean="0">
              <a:latin typeface="Times New Roman" pitchFamily="18" charset="0"/>
              <a:cs typeface="Times New Roman" pitchFamily="18" charset="0"/>
            </a:endParaRPr>
          </a:p>
        </p:txBody>
      </p:sp>
      <p:pic>
        <p:nvPicPr>
          <p:cNvPr id="35843" name="Picture 3" descr="Фото008000"/>
          <p:cNvPicPr>
            <a:picLocks noGrp="1" noChangeAspect="1" noChangeArrowheads="1"/>
          </p:cNvPicPr>
          <p:nvPr>
            <p:ph sz="half" idx="1"/>
          </p:nvPr>
        </p:nvPicPr>
        <p:blipFill>
          <a:blip r:embed="rId2" cstate="print"/>
          <a:srcRect/>
          <a:stretch>
            <a:fillRect/>
          </a:stretch>
        </p:blipFill>
        <p:spPr>
          <a:xfrm>
            <a:off x="4786314" y="1285860"/>
            <a:ext cx="4071966" cy="4643470"/>
          </a:xfrm>
        </p:spPr>
      </p:pic>
      <p:pic>
        <p:nvPicPr>
          <p:cNvPr id="35844" name="Picture 4" descr="Фото017000"/>
          <p:cNvPicPr>
            <a:picLocks noGrp="1" noChangeAspect="1" noChangeArrowheads="1"/>
          </p:cNvPicPr>
          <p:nvPr>
            <p:ph sz="half" idx="2"/>
          </p:nvPr>
        </p:nvPicPr>
        <p:blipFill>
          <a:blip r:embed="rId3" cstate="print"/>
          <a:srcRect/>
          <a:stretch>
            <a:fillRect/>
          </a:stretch>
        </p:blipFill>
        <p:spPr>
          <a:xfrm>
            <a:off x="285720" y="1285860"/>
            <a:ext cx="4000528" cy="4714908"/>
          </a:xfrm>
          <a:noFill/>
        </p:spPr>
      </p:pic>
      <p:sp>
        <p:nvSpPr>
          <p:cNvPr id="35845" name="Rectangle 5"/>
          <p:cNvSpPr>
            <a:spLocks noChangeArrowheads="1"/>
          </p:cNvSpPr>
          <p:nvPr/>
        </p:nvSpPr>
        <p:spPr bwMode="auto">
          <a:xfrm>
            <a:off x="2916238" y="6165850"/>
            <a:ext cx="2999026" cy="461665"/>
          </a:xfrm>
          <a:prstGeom prst="rect">
            <a:avLst/>
          </a:prstGeom>
          <a:noFill/>
          <a:ln w="9525">
            <a:noFill/>
            <a:miter lim="800000"/>
            <a:headEnd/>
            <a:tailEnd/>
          </a:ln>
        </p:spPr>
        <p:txBody>
          <a:bodyPr wrap="none">
            <a:spAutoFit/>
          </a:bodyPr>
          <a:lstStyle/>
          <a:p>
            <a:r>
              <a:rPr lang="kk-KZ" sz="2400" b="1" dirty="0">
                <a:latin typeface="Times New Roman" pitchFamily="18" charset="0"/>
                <a:cs typeface="Times New Roman" pitchFamily="18" charset="0"/>
              </a:rPr>
              <a:t>Мұрыннан қан кету</a:t>
            </a:r>
            <a:endParaRPr lang="ru-RU" sz="2400" b="1" dirty="0">
              <a:latin typeface="Times New Roman" pitchFamily="18" charset="0"/>
              <a:cs typeface="Times New Roman" pitchFamily="18" charset="0"/>
            </a:endParaRPr>
          </a:p>
        </p:txBody>
      </p:sp>
      <p:sp>
        <p:nvSpPr>
          <p:cNvPr id="35846" name="Rectangle 6"/>
          <p:cNvSpPr>
            <a:spLocks noChangeArrowheads="1"/>
          </p:cNvSpPr>
          <p:nvPr/>
        </p:nvSpPr>
        <p:spPr bwMode="auto">
          <a:xfrm>
            <a:off x="1428728" y="2571744"/>
            <a:ext cx="1150938" cy="288925"/>
          </a:xfrm>
          <a:prstGeom prst="rect">
            <a:avLst/>
          </a:prstGeom>
          <a:solidFill>
            <a:schemeClr val="accent1"/>
          </a:solidFill>
          <a:ln w="9525">
            <a:solidFill>
              <a:schemeClr val="tx1"/>
            </a:solidFill>
            <a:miter lim="800000"/>
            <a:headEnd/>
            <a:tailEnd/>
          </a:ln>
        </p:spPr>
        <p:txBody>
          <a:bodyPr wrap="none" anchor="ctr"/>
          <a:lstStyle/>
          <a:p>
            <a:endParaRPr lang="ru-RU"/>
          </a:p>
        </p:txBody>
      </p:sp>
      <p:sp>
        <p:nvSpPr>
          <p:cNvPr id="35847" name="Rectangle 7"/>
          <p:cNvSpPr>
            <a:spLocks noChangeArrowheads="1"/>
          </p:cNvSpPr>
          <p:nvPr/>
        </p:nvSpPr>
        <p:spPr bwMode="auto">
          <a:xfrm>
            <a:off x="5857884" y="3214686"/>
            <a:ext cx="1225550" cy="358775"/>
          </a:xfrm>
          <a:prstGeom prst="rect">
            <a:avLst/>
          </a:prstGeom>
          <a:solidFill>
            <a:schemeClr val="accent1"/>
          </a:solidFill>
          <a:ln w="9525">
            <a:solidFill>
              <a:schemeClr val="tx1"/>
            </a:solidFill>
            <a:miter lim="800000"/>
            <a:headEnd/>
            <a:tailEnd/>
          </a:ln>
        </p:spPr>
        <p:txBody>
          <a:bodyPr wrap="none" anchor="ctr"/>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ChangeArrowheads="1"/>
          </p:cNvSpPr>
          <p:nvPr>
            <p:ph type="title"/>
          </p:nvPr>
        </p:nvSpPr>
        <p:spPr>
          <a:xfrm>
            <a:off x="214282" y="214290"/>
            <a:ext cx="8686800" cy="841248"/>
          </a:xfrm>
        </p:spPr>
        <p:txBody>
          <a:bodyPr/>
          <a:lstStyle/>
          <a:p>
            <a:pPr algn="ctr" eaLnBrk="1" hangingPunct="1">
              <a:defRPr/>
            </a:pPr>
            <a:r>
              <a:rPr lang="kk-KZ" b="1" dirty="0" smtClean="0">
                <a:latin typeface="Times New Roman" pitchFamily="18" charset="0"/>
                <a:cs typeface="Times New Roman" pitchFamily="18" charset="0"/>
              </a:rPr>
              <a:t>Қан кетулер</a:t>
            </a:r>
            <a:endParaRPr lang="ru-RU" b="1" dirty="0" smtClean="0">
              <a:latin typeface="Times New Roman" pitchFamily="18" charset="0"/>
              <a:cs typeface="Times New Roman" pitchFamily="18" charset="0"/>
            </a:endParaRPr>
          </a:p>
        </p:txBody>
      </p:sp>
      <p:pic>
        <p:nvPicPr>
          <p:cNvPr id="36867" name="Picture 3" descr="DSCN2706"/>
          <p:cNvPicPr>
            <a:picLocks noGrp="1" noChangeAspect="1" noChangeArrowheads="1"/>
          </p:cNvPicPr>
          <p:nvPr>
            <p:ph sz="half" idx="1"/>
          </p:nvPr>
        </p:nvPicPr>
        <p:blipFill>
          <a:blip r:embed="rId2" cstate="print"/>
          <a:srcRect/>
          <a:stretch>
            <a:fillRect/>
          </a:stretch>
        </p:blipFill>
        <p:spPr>
          <a:xfrm>
            <a:off x="357158" y="1357298"/>
            <a:ext cx="3929090" cy="4500594"/>
          </a:xfrm>
        </p:spPr>
      </p:pic>
      <p:pic>
        <p:nvPicPr>
          <p:cNvPr id="36869" name="Picture 5" descr="Фото023000"/>
          <p:cNvPicPr>
            <a:picLocks noGrp="1" noChangeAspect="1" noChangeArrowheads="1"/>
          </p:cNvPicPr>
          <p:nvPr>
            <p:ph sz="half" idx="2"/>
          </p:nvPr>
        </p:nvPicPr>
        <p:blipFill>
          <a:blip r:embed="rId3" cstate="print"/>
          <a:srcRect/>
          <a:stretch>
            <a:fillRect/>
          </a:stretch>
        </p:blipFill>
        <p:spPr>
          <a:xfrm>
            <a:off x="4714876" y="1357298"/>
            <a:ext cx="4143404" cy="4500594"/>
          </a:xfrm>
          <a:noFill/>
        </p:spPr>
      </p:pic>
      <p:sp>
        <p:nvSpPr>
          <p:cNvPr id="36868" name="Rectangle 4"/>
          <p:cNvSpPr>
            <a:spLocks noChangeArrowheads="1"/>
          </p:cNvSpPr>
          <p:nvPr/>
        </p:nvSpPr>
        <p:spPr bwMode="auto">
          <a:xfrm>
            <a:off x="642910" y="6072206"/>
            <a:ext cx="3014736" cy="523220"/>
          </a:xfrm>
          <a:prstGeom prst="rect">
            <a:avLst/>
          </a:prstGeom>
          <a:noFill/>
          <a:ln w="9525">
            <a:noFill/>
            <a:miter lim="800000"/>
            <a:headEnd/>
            <a:tailEnd/>
          </a:ln>
        </p:spPr>
        <p:txBody>
          <a:bodyPr wrap="none">
            <a:spAutoFit/>
          </a:bodyPr>
          <a:lstStyle/>
          <a:p>
            <a:r>
              <a:rPr lang="kk-KZ" sz="2800" b="1" dirty="0">
                <a:latin typeface="Times New Roman" pitchFamily="18" charset="0"/>
                <a:cs typeface="Times New Roman" pitchFamily="18" charset="0"/>
              </a:rPr>
              <a:t>Ішектен қан кету</a:t>
            </a:r>
            <a:endParaRPr lang="ru-RU" sz="2800" b="1" dirty="0">
              <a:latin typeface="Times New Roman" pitchFamily="18" charset="0"/>
              <a:cs typeface="Times New Roman" pitchFamily="18" charset="0"/>
            </a:endParaRPr>
          </a:p>
        </p:txBody>
      </p:sp>
      <p:sp>
        <p:nvSpPr>
          <p:cNvPr id="36870" name="Rectangle 6"/>
          <p:cNvSpPr>
            <a:spLocks noChangeArrowheads="1"/>
          </p:cNvSpPr>
          <p:nvPr/>
        </p:nvSpPr>
        <p:spPr bwMode="auto">
          <a:xfrm>
            <a:off x="5072066" y="6072206"/>
            <a:ext cx="3400546" cy="523220"/>
          </a:xfrm>
          <a:prstGeom prst="rect">
            <a:avLst/>
          </a:prstGeom>
          <a:noFill/>
          <a:ln w="9525">
            <a:noFill/>
            <a:miter lim="800000"/>
            <a:headEnd/>
            <a:tailEnd/>
          </a:ln>
        </p:spPr>
        <p:txBody>
          <a:bodyPr wrap="none">
            <a:spAutoFit/>
          </a:bodyPr>
          <a:lstStyle/>
          <a:p>
            <a:r>
              <a:rPr lang="kk-KZ" sz="2800" b="1" dirty="0">
                <a:latin typeface="Times New Roman" pitchFamily="18" charset="0"/>
                <a:cs typeface="Times New Roman" pitchFamily="18" charset="0"/>
              </a:rPr>
              <a:t>Жатырдан қан кету</a:t>
            </a:r>
            <a:endParaRPr lang="ru-RU" sz="28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686800" cy="838200"/>
          </a:xfrm>
        </p:spPr>
        <p:txBody>
          <a:bodyPr>
            <a:noAutofit/>
          </a:bodyPr>
          <a:lstStyle/>
          <a:p>
            <a:pPr algn="ctr"/>
            <a:r>
              <a:rPr lang="ru-RU" sz="2400" b="1" i="1" dirty="0" smtClean="0">
                <a:solidFill>
                  <a:schemeClr val="tx1"/>
                </a:solidFill>
                <a:latin typeface="Times New Roman" pitchFamily="18" charset="0"/>
                <a:cs typeface="Times New Roman" pitchFamily="18" charset="0"/>
              </a:rPr>
              <a:t>ҚКГҚ </a:t>
            </a:r>
            <a:r>
              <a:rPr lang="ru-RU" sz="2400" b="1" i="1" dirty="0" err="1" smtClean="0">
                <a:solidFill>
                  <a:schemeClr val="tx1"/>
                </a:solidFill>
                <a:latin typeface="Times New Roman" pitchFamily="18" charset="0"/>
                <a:cs typeface="Times New Roman" pitchFamily="18" charset="0"/>
              </a:rPr>
              <a:t>жағдайын стандартты</a:t>
            </a:r>
            <a:r>
              <a:rPr lang="ru-RU" sz="2400" b="1" i="1" dirty="0" smtClean="0">
                <a:solidFill>
                  <a:schemeClr val="tx1"/>
                </a:solidFill>
                <a:latin typeface="Times New Roman" pitchFamily="18" charset="0"/>
                <a:cs typeface="Times New Roman" pitchFamily="18" charset="0"/>
              </a:rPr>
              <a:t> </a:t>
            </a:r>
            <a:r>
              <a:rPr lang="ru-RU" sz="2400" b="1" i="1" dirty="0" err="1" smtClean="0">
                <a:solidFill>
                  <a:schemeClr val="tx1"/>
                </a:solidFill>
                <a:latin typeface="Times New Roman" pitchFamily="18" charset="0"/>
                <a:cs typeface="Times New Roman" pitchFamily="18" charset="0"/>
              </a:rPr>
              <a:t>анықтау критерийлері</a:t>
            </a:r>
            <a:endParaRPr lang="ru-RU" sz="2400" i="1"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142844" y="1071546"/>
            <a:ext cx="8848756" cy="5429288"/>
          </a:xfrm>
        </p:spPr>
        <p:txBody>
          <a:bodyPr>
            <a:noAutofit/>
          </a:bodyPr>
          <a:lstStyle/>
          <a:p>
            <a:pPr>
              <a:buNone/>
            </a:pP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Болжамды</a:t>
            </a:r>
            <a:r>
              <a:rPr lang="ru-RU" sz="2000" b="1" dirty="0" smtClean="0">
                <a:solidFill>
                  <a:schemeClr val="tx1"/>
                </a:solidFill>
                <a:latin typeface="Times New Roman" pitchFamily="18" charset="0"/>
                <a:cs typeface="Times New Roman" pitchFamily="18" charset="0"/>
              </a:rPr>
              <a:t> </a:t>
            </a:r>
            <a:r>
              <a:rPr lang="ru-RU" sz="2000" b="1" dirty="0" err="1" smtClean="0">
                <a:solidFill>
                  <a:schemeClr val="tx1"/>
                </a:solidFill>
                <a:latin typeface="Times New Roman" pitchFamily="18" charset="0"/>
                <a:cs typeface="Times New Roman" pitchFamily="18" charset="0"/>
              </a:rPr>
              <a:t>жағдай</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ҚКГҚ </a:t>
            </a:r>
            <a:r>
              <a:rPr lang="ru-RU" sz="1900" dirty="0" err="1" smtClean="0">
                <a:solidFill>
                  <a:schemeClr val="tx1"/>
                </a:solidFill>
                <a:latin typeface="Times New Roman" pitchFamily="18" charset="0"/>
                <a:cs typeface="Times New Roman" pitchFamily="18" charset="0"/>
              </a:rPr>
              <a:t>бойынша</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эндемиялы</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аумақта тұрып жатқан немесе</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болып</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келген</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дене</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қызуының көтерілуімен жіті</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басталған </a:t>
            </a:r>
            <a:r>
              <a:rPr lang="ru-RU" sz="1900" dirty="0" smtClean="0">
                <a:solidFill>
                  <a:schemeClr val="tx1"/>
                </a:solidFill>
                <a:latin typeface="Times New Roman" pitchFamily="18" charset="0"/>
                <a:cs typeface="Times New Roman" pitchFamily="18" charset="0"/>
              </a:rPr>
              <a:t>ауру </a:t>
            </a:r>
            <a:r>
              <a:rPr lang="ru-RU" sz="1900" dirty="0" err="1" smtClean="0">
                <a:solidFill>
                  <a:schemeClr val="tx1"/>
                </a:solidFill>
                <a:latin typeface="Times New Roman" pitchFamily="18" charset="0"/>
                <a:cs typeface="Times New Roman" pitchFamily="18" charset="0"/>
              </a:rPr>
              <a:t>бойынша</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қаралған кез</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келген</a:t>
            </a:r>
            <a:r>
              <a:rPr lang="ru-RU" sz="1900" dirty="0" smtClean="0">
                <a:solidFill>
                  <a:schemeClr val="tx1"/>
                </a:solidFill>
                <a:latin typeface="Times New Roman" pitchFamily="18" charset="0"/>
                <a:cs typeface="Times New Roman" pitchFamily="18" charset="0"/>
              </a:rPr>
              <a:t> пациент </a:t>
            </a:r>
            <a:r>
              <a:rPr lang="ru-RU" sz="1900" dirty="0" err="1" smtClean="0">
                <a:solidFill>
                  <a:schemeClr val="tx1"/>
                </a:solidFill>
                <a:latin typeface="Times New Roman" pitchFamily="18" charset="0"/>
                <a:cs typeface="Times New Roman" pitchFamily="18" charset="0"/>
              </a:rPr>
              <a:t>және онда</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келесі</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клиникалық белгілердің </a:t>
            </a:r>
            <a:r>
              <a:rPr lang="ru-RU" sz="1900" b="1" dirty="0" err="1" smtClean="0">
                <a:solidFill>
                  <a:schemeClr val="tx1"/>
                </a:solidFill>
                <a:latin typeface="Times New Roman" pitchFamily="18" charset="0"/>
                <a:cs typeface="Times New Roman" pitchFamily="18" charset="0"/>
              </a:rPr>
              <a:t>кемінде</a:t>
            </a:r>
            <a:r>
              <a:rPr lang="ru-RU" sz="1900" b="1" dirty="0" smtClean="0">
                <a:solidFill>
                  <a:schemeClr val="tx1"/>
                </a:solidFill>
                <a:latin typeface="Times New Roman" pitchFamily="18" charset="0"/>
                <a:cs typeface="Times New Roman" pitchFamily="18" charset="0"/>
              </a:rPr>
              <a:t> </a:t>
            </a:r>
            <a:r>
              <a:rPr lang="ru-RU" sz="1900" b="1" dirty="0" err="1" smtClean="0">
                <a:solidFill>
                  <a:schemeClr val="tx1"/>
                </a:solidFill>
                <a:latin typeface="Times New Roman" pitchFamily="18" charset="0"/>
                <a:cs typeface="Times New Roman" pitchFamily="18" charset="0"/>
              </a:rPr>
              <a:t>біреуінің болуы</a:t>
            </a:r>
            <a:r>
              <a:rPr lang="ru-RU" sz="1900" b="1"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байқалады</a:t>
            </a:r>
            <a:r>
              <a:rPr lang="ru-RU" sz="1900" dirty="0" smtClean="0">
                <a:solidFill>
                  <a:schemeClr val="tx1"/>
                </a:solidFill>
                <a:latin typeface="Times New Roman" pitchFamily="18" charset="0"/>
                <a:cs typeface="Times New Roman" pitchFamily="18" charset="0"/>
              </a:rPr>
              <a:t>:</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бастың қатты ауыруы</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бұлшықеттік ауырсынулар</a:t>
            </a:r>
            <a:r>
              <a:rPr lang="ru-RU" sz="1900" dirty="0" smtClean="0">
                <a:solidFill>
                  <a:schemeClr val="tx1"/>
                </a:solidFill>
                <a:latin typeface="Times New Roman" pitchFamily="18" charset="0"/>
                <a:cs typeface="Times New Roman" pitchFamily="18" charset="0"/>
              </a:rPr>
              <a:t>;</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лоқсу немесе</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құсу</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құрсақтағы ауырсынулар</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немесе</a:t>
            </a:r>
            <a:r>
              <a:rPr lang="ru-RU" sz="1900" dirty="0" smtClean="0">
                <a:solidFill>
                  <a:schemeClr val="tx1"/>
                </a:solidFill>
                <a:latin typeface="Times New Roman" pitchFamily="18" charset="0"/>
                <a:cs typeface="Times New Roman" pitchFamily="18" charset="0"/>
              </a:rPr>
              <a:t> диарея;</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бұраудың оң </a:t>
            </a:r>
            <a:r>
              <a:rPr lang="ru-RU" sz="1900" dirty="0" smtClean="0">
                <a:solidFill>
                  <a:schemeClr val="tx1"/>
                </a:solidFill>
                <a:latin typeface="Times New Roman" pitchFamily="18" charset="0"/>
                <a:cs typeface="Times New Roman" pitchFamily="18" charset="0"/>
              </a:rPr>
              <a:t>симптомы,</a:t>
            </a:r>
            <a:br>
              <a:rPr lang="ru-RU" sz="1900" dirty="0" smtClean="0">
                <a:solidFill>
                  <a:schemeClr val="tx1"/>
                </a:solidFill>
                <a:latin typeface="Times New Roman" pitchFamily="18" charset="0"/>
                <a:cs typeface="Times New Roman" pitchFamily="18" charset="0"/>
              </a:rPr>
            </a:br>
            <a:r>
              <a:rPr lang="ru-RU" sz="1900" dirty="0" err="1" smtClean="0">
                <a:solidFill>
                  <a:schemeClr val="tx1"/>
                </a:solidFill>
                <a:latin typeface="Times New Roman" pitchFamily="18" charset="0"/>
                <a:cs typeface="Times New Roman" pitchFamily="18" charset="0"/>
              </a:rPr>
              <a:t>және, </a:t>
            </a:r>
            <a:r>
              <a:rPr lang="ru-RU" sz="1900" dirty="0" smtClean="0">
                <a:solidFill>
                  <a:schemeClr val="tx1"/>
                </a:solidFill>
                <a:latin typeface="Times New Roman" pitchFamily="18" charset="0"/>
                <a:cs typeface="Times New Roman" pitchFamily="18" charset="0"/>
              </a:rPr>
              <a:t>ауру </a:t>
            </a:r>
            <a:r>
              <a:rPr lang="ru-RU" sz="1900" dirty="0" err="1" smtClean="0">
                <a:solidFill>
                  <a:schemeClr val="tx1"/>
                </a:solidFill>
                <a:latin typeface="Times New Roman" pitchFamily="18" charset="0"/>
                <a:cs typeface="Times New Roman" pitchFamily="18" charset="0"/>
              </a:rPr>
              <a:t>басталғанға дейінгі</a:t>
            </a:r>
            <a:r>
              <a:rPr lang="ru-RU" sz="1900" dirty="0" smtClean="0">
                <a:solidFill>
                  <a:schemeClr val="tx1"/>
                </a:solidFill>
                <a:latin typeface="Times New Roman" pitchFamily="18" charset="0"/>
                <a:cs typeface="Times New Roman" pitchFamily="18" charset="0"/>
              </a:rPr>
              <a:t> 14 </a:t>
            </a:r>
            <a:r>
              <a:rPr lang="ru-RU" sz="1900" dirty="0" err="1" smtClean="0">
                <a:solidFill>
                  <a:schemeClr val="tx1"/>
                </a:solidFill>
                <a:latin typeface="Times New Roman" pitchFamily="18" charset="0"/>
                <a:cs typeface="Times New Roman" pitchFamily="18" charset="0"/>
              </a:rPr>
              <a:t>күндік кезеңде эпиданамнезде</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төменде келтірілген</a:t>
            </a:r>
            <a:r>
              <a:rPr lang="ru-RU" sz="1900" dirty="0" smtClean="0">
                <a:solidFill>
                  <a:schemeClr val="tx1"/>
                </a:solidFill>
                <a:latin typeface="Times New Roman" pitchFamily="18" charset="0"/>
                <a:cs typeface="Times New Roman" pitchFamily="18" charset="0"/>
              </a:rPr>
              <a:t> ҚКГҚ </a:t>
            </a:r>
            <a:r>
              <a:rPr lang="ru-RU" sz="1900" dirty="0" err="1" smtClean="0">
                <a:solidFill>
                  <a:schemeClr val="tx1"/>
                </a:solidFill>
                <a:latin typeface="Times New Roman" pitchFamily="18" charset="0"/>
                <a:cs typeface="Times New Roman" pitchFamily="18" charset="0"/>
              </a:rPr>
              <a:t>дамуының қауіп факторларының біреуінің болуы</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байқалған:</a:t>
            </a:r>
            <a:r>
              <a:rPr lang="ru-RU" sz="1900" dirty="0" smtClean="0">
                <a:solidFill>
                  <a:schemeClr val="tx1"/>
                </a:solidFill>
                <a:latin typeface="Times New Roman" pitchFamily="18" charset="0"/>
                <a:cs typeface="Times New Roman" pitchFamily="18" charset="0"/>
              </a:rPr>
              <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кене</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шағу немесе</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онымен</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жанасу</a:t>
            </a:r>
            <a:r>
              <a:rPr lang="ru-RU" sz="1900" dirty="0" smtClean="0">
                <a:solidFill>
                  <a:schemeClr val="tx1"/>
                </a:solidFill>
                <a:latin typeface="Times New Roman" pitchFamily="18" charset="0"/>
                <a:cs typeface="Times New Roman" pitchFamily="18" charset="0"/>
              </a:rPr>
              <a:t>,</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жануарларға күтім жасау</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жаю</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сауу</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және </a:t>
            </a:r>
            <a:r>
              <a:rPr lang="ru-RU" sz="1900" dirty="0" smtClean="0">
                <a:solidFill>
                  <a:schemeClr val="tx1"/>
                </a:solidFill>
                <a:latin typeface="Times New Roman" pitchFamily="18" charset="0"/>
                <a:cs typeface="Times New Roman" pitchFamily="18" charset="0"/>
              </a:rPr>
              <a:t>т.б),</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иттерді</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қоса алғанда</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үй шаруашылығында хайуанаттардың болуы</a:t>
            </a:r>
            <a:r>
              <a:rPr lang="ru-RU" sz="1900" dirty="0" smtClean="0">
                <a:solidFill>
                  <a:schemeClr val="tx1"/>
                </a:solidFill>
                <a:latin typeface="Times New Roman" pitchFamily="18" charset="0"/>
                <a:cs typeface="Times New Roman" pitchFamily="18" charset="0"/>
              </a:rPr>
              <a:t>,</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жануарларды</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бөлшектеу</a:t>
            </a:r>
            <a:r>
              <a:rPr lang="ru-RU" sz="1900" dirty="0" smtClean="0">
                <a:solidFill>
                  <a:schemeClr val="tx1"/>
                </a:solidFill>
                <a:latin typeface="Times New Roman" pitchFamily="18" charset="0"/>
                <a:cs typeface="Times New Roman" pitchFamily="18" charset="0"/>
              </a:rPr>
              <a:t>, сою, </a:t>
            </a:r>
            <a:r>
              <a:rPr lang="ru-RU" sz="1900" dirty="0" err="1" smtClean="0">
                <a:solidFill>
                  <a:schemeClr val="tx1"/>
                </a:solidFill>
                <a:latin typeface="Times New Roman" pitchFamily="18" charset="0"/>
                <a:cs typeface="Times New Roman" pitchFamily="18" charset="0"/>
              </a:rPr>
              <a:t>тасымалдау</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және сату</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кезінде</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олардың қанымен, терісімен</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тіндерімен</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жанасу</a:t>
            </a:r>
            <a:r>
              <a:rPr lang="ru-RU" sz="1900" dirty="0" smtClean="0">
                <a:solidFill>
                  <a:schemeClr val="tx1"/>
                </a:solidFill>
                <a:latin typeface="Times New Roman" pitchFamily="18" charset="0"/>
                <a:cs typeface="Times New Roman" pitchFamily="18" charset="0"/>
              </a:rPr>
              <a:t>,</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қан кетумен</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ауыратын</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адаммен</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байланыс</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жасау</a:t>
            </a:r>
            <a:r>
              <a:rPr lang="ru-RU" sz="1900" dirty="0" smtClean="0">
                <a:solidFill>
                  <a:schemeClr val="tx1"/>
                </a:solidFill>
                <a:latin typeface="Times New Roman" pitchFamily="18" charset="0"/>
                <a:cs typeface="Times New Roman" pitchFamily="18" charset="0"/>
              </a:rPr>
              <a:t>,</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ашық аумақта </a:t>
            </a:r>
            <a:r>
              <a:rPr lang="ru-RU" sz="1900" dirty="0" smtClean="0">
                <a:solidFill>
                  <a:schemeClr val="tx1"/>
                </a:solidFill>
                <a:latin typeface="Times New Roman" pitchFamily="18" charset="0"/>
                <a:cs typeface="Times New Roman" pitchFamily="18" charset="0"/>
              </a:rPr>
              <a:t>болу (</a:t>
            </a:r>
            <a:r>
              <a:rPr lang="ru-RU" sz="1900" dirty="0" err="1" smtClean="0">
                <a:solidFill>
                  <a:schemeClr val="tx1"/>
                </a:solidFill>
                <a:latin typeface="Times New Roman" pitchFamily="18" charset="0"/>
                <a:cs typeface="Times New Roman" pitchFamily="18" charset="0"/>
              </a:rPr>
              <a:t>алқапта</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табиғатта демалу</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және </a:t>
            </a:r>
            <a:r>
              <a:rPr lang="ru-RU" sz="1900" dirty="0" smtClean="0">
                <a:solidFill>
                  <a:schemeClr val="tx1"/>
                </a:solidFill>
                <a:latin typeface="Times New Roman" pitchFamily="18" charset="0"/>
                <a:cs typeface="Times New Roman" pitchFamily="18" charset="0"/>
              </a:rPr>
              <a:t>т.б),</a:t>
            </a:r>
            <a:br>
              <a:rPr lang="ru-RU" sz="1900" dirty="0" smtClean="0">
                <a:solidFill>
                  <a:schemeClr val="tx1"/>
                </a:solidFill>
                <a:latin typeface="Times New Roman" pitchFamily="18" charset="0"/>
                <a:cs typeface="Times New Roman" pitchFamily="18" charset="0"/>
              </a:rPr>
            </a:b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зертханада</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адамдардың немесе</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жануарлардың қанымен</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тіндерімен</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немесе</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кенелермен</a:t>
            </a:r>
            <a:r>
              <a:rPr lang="ru-RU" sz="1900" dirty="0" smtClean="0">
                <a:solidFill>
                  <a:schemeClr val="tx1"/>
                </a:solidFill>
                <a:latin typeface="Times New Roman" pitchFamily="18" charset="0"/>
                <a:cs typeface="Times New Roman" pitchFamily="18" charset="0"/>
              </a:rPr>
              <a:t> </a:t>
            </a:r>
            <a:r>
              <a:rPr lang="ru-RU" sz="1900" dirty="0" err="1" smtClean="0">
                <a:solidFill>
                  <a:schemeClr val="tx1"/>
                </a:solidFill>
                <a:latin typeface="Times New Roman" pitchFamily="18" charset="0"/>
                <a:cs typeface="Times New Roman" pitchFamily="18" charset="0"/>
              </a:rPr>
              <a:t>жұмыс істеу</a:t>
            </a:r>
            <a:r>
              <a:rPr lang="ru-RU" sz="1900" dirty="0" smtClean="0">
                <a:solidFill>
                  <a:schemeClr val="tx1"/>
                </a:solidFill>
                <a:latin typeface="Times New Roman" pitchFamily="18" charset="0"/>
                <a:cs typeface="Times New Roman" pitchFamily="18" charset="0"/>
              </a:rPr>
              <a:t>.</a:t>
            </a:r>
            <a:endParaRPr lang="ru-RU" sz="1900"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85728"/>
            <a:ext cx="8777318" cy="6357982"/>
          </a:xfrm>
        </p:spPr>
        <p:txBody>
          <a:bodyPr>
            <a:normAutofit/>
          </a:bodyPr>
          <a:lstStyle/>
          <a:p>
            <a:pPr>
              <a:buNone/>
            </a:pPr>
            <a:r>
              <a:rPr lang="ru-RU" sz="2000" b="1" dirty="0" err="1" smtClean="0">
                <a:solidFill>
                  <a:schemeClr val="tx1"/>
                </a:solidFill>
                <a:latin typeface="Times New Roman" pitchFamily="18" charset="0"/>
                <a:cs typeface="Times New Roman" pitchFamily="18" charset="0"/>
              </a:rPr>
              <a:t>Ықтимал жағдай</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Ауру </a:t>
            </a:r>
            <a:r>
              <a:rPr lang="ru-RU" sz="2000" dirty="0" err="1" smtClean="0">
                <a:solidFill>
                  <a:schemeClr val="tx1"/>
                </a:solidFill>
                <a:latin typeface="Times New Roman" pitchFamily="18" charset="0"/>
                <a:cs typeface="Times New Roman" pitchFamily="18" charset="0"/>
              </a:rPr>
              <a:t>басталғанға дейінгі</a:t>
            </a:r>
            <a:r>
              <a:rPr lang="ru-RU" sz="2000" dirty="0" smtClean="0">
                <a:solidFill>
                  <a:schemeClr val="tx1"/>
                </a:solidFill>
                <a:latin typeface="Times New Roman" pitchFamily="18" charset="0"/>
                <a:cs typeface="Times New Roman" pitchFamily="18" charset="0"/>
              </a:rPr>
              <a:t> 14 </a:t>
            </a:r>
            <a:r>
              <a:rPr lang="ru-RU" sz="2000" dirty="0" err="1" smtClean="0">
                <a:solidFill>
                  <a:schemeClr val="tx1"/>
                </a:solidFill>
                <a:latin typeface="Times New Roman" pitchFamily="18" charset="0"/>
                <a:cs typeface="Times New Roman" pitchFamily="18" charset="0"/>
              </a:rPr>
              <a:t>күндік кезеңде </a:t>
            </a:r>
            <a:r>
              <a:rPr lang="ru-RU" sz="2000" dirty="0" smtClean="0">
                <a:solidFill>
                  <a:schemeClr val="tx1"/>
                </a:solidFill>
                <a:latin typeface="Times New Roman" pitchFamily="18" charset="0"/>
                <a:cs typeface="Times New Roman" pitchFamily="18" charset="0"/>
              </a:rPr>
              <a:t>ҚКГҚ </a:t>
            </a:r>
            <a:r>
              <a:rPr lang="ru-RU" sz="2000" dirty="0" err="1" smtClean="0">
                <a:solidFill>
                  <a:schemeClr val="tx1"/>
                </a:solidFill>
                <a:latin typeface="Times New Roman" pitchFamily="18" charset="0"/>
                <a:cs typeface="Times New Roman" pitchFamily="18" charset="0"/>
              </a:rPr>
              <a:t>бойынша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эндемиялы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аумақта тұратын немесе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болған және </a:t>
            </a:r>
            <a:r>
              <a:rPr lang="ru-RU" sz="2000" dirty="0" smtClean="0">
                <a:solidFill>
                  <a:schemeClr val="tx1"/>
                </a:solidFill>
                <a:latin typeface="Times New Roman" pitchFamily="18" charset="0"/>
                <a:cs typeface="Times New Roman" pitchFamily="18" charset="0"/>
              </a:rPr>
              <a:t>ҚКГҚ </a:t>
            </a:r>
            <a:r>
              <a:rPr lang="ru-RU" sz="2000" dirty="0" err="1" smtClean="0">
                <a:solidFill>
                  <a:schemeClr val="tx1"/>
                </a:solidFill>
                <a:latin typeface="Times New Roman" pitchFamily="18" charset="0"/>
                <a:cs typeface="Times New Roman" pitchFamily="18" charset="0"/>
              </a:rPr>
              <a:t>болжалды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жағдайының клиникалық сипаттамасына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сай</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келетін</a:t>
            </a:r>
            <a:r>
              <a:rPr lang="ru-RU" sz="2000" dirty="0" smtClean="0">
                <a:solidFill>
                  <a:schemeClr val="tx1"/>
                </a:solidFill>
                <a:latin typeface="Times New Roman" pitchFamily="18" charset="0"/>
                <a:cs typeface="Times New Roman" pitchFamily="18" charset="0"/>
              </a:rPr>
              <a:t>, 150 000/мм</a:t>
            </a:r>
            <a:r>
              <a:rPr lang="ru-RU" sz="2000" baseline="30000" dirty="0" smtClean="0">
                <a:solidFill>
                  <a:schemeClr val="tx1"/>
                </a:solidFill>
                <a:latin typeface="Times New Roman" pitchFamily="18" charset="0"/>
                <a:cs typeface="Times New Roman" pitchFamily="18" charset="0"/>
              </a:rPr>
              <a:t>3</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деңгейінен төмен тромбоцитопениясы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және</a:t>
            </a:r>
            <a:r>
              <a:rPr lang="ru-RU" sz="2000" dirty="0" smtClean="0">
                <a:solidFill>
                  <a:schemeClr val="tx1"/>
                </a:solidFill>
                <a:latin typeface="Times New Roman" pitchFamily="18" charset="0"/>
                <a:cs typeface="Times New Roman" pitchFamily="18" charset="0"/>
              </a:rPr>
              <a:t>/</a:t>
            </a:r>
            <a:r>
              <a:rPr lang="ru-RU" sz="2000" dirty="0" err="1" smtClean="0">
                <a:solidFill>
                  <a:schemeClr val="tx1"/>
                </a:solidFill>
                <a:latin typeface="Times New Roman" pitchFamily="18" charset="0"/>
                <a:cs typeface="Times New Roman" pitchFamily="18" charset="0"/>
              </a:rPr>
              <a:t>немесе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кез</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келген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геморрагиялық көріністері</a:t>
            </a:r>
            <a:r>
              <a:rPr lang="ru-RU" sz="2000" dirty="0" smtClean="0">
                <a:solidFill>
                  <a:schemeClr val="tx1"/>
                </a:solidFill>
                <a:latin typeface="Times New Roman" pitchFamily="18" charset="0"/>
                <a:cs typeface="Times New Roman" pitchFamily="18" charset="0"/>
              </a:rPr>
              <a:t>:</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нүктелік </a:t>
            </a:r>
            <a:r>
              <a:rPr lang="ru-RU" sz="2000" dirty="0" smtClean="0">
                <a:solidFill>
                  <a:schemeClr val="tx1"/>
                </a:solidFill>
                <a:latin typeface="Times New Roman" pitchFamily="18" charset="0"/>
                <a:cs typeface="Times New Roman" pitchFamily="18" charset="0"/>
              </a:rPr>
              <a:t>(</a:t>
            </a:r>
            <a:r>
              <a:rPr lang="ru-RU" sz="2000" dirty="0" err="1" smtClean="0">
                <a:solidFill>
                  <a:schemeClr val="tx1"/>
                </a:solidFill>
                <a:latin typeface="Times New Roman" pitchFamily="18" charset="0"/>
                <a:cs typeface="Times New Roman" pitchFamily="18" charset="0"/>
              </a:rPr>
              <a:t>петехиалды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бөртпелер</a:t>
            </a:r>
            <a:r>
              <a:rPr lang="ru-RU" sz="2000" dirty="0" smtClean="0">
                <a:solidFill>
                  <a:schemeClr val="tx1"/>
                </a:solidFill>
                <a:latin typeface="Times New Roman" pitchFamily="18" charset="0"/>
                <a:cs typeface="Times New Roman" pitchFamily="18" charset="0"/>
              </a:rPr>
              <a:t>;</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кез</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келген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орналасудағы қан кетулер</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мұрын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қызылиек</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асқазан-ішек</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қынап және </a:t>
            </a:r>
            <a:r>
              <a:rPr lang="ru-RU" sz="2000" dirty="0" smtClean="0">
                <a:solidFill>
                  <a:schemeClr val="tx1"/>
                </a:solidFill>
                <a:latin typeface="Times New Roman" pitchFamily="18" charset="0"/>
                <a:cs typeface="Times New Roman" pitchFamily="18" charset="0"/>
              </a:rPr>
              <a:t>т.б);</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қанқұйылулар</a:t>
            </a:r>
            <a:r>
              <a:rPr lang="ru-RU" sz="2000" dirty="0" smtClean="0">
                <a:solidFill>
                  <a:schemeClr val="tx1"/>
                </a:solidFill>
                <a:latin typeface="Times New Roman" pitchFamily="18" charset="0"/>
                <a:cs typeface="Times New Roman" pitchFamily="18" charset="0"/>
              </a:rPr>
              <a:t>;</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бұраудың оң </a:t>
            </a:r>
            <a:r>
              <a:rPr lang="ru-RU" sz="2000" dirty="0" smtClean="0">
                <a:solidFill>
                  <a:schemeClr val="tx1"/>
                </a:solidFill>
                <a:latin typeface="Times New Roman" pitchFamily="18" charset="0"/>
                <a:cs typeface="Times New Roman" pitchFamily="18" charset="0"/>
              </a:rPr>
              <a:t>симптомы бар пациент.</a:t>
            </a:r>
          </a:p>
          <a:p>
            <a:pPr>
              <a:buNone/>
            </a:pPr>
            <a:endParaRPr lang="ru-RU" sz="2000" dirty="0" smtClean="0">
              <a:solidFill>
                <a:schemeClr val="tx1"/>
              </a:solidFill>
              <a:latin typeface="Times New Roman" pitchFamily="18" charset="0"/>
              <a:cs typeface="Times New Roman" pitchFamily="18" charset="0"/>
            </a:endParaRPr>
          </a:p>
          <a:p>
            <a:pPr>
              <a:buNone/>
            </a:pPr>
            <a:r>
              <a:rPr lang="ru-RU" sz="2000" b="1" dirty="0" err="1" smtClean="0">
                <a:solidFill>
                  <a:schemeClr val="tx1"/>
                </a:solidFill>
                <a:latin typeface="Times New Roman" pitchFamily="18" charset="0"/>
                <a:cs typeface="Times New Roman" pitchFamily="18" charset="0"/>
              </a:rPr>
              <a:t>Расталған жағдай:</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err="1" smtClean="0">
                <a:solidFill>
                  <a:schemeClr val="tx1"/>
                </a:solidFill>
                <a:latin typeface="Times New Roman" pitchFamily="18" charset="0"/>
                <a:cs typeface="Times New Roman" pitchFamily="18" charset="0"/>
              </a:rPr>
              <a:t>Қан/тін үлгілерінің ҚКГҚ-ға диагностикалық тесттердің:</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ПТР-да</a:t>
            </a:r>
            <a:r>
              <a:rPr lang="ru-RU" sz="2000" dirty="0" smtClean="0">
                <a:solidFill>
                  <a:schemeClr val="tx1"/>
                </a:solidFill>
                <a:latin typeface="Times New Roman" pitchFamily="18" charset="0"/>
                <a:cs typeface="Times New Roman" pitchFamily="18" charset="0"/>
              </a:rPr>
              <a:t> РНҚ </a:t>
            </a:r>
            <a:r>
              <a:rPr lang="ru-RU" sz="2000" dirty="0" err="1" smtClean="0">
                <a:solidFill>
                  <a:schemeClr val="tx1"/>
                </a:solidFill>
                <a:latin typeface="Times New Roman" pitchFamily="18" charset="0"/>
                <a:cs typeface="Times New Roman" pitchFamily="18" charset="0"/>
              </a:rPr>
              <a:t>немесе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ИФА-де</a:t>
            </a:r>
            <a:r>
              <a:rPr lang="ru-RU" sz="2000" dirty="0" smtClean="0">
                <a:solidFill>
                  <a:schemeClr val="tx1"/>
                </a:solidFill>
                <a:latin typeface="Times New Roman" pitchFamily="18" charset="0"/>
                <a:cs typeface="Times New Roman" pitchFamily="18" charset="0"/>
              </a:rPr>
              <a:t> ҚКГҚ </a:t>
            </a:r>
            <a:r>
              <a:rPr lang="ru-RU" sz="2000" dirty="0" err="1" smtClean="0">
                <a:solidFill>
                  <a:schemeClr val="tx1"/>
                </a:solidFill>
                <a:latin typeface="Times New Roman" pitchFamily="18" charset="0"/>
                <a:cs typeface="Times New Roman" pitchFamily="18" charset="0"/>
              </a:rPr>
              <a:t>антигенін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айқындау;</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ИФА </a:t>
            </a:r>
            <a:r>
              <a:rPr lang="ru-RU" sz="2000" dirty="0" err="1" smtClean="0">
                <a:solidFill>
                  <a:schemeClr val="tx1"/>
                </a:solidFill>
                <a:latin typeface="Times New Roman" pitchFamily="18" charset="0"/>
                <a:cs typeface="Times New Roman" pitchFamily="18" charset="0"/>
              </a:rPr>
              <a:t>әдісімен</a:t>
            </a:r>
            <a:r>
              <a:rPr lang="ru-RU"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IgM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IgG</a:t>
            </a:r>
            <a:r>
              <a:rPr lang="en-US"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антиденелерін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айқындау;</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иммуногистохимиялық әдіспен патологоанатомиялық материалдағы антигенді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анықтаудың оң нәтижелері </a:t>
            </a:r>
            <a:r>
              <a:rPr lang="ru-RU" sz="2000" dirty="0" smtClean="0">
                <a:solidFill>
                  <a:schemeClr val="tx1"/>
                </a:solidFill>
                <a:latin typeface="Times New Roman" pitchFamily="18" charset="0"/>
                <a:cs typeface="Times New Roman" pitchFamily="18" charset="0"/>
              </a:rPr>
              <a:t>бар, </a:t>
            </a:r>
            <a:r>
              <a:rPr lang="ru-RU" sz="2000" dirty="0" err="1" smtClean="0">
                <a:solidFill>
                  <a:schemeClr val="tx1"/>
                </a:solidFill>
                <a:latin typeface="Times New Roman" pitchFamily="18" charset="0"/>
                <a:cs typeface="Times New Roman" pitchFamily="18" charset="0"/>
              </a:rPr>
              <a:t>болжалды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немесе</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ықтимал </a:t>
            </a:r>
            <a:r>
              <a:rPr lang="ru-RU" sz="2000" dirty="0" smtClean="0">
                <a:solidFill>
                  <a:schemeClr val="tx1"/>
                </a:solidFill>
                <a:latin typeface="Times New Roman" pitchFamily="18" charset="0"/>
                <a:cs typeface="Times New Roman" pitchFamily="18" charset="0"/>
              </a:rPr>
              <a:t>ҚКГҚ </a:t>
            </a:r>
            <a:r>
              <a:rPr lang="ru-RU" sz="2000" dirty="0" err="1" smtClean="0">
                <a:solidFill>
                  <a:schemeClr val="tx1"/>
                </a:solidFill>
                <a:latin typeface="Times New Roman" pitchFamily="18" charset="0"/>
                <a:cs typeface="Times New Roman" pitchFamily="18" charset="0"/>
              </a:rPr>
              <a:t>жағдайының анықтамасына сай</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келеді</a:t>
            </a: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5720" y="333375"/>
            <a:ext cx="8401080" cy="6264275"/>
          </a:xfrm>
        </p:spPr>
        <p:txBody>
          <a:bodyPr/>
          <a:lstStyle/>
          <a:p>
            <a:pPr>
              <a:defRPr/>
            </a:pPr>
            <a:endParaRPr lang="ru-RU" sz="1600" dirty="0">
              <a:solidFill>
                <a:schemeClr val="tx1"/>
              </a:solidFill>
              <a:latin typeface="Times New Roman" pitchFamily="18" charset="0"/>
              <a:cs typeface="Times New Roman" pitchFamily="18" charset="0"/>
            </a:endParaRPr>
          </a:p>
          <a:p>
            <a:pPr>
              <a:buNone/>
              <a:defRPr/>
            </a:pPr>
            <a:r>
              <a:rPr lang="kk-KZ" sz="2000" b="1" dirty="0" smtClean="0">
                <a:solidFill>
                  <a:schemeClr val="tx1"/>
                </a:solidFill>
                <a:latin typeface="Times New Roman" pitchFamily="18" charset="0"/>
                <a:cs typeface="Times New Roman" pitchFamily="18" charset="0"/>
              </a:rPr>
              <a:t>                            Диагностика</a:t>
            </a:r>
            <a:endParaRPr lang="ru-RU" sz="2000" b="1" dirty="0">
              <a:solidFill>
                <a:schemeClr val="tx1"/>
              </a:solidFill>
              <a:latin typeface="Times New Roman" pitchFamily="18" charset="0"/>
              <a:cs typeface="Times New Roman" pitchFamily="18" charset="0"/>
            </a:endParaRPr>
          </a:p>
          <a:p>
            <a:pPr>
              <a:buFont typeface="Wingdings" pitchFamily="2" charset="2"/>
              <a:buChar char="q"/>
              <a:defRPr/>
            </a:pPr>
            <a:r>
              <a:rPr lang="kk-KZ" sz="1600" dirty="0">
                <a:solidFill>
                  <a:schemeClr val="tx1"/>
                </a:solidFill>
                <a:latin typeface="Times New Roman" pitchFamily="18" charset="0"/>
                <a:cs typeface="Times New Roman" pitchFamily="18" charset="0"/>
              </a:rPr>
              <a:t>Геморрагия алды кезеңiнде – эпидемиологиялық анамнезге (эпидемиялық аудандардан кейде бiрнеше жағдайлар тiркелуi мүмкiн),  науқастың сыртқы түрiне қарап (бетiнiң, мойнының, кеудесiнiң қызаруы,  шырышты қабаттардың қызаруы және т.б.) және лабораториялық көрсеткiштерге қарап қойылады. Бұл кезеңде дұрыс диагноз қою қиынға соғады.</a:t>
            </a:r>
            <a:endParaRPr lang="ru-RU" sz="1600" dirty="0">
              <a:solidFill>
                <a:schemeClr val="tx1"/>
              </a:solidFill>
              <a:latin typeface="Times New Roman" pitchFamily="18" charset="0"/>
              <a:cs typeface="Times New Roman" pitchFamily="18" charset="0"/>
            </a:endParaRPr>
          </a:p>
          <a:p>
            <a:pPr>
              <a:buFont typeface="Wingdings" pitchFamily="2" charset="2"/>
              <a:buChar char="q"/>
              <a:defRPr/>
            </a:pPr>
            <a:r>
              <a:rPr lang="kk-KZ" sz="1600" dirty="0">
                <a:solidFill>
                  <a:schemeClr val="tx1"/>
                </a:solidFill>
                <a:latin typeface="Times New Roman" pitchFamily="18" charset="0"/>
                <a:cs typeface="Times New Roman" pitchFamily="18" charset="0"/>
              </a:rPr>
              <a:t>Геморрагиялық кезеңде диагноз жоғарыда келтiрiлген клиникалық белгiлерге сүйене отырып қойылады. Сонымен қатар қаннан вирусты анықтау арқылы, серологиялық реакциялардан ИФА анализі;  ПТР қойылады.	</a:t>
            </a:r>
            <a:endParaRPr lang="kk-KZ" sz="1600" dirty="0" smtClean="0">
              <a:solidFill>
                <a:schemeClr val="tx1"/>
              </a:solidFill>
              <a:latin typeface="Times New Roman" pitchFamily="18" charset="0"/>
              <a:cs typeface="Times New Roman" pitchFamily="18" charset="0"/>
            </a:endParaRPr>
          </a:p>
          <a:p>
            <a:pPr>
              <a:buFont typeface="Wingdings" pitchFamily="2" charset="2"/>
              <a:buChar char="q"/>
              <a:defRPr/>
            </a:pPr>
            <a:endParaRPr lang="kk-KZ" sz="1600" dirty="0" smtClean="0">
              <a:solidFill>
                <a:schemeClr val="tx1"/>
              </a:solidFill>
              <a:latin typeface="Times New Roman" pitchFamily="18" charset="0"/>
              <a:cs typeface="Times New Roman" pitchFamily="18" charset="0"/>
            </a:endParaRPr>
          </a:p>
          <a:p>
            <a:pPr>
              <a:buNone/>
              <a:defRPr/>
            </a:pPr>
            <a:r>
              <a:rPr lang="kk-KZ" sz="1600" b="1" dirty="0" smtClean="0">
                <a:solidFill>
                  <a:schemeClr val="tx1"/>
                </a:solidFill>
                <a:latin typeface="Times New Roman" pitchFamily="18" charset="0"/>
                <a:cs typeface="Times New Roman" pitchFamily="18" charset="0"/>
              </a:rPr>
              <a:t>                               </a:t>
            </a:r>
            <a:r>
              <a:rPr lang="kk-KZ" sz="2000" b="1" u="sng" dirty="0" smtClean="0">
                <a:solidFill>
                  <a:schemeClr val="tx1"/>
                </a:solidFill>
                <a:latin typeface="Times New Roman" pitchFamily="18" charset="0"/>
                <a:cs typeface="Times New Roman" pitchFamily="18" charset="0"/>
              </a:rPr>
              <a:t>Дифференциалды диагностика</a:t>
            </a:r>
            <a:endParaRPr lang="ru-RU" sz="1600" b="1" u="sng" dirty="0" smtClean="0">
              <a:solidFill>
                <a:schemeClr val="tx1"/>
              </a:solidFill>
              <a:latin typeface="Times New Roman" pitchFamily="18" charset="0"/>
              <a:cs typeface="Times New Roman" pitchFamily="18" charset="0"/>
            </a:endParaRPr>
          </a:p>
          <a:p>
            <a:pPr>
              <a:buFont typeface="Wingdings" pitchFamily="2" charset="2"/>
              <a:buNone/>
              <a:defRPr/>
            </a:pPr>
            <a:endParaRPr lang="ru-RU" sz="800" dirty="0" smtClean="0">
              <a:solidFill>
                <a:schemeClr val="tx1"/>
              </a:solidFill>
              <a:latin typeface="Times New Roman" pitchFamily="18" charset="0"/>
              <a:cs typeface="Times New Roman" pitchFamily="18" charset="0"/>
            </a:endParaRPr>
          </a:p>
          <a:p>
            <a:pPr>
              <a:buFont typeface="Wingdings" pitchFamily="2" charset="2"/>
              <a:buChar char="q"/>
              <a:defRPr/>
            </a:pPr>
            <a:r>
              <a:rPr lang="kk-KZ" sz="1600" dirty="0" smtClean="0">
                <a:solidFill>
                  <a:schemeClr val="tx1"/>
                </a:solidFill>
                <a:latin typeface="Times New Roman" pitchFamily="18" charset="0"/>
                <a:cs typeface="Times New Roman" pitchFamily="18" charset="0"/>
              </a:rPr>
              <a:t>Менингококты инфекциялар.</a:t>
            </a:r>
            <a:endParaRPr lang="ru-RU" sz="1600" dirty="0" smtClean="0">
              <a:solidFill>
                <a:schemeClr val="tx1"/>
              </a:solidFill>
              <a:latin typeface="Times New Roman" pitchFamily="18" charset="0"/>
              <a:cs typeface="Times New Roman" pitchFamily="18" charset="0"/>
            </a:endParaRPr>
          </a:p>
          <a:p>
            <a:pPr>
              <a:buFont typeface="Wingdings" pitchFamily="2" charset="2"/>
              <a:buChar char="q"/>
              <a:defRPr/>
            </a:pPr>
            <a:r>
              <a:rPr lang="kk-KZ" sz="1600" dirty="0" smtClean="0">
                <a:solidFill>
                  <a:schemeClr val="tx1"/>
                </a:solidFill>
                <a:latin typeface="Times New Roman" pitchFamily="18" charset="0"/>
                <a:cs typeface="Times New Roman" pitchFamily="18" charset="0"/>
              </a:rPr>
              <a:t>Лептоспироз </a:t>
            </a:r>
            <a:endParaRPr lang="ru-RU" sz="1600" dirty="0" smtClean="0">
              <a:solidFill>
                <a:schemeClr val="tx1"/>
              </a:solidFill>
              <a:latin typeface="Times New Roman" pitchFamily="18" charset="0"/>
              <a:cs typeface="Times New Roman" pitchFamily="18" charset="0"/>
            </a:endParaRPr>
          </a:p>
          <a:p>
            <a:pPr>
              <a:buFont typeface="Wingdings" pitchFamily="2" charset="2"/>
              <a:buChar char="q"/>
              <a:defRPr/>
            </a:pPr>
            <a:r>
              <a:rPr lang="kk-KZ" sz="1600" dirty="0" smtClean="0">
                <a:solidFill>
                  <a:schemeClr val="tx1"/>
                </a:solidFill>
                <a:latin typeface="Times New Roman" pitchFamily="18" charset="0"/>
                <a:cs typeface="Times New Roman" pitchFamily="18" charset="0"/>
              </a:rPr>
              <a:t>Тұмау</a:t>
            </a:r>
            <a:endParaRPr lang="ru-RU" sz="1600" dirty="0" smtClean="0">
              <a:solidFill>
                <a:schemeClr val="tx1"/>
              </a:solidFill>
              <a:latin typeface="Times New Roman" pitchFamily="18" charset="0"/>
              <a:cs typeface="Times New Roman" pitchFamily="18" charset="0"/>
            </a:endParaRPr>
          </a:p>
          <a:p>
            <a:pPr>
              <a:buFont typeface="Wingdings" pitchFamily="2" charset="2"/>
              <a:buChar char="q"/>
              <a:defRPr/>
            </a:pPr>
            <a:r>
              <a:rPr lang="kk-KZ" sz="1600" dirty="0" smtClean="0">
                <a:solidFill>
                  <a:schemeClr val="tx1"/>
                </a:solidFill>
                <a:latin typeface="Times New Roman" pitchFamily="18" charset="0"/>
                <a:cs typeface="Times New Roman" pitchFamily="18" charset="0"/>
              </a:rPr>
              <a:t>Бөртпе сүзегi (сыпной тиф)</a:t>
            </a:r>
            <a:endParaRPr lang="ru-RU" sz="1600" dirty="0" smtClean="0">
              <a:solidFill>
                <a:schemeClr val="tx1"/>
              </a:solidFill>
              <a:latin typeface="Times New Roman" pitchFamily="18" charset="0"/>
              <a:cs typeface="Times New Roman" pitchFamily="18" charset="0"/>
            </a:endParaRPr>
          </a:p>
          <a:p>
            <a:pPr>
              <a:buFont typeface="Wingdings" pitchFamily="2" charset="2"/>
              <a:buChar char="q"/>
              <a:defRPr/>
            </a:pPr>
            <a:r>
              <a:rPr lang="kk-KZ" sz="1600" dirty="0" smtClean="0">
                <a:solidFill>
                  <a:schemeClr val="tx1"/>
                </a:solidFill>
                <a:latin typeface="Times New Roman" pitchFamily="18" charset="0"/>
                <a:cs typeface="Times New Roman" pitchFamily="18" charset="0"/>
              </a:rPr>
              <a:t>Сепсис </a:t>
            </a:r>
            <a:endParaRPr lang="ru-RU" sz="1600" dirty="0" smtClean="0">
              <a:solidFill>
                <a:schemeClr val="tx1"/>
              </a:solidFill>
              <a:latin typeface="Times New Roman" pitchFamily="18" charset="0"/>
              <a:cs typeface="Times New Roman" pitchFamily="18" charset="0"/>
            </a:endParaRPr>
          </a:p>
          <a:p>
            <a:pPr>
              <a:buFont typeface="Wingdings" pitchFamily="2" charset="2"/>
              <a:buChar char="q"/>
              <a:defRPr/>
            </a:pPr>
            <a:r>
              <a:rPr lang="kk-KZ" sz="1600" dirty="0" smtClean="0">
                <a:solidFill>
                  <a:schemeClr val="tx1"/>
                </a:solidFill>
                <a:latin typeface="Times New Roman" pitchFamily="18" charset="0"/>
                <a:cs typeface="Times New Roman" pitchFamily="18" charset="0"/>
              </a:rPr>
              <a:t>Шенлейн –Геноха ауруы, тромбоцитопениялық пурпура</a:t>
            </a:r>
            <a:endParaRPr lang="ru-RU" sz="1600" dirty="0" smtClean="0">
              <a:solidFill>
                <a:schemeClr val="tx1"/>
              </a:solidFill>
              <a:latin typeface="Times New Roman" pitchFamily="18" charset="0"/>
              <a:cs typeface="Times New Roman" pitchFamily="18" charset="0"/>
            </a:endParaRPr>
          </a:p>
          <a:p>
            <a:pPr>
              <a:buFont typeface="Wingdings" pitchFamily="2" charset="2"/>
              <a:buChar char="q"/>
              <a:defRPr/>
            </a:pPr>
            <a:r>
              <a:rPr lang="kk-KZ" sz="1600" dirty="0" smtClean="0">
                <a:solidFill>
                  <a:schemeClr val="tx1"/>
                </a:solidFill>
                <a:latin typeface="Times New Roman" pitchFamily="18" charset="0"/>
                <a:cs typeface="Times New Roman" pitchFamily="18" charset="0"/>
              </a:rPr>
              <a:t>Басқа геморрагиялық қызбалар</a:t>
            </a:r>
            <a:endParaRPr lang="ru-RU" sz="1600" dirty="0" smtClean="0">
              <a:solidFill>
                <a:schemeClr val="tx1"/>
              </a:solidFill>
              <a:latin typeface="Times New Roman" pitchFamily="18" charset="0"/>
              <a:cs typeface="Times New Roman" pitchFamily="18" charset="0"/>
            </a:endParaRPr>
          </a:p>
          <a:p>
            <a:pPr>
              <a:buFont typeface="Wingdings" pitchFamily="2" charset="2"/>
              <a:buChar char="q"/>
              <a:defRPr/>
            </a:pPr>
            <a:endParaRPr lang="kk-KZ" sz="1600" dirty="0" smtClean="0">
              <a:solidFill>
                <a:schemeClr val="tx1"/>
              </a:solidFill>
              <a:latin typeface="Times New Roman" pitchFamily="18" charset="0"/>
              <a:cs typeface="Times New Roman" pitchFamily="18" charset="0"/>
            </a:endParaRPr>
          </a:p>
          <a:p>
            <a:pPr>
              <a:buNone/>
              <a:defRPr/>
            </a:pPr>
            <a:endParaRPr lang="kk-KZ" sz="1600" dirty="0" smtClean="0">
              <a:solidFill>
                <a:schemeClr val="tx1"/>
              </a:solidFill>
              <a:latin typeface="Times New Roman" pitchFamily="18" charset="0"/>
              <a:cs typeface="Times New Roman" pitchFamily="18" charset="0"/>
            </a:endParaRPr>
          </a:p>
          <a:p>
            <a:pPr>
              <a:buNone/>
              <a:defRPr/>
            </a:pPr>
            <a:endParaRPr lang="kk-KZ" sz="1600" dirty="0" smtClean="0">
              <a:solidFill>
                <a:schemeClr val="tx1"/>
              </a:solidFill>
              <a:latin typeface="Times New Roman" pitchFamily="18" charset="0"/>
              <a:cs typeface="Times New Roman" pitchFamily="18" charset="0"/>
            </a:endParaRPr>
          </a:p>
          <a:p>
            <a:pPr>
              <a:buNone/>
              <a:defRPr/>
            </a:pPr>
            <a:endParaRPr lang="kk-KZ" sz="1600" dirty="0">
              <a:solidFill>
                <a:schemeClr val="tx1"/>
              </a:solidFill>
              <a:latin typeface="Times New Roman" pitchFamily="18" charset="0"/>
              <a:cs typeface="Times New Roman" pitchFamily="18" charset="0"/>
            </a:endParaRPr>
          </a:p>
          <a:p>
            <a:pPr marL="0" indent="0">
              <a:buFont typeface="Wingdings" pitchFamily="2" charset="2"/>
              <a:buNone/>
              <a:defRPr/>
            </a:pPr>
            <a:endParaRPr lang="ru-RU" sz="1600"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4282" y="214290"/>
            <a:ext cx="8678893" cy="6429420"/>
          </a:xfrm>
        </p:spPr>
        <p:txBody>
          <a:bodyPr>
            <a:normAutofit/>
          </a:bodyPr>
          <a:lstStyle/>
          <a:p>
            <a:pPr>
              <a:defRPr/>
            </a:pPr>
            <a:endParaRPr lang="kk-KZ" sz="1600" b="1" dirty="0" smtClean="0">
              <a:solidFill>
                <a:srgbClr val="FFFF00"/>
              </a:solidFill>
              <a:latin typeface="Times New Roman" pitchFamily="18" charset="0"/>
              <a:cs typeface="Times New Roman" pitchFamily="18" charset="0"/>
            </a:endParaRPr>
          </a:p>
          <a:p>
            <a:pPr marL="0" indent="0">
              <a:buFont typeface="Wingdings" pitchFamily="2" charset="2"/>
              <a:buNone/>
              <a:defRPr/>
            </a:pPr>
            <a:r>
              <a:rPr lang="kk-KZ" sz="1600" b="1" dirty="0" smtClean="0">
                <a:solidFill>
                  <a:schemeClr val="tx1"/>
                </a:solidFill>
                <a:latin typeface="Times New Roman" pitchFamily="18" charset="0"/>
                <a:cs typeface="Times New Roman" pitchFamily="18" charset="0"/>
              </a:rPr>
              <a:t>Қырым </a:t>
            </a:r>
            <a:r>
              <a:rPr lang="kk-KZ" sz="1600" b="1" dirty="0">
                <a:solidFill>
                  <a:schemeClr val="tx1"/>
                </a:solidFill>
                <a:latin typeface="Times New Roman" pitchFamily="18" charset="0"/>
                <a:cs typeface="Times New Roman" pitchFamily="18" charset="0"/>
              </a:rPr>
              <a:t>геморрагиялық  қызбасын  </a:t>
            </a:r>
            <a:r>
              <a:rPr lang="kk-KZ" sz="1600" b="1" dirty="0" smtClean="0">
                <a:solidFill>
                  <a:schemeClr val="tx1"/>
                </a:solidFill>
                <a:latin typeface="Times New Roman" pitchFamily="18" charset="0"/>
                <a:cs typeface="Times New Roman" pitchFamily="18" charset="0"/>
              </a:rPr>
              <a:t>емдеу  «29» наурыз 2019ж №60 клиникалық хаттамамен жүргізіледі</a:t>
            </a:r>
            <a:endParaRPr lang="ru-RU" sz="1600" dirty="0">
              <a:solidFill>
                <a:schemeClr val="tx1"/>
              </a:solidFill>
              <a:latin typeface="Times New Roman" pitchFamily="18" charset="0"/>
              <a:cs typeface="Times New Roman" pitchFamily="18" charset="0"/>
            </a:endParaRPr>
          </a:p>
          <a:p>
            <a:pPr>
              <a:defRPr/>
            </a:pPr>
            <a:r>
              <a:rPr lang="kk-KZ" sz="1600" dirty="0" smtClean="0">
                <a:solidFill>
                  <a:schemeClr val="tx1"/>
                </a:solidFill>
                <a:latin typeface="Times New Roman" pitchFamily="18" charset="0"/>
                <a:cs typeface="Times New Roman" pitchFamily="18" charset="0"/>
              </a:rPr>
              <a:t>Қатаң  </a:t>
            </a:r>
            <a:r>
              <a:rPr lang="kk-KZ" sz="1600" dirty="0">
                <a:solidFill>
                  <a:schemeClr val="tx1"/>
                </a:solidFill>
                <a:latin typeface="Times New Roman" pitchFamily="18" charset="0"/>
                <a:cs typeface="Times New Roman" pitchFamily="18" charset="0"/>
              </a:rPr>
              <a:t>төсектiк  режим</a:t>
            </a:r>
            <a:endParaRPr lang="ru-RU" sz="1600" dirty="0">
              <a:solidFill>
                <a:schemeClr val="tx1"/>
              </a:solidFill>
              <a:latin typeface="Times New Roman" pitchFamily="18" charset="0"/>
              <a:cs typeface="Times New Roman" pitchFamily="18" charset="0"/>
            </a:endParaRPr>
          </a:p>
          <a:p>
            <a:pPr>
              <a:defRPr/>
            </a:pPr>
            <a:r>
              <a:rPr lang="kk-KZ" sz="1600" dirty="0" smtClean="0">
                <a:solidFill>
                  <a:schemeClr val="tx1"/>
                </a:solidFill>
                <a:latin typeface="Times New Roman" pitchFamily="18" charset="0"/>
                <a:cs typeface="Times New Roman" pitchFamily="18" charset="0"/>
              </a:rPr>
              <a:t>№4 стол</a:t>
            </a:r>
          </a:p>
          <a:p>
            <a:pPr>
              <a:buFont typeface="Wingdings" pitchFamily="2" charset="2"/>
              <a:buNone/>
              <a:defRPr/>
            </a:pPr>
            <a:r>
              <a:rPr lang="ru-RU" sz="1700" b="1" dirty="0" err="1" smtClean="0">
                <a:solidFill>
                  <a:schemeClr val="tx1"/>
                </a:solidFill>
                <a:latin typeface="Times New Roman" pitchFamily="18" charset="0"/>
                <a:cs typeface="Times New Roman" pitchFamily="18" charset="0"/>
              </a:rPr>
              <a:t>Этиотроптық</a:t>
            </a:r>
            <a:r>
              <a:rPr lang="ru-RU" sz="1700" b="1" dirty="0" smtClean="0">
                <a:solidFill>
                  <a:schemeClr val="tx1"/>
                </a:solidFill>
                <a:latin typeface="Times New Roman" pitchFamily="18" charset="0"/>
                <a:cs typeface="Times New Roman" pitchFamily="18" charset="0"/>
              </a:rPr>
              <a:t> терапия</a:t>
            </a:r>
            <a:r>
              <a:rPr lang="ru-RU" sz="1700" dirty="0" smtClean="0">
                <a:solidFill>
                  <a:schemeClr val="tx1"/>
                </a:solidFill>
                <a:latin typeface="Times New Roman" pitchFamily="18" charset="0"/>
                <a:cs typeface="Times New Roman" pitchFamily="18" charset="0"/>
              </a:rPr>
              <a:t/>
            </a:r>
            <a:br>
              <a:rPr lang="ru-RU" sz="1700" dirty="0" smtClean="0">
                <a:solidFill>
                  <a:schemeClr val="tx1"/>
                </a:solidFill>
                <a:latin typeface="Times New Roman" pitchFamily="18" charset="0"/>
                <a:cs typeface="Times New Roman" pitchFamily="18" charset="0"/>
              </a:rPr>
            </a:br>
            <a:r>
              <a:rPr lang="ru-RU" sz="1700" dirty="0" smtClean="0">
                <a:solidFill>
                  <a:schemeClr val="tx1"/>
                </a:solidFill>
                <a:latin typeface="Times New Roman" pitchFamily="18" charset="0"/>
                <a:cs typeface="Times New Roman" pitchFamily="18" charset="0"/>
              </a:rPr>
              <a:t>• ҚКГҚ-на </a:t>
            </a:r>
            <a:r>
              <a:rPr lang="ru-RU" sz="1700" dirty="0" err="1" smtClean="0">
                <a:solidFill>
                  <a:schemeClr val="tx1"/>
                </a:solidFill>
                <a:latin typeface="Times New Roman" pitchFamily="18" charset="0"/>
                <a:cs typeface="Times New Roman" pitchFamily="18" charset="0"/>
              </a:rPr>
              <a:t>күдіктенгенде</a:t>
            </a:r>
            <a:r>
              <a:rPr lang="ru-RU" sz="1700" dirty="0" smtClean="0">
                <a:solidFill>
                  <a:schemeClr val="tx1"/>
                </a:solidFill>
                <a:latin typeface="Times New Roman" pitchFamily="18" charset="0"/>
                <a:cs typeface="Times New Roman" pitchFamily="18" charset="0"/>
              </a:rPr>
              <a:t> – </a:t>
            </a:r>
            <a:r>
              <a:rPr lang="ru-RU" sz="1700" dirty="0" err="1" smtClean="0">
                <a:solidFill>
                  <a:schemeClr val="tx1"/>
                </a:solidFill>
                <a:latin typeface="Times New Roman" pitchFamily="18" charset="0"/>
                <a:cs typeface="Times New Roman" pitchFamily="18" charset="0"/>
              </a:rPr>
              <a:t>Дүниежүзілік</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Денсаулық</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сақтау</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ұйымының</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ұсынымдарына</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сәйкес</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дереу</a:t>
            </a:r>
            <a:r>
              <a:rPr lang="ru-RU" sz="1700" dirty="0" smtClean="0">
                <a:solidFill>
                  <a:schemeClr val="tx1"/>
                </a:solidFill>
                <a:latin typeface="Times New Roman" pitchFamily="18" charset="0"/>
                <a:cs typeface="Times New Roman" pitchFamily="18" charset="0"/>
              </a:rPr>
              <a:t> </a:t>
            </a:r>
            <a:r>
              <a:rPr lang="ru-RU" sz="1700" b="1" dirty="0" err="1" smtClean="0">
                <a:solidFill>
                  <a:schemeClr val="tx1"/>
                </a:solidFill>
                <a:latin typeface="Times New Roman" pitchFamily="18" charset="0"/>
                <a:cs typeface="Times New Roman" pitchFamily="18" charset="0"/>
              </a:rPr>
              <a:t>рибавиринмен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емдеу</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басталады</a:t>
            </a:r>
            <a:r>
              <a:rPr lang="ru-RU" sz="1700" dirty="0" smtClean="0">
                <a:solidFill>
                  <a:schemeClr val="tx1"/>
                </a:solidFill>
                <a:latin typeface="Times New Roman" pitchFamily="18" charset="0"/>
                <a:cs typeface="Times New Roman" pitchFamily="18" charset="0"/>
              </a:rPr>
              <a:t>;</a:t>
            </a:r>
            <a:br>
              <a:rPr lang="ru-RU" sz="1700" dirty="0" smtClean="0">
                <a:solidFill>
                  <a:schemeClr val="tx1"/>
                </a:solidFill>
                <a:latin typeface="Times New Roman" pitchFamily="18" charset="0"/>
                <a:cs typeface="Times New Roman" pitchFamily="18" charset="0"/>
              </a:rPr>
            </a:b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рибавиринмен</a:t>
            </a:r>
            <a:r>
              <a:rPr lang="ru-RU" sz="1700" dirty="0" smtClean="0">
                <a:solidFill>
                  <a:schemeClr val="tx1"/>
                </a:solidFill>
                <a:latin typeface="Times New Roman" pitchFamily="18" charset="0"/>
                <a:cs typeface="Times New Roman" pitchFamily="18" charset="0"/>
              </a:rPr>
              <a:t> ем ауру </a:t>
            </a:r>
            <a:r>
              <a:rPr lang="ru-RU" sz="1700" dirty="0" err="1" smtClean="0">
                <a:solidFill>
                  <a:schemeClr val="tx1"/>
                </a:solidFill>
                <a:latin typeface="Times New Roman" pitchFamily="18" charset="0"/>
                <a:cs typeface="Times New Roman" pitchFamily="18" charset="0"/>
              </a:rPr>
              <a:t>басталған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күннен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бастап</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алғашқы</a:t>
            </a:r>
            <a:r>
              <a:rPr lang="ru-RU" sz="1700" dirty="0" smtClean="0">
                <a:solidFill>
                  <a:schemeClr val="tx1"/>
                </a:solidFill>
                <a:latin typeface="Times New Roman" pitchFamily="18" charset="0"/>
                <a:cs typeface="Times New Roman" pitchFamily="18" charset="0"/>
              </a:rPr>
              <a:t> 5 </a:t>
            </a:r>
            <a:r>
              <a:rPr lang="ru-RU" sz="1700" dirty="0" err="1" smtClean="0">
                <a:solidFill>
                  <a:schemeClr val="tx1"/>
                </a:solidFill>
                <a:latin typeface="Times New Roman" pitchFamily="18" charset="0"/>
                <a:cs typeface="Times New Roman" pitchFamily="18" charset="0"/>
              </a:rPr>
              <a:t>күнде</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ең</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жоғарғы</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вирустық</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жүктеме</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кезеңі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неғұрлым</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тиімді</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болады</a:t>
            </a:r>
            <a:r>
              <a:rPr lang="ru-RU" sz="1700" dirty="0" smtClean="0">
                <a:solidFill>
                  <a:schemeClr val="tx1"/>
                </a:solidFill>
                <a:latin typeface="Times New Roman" pitchFamily="18" charset="0"/>
                <a:cs typeface="Times New Roman" pitchFamily="18" charset="0"/>
              </a:rPr>
              <a:t>;</a:t>
            </a:r>
            <a:br>
              <a:rPr lang="ru-RU" sz="1700" dirty="0" smtClean="0">
                <a:solidFill>
                  <a:schemeClr val="tx1"/>
                </a:solidFill>
                <a:latin typeface="Times New Roman" pitchFamily="18" charset="0"/>
                <a:cs typeface="Times New Roman" pitchFamily="18" charset="0"/>
              </a:rPr>
            </a:b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препаратты</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алғаш</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қабылдау</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бір</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рет</a:t>
            </a:r>
            <a:r>
              <a:rPr lang="ru-RU" sz="1700" dirty="0" smtClean="0">
                <a:solidFill>
                  <a:schemeClr val="tx1"/>
                </a:solidFill>
                <a:latin typeface="Times New Roman" pitchFamily="18" charset="0"/>
                <a:cs typeface="Times New Roman" pitchFamily="18" charset="0"/>
              </a:rPr>
              <a:t> 2000 мг-</a:t>
            </a:r>
            <a:r>
              <a:rPr lang="ru-RU" sz="1700" dirty="0" err="1" smtClean="0">
                <a:solidFill>
                  <a:schemeClr val="tx1"/>
                </a:solidFill>
                <a:latin typeface="Times New Roman" pitchFamily="18" charset="0"/>
                <a:cs typeface="Times New Roman" pitchFamily="18" charset="0"/>
              </a:rPr>
              <a:t>ды</a:t>
            </a:r>
            <a:r>
              <a:rPr lang="ru-RU" sz="1700" dirty="0" smtClean="0">
                <a:solidFill>
                  <a:schemeClr val="tx1"/>
                </a:solidFill>
                <a:latin typeface="Times New Roman" pitchFamily="18" charset="0"/>
                <a:cs typeface="Times New Roman" pitchFamily="18" charset="0"/>
              </a:rPr>
              <a:t> (10 капсула) </a:t>
            </a:r>
            <a:r>
              <a:rPr lang="ru-RU" sz="1700" dirty="0" err="1" smtClean="0">
                <a:solidFill>
                  <a:schemeClr val="tx1"/>
                </a:solidFill>
                <a:latin typeface="Times New Roman" pitchFamily="18" charset="0"/>
                <a:cs typeface="Times New Roman" pitchFamily="18" charset="0"/>
              </a:rPr>
              <a:t>құрайды</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кейін</a:t>
            </a:r>
            <a:r>
              <a:rPr lang="ru-RU" sz="1700" dirty="0" smtClean="0">
                <a:solidFill>
                  <a:schemeClr val="tx1"/>
                </a:solidFill>
                <a:latin typeface="Times New Roman" pitchFamily="18" charset="0"/>
                <a:cs typeface="Times New Roman" pitchFamily="18" charset="0"/>
              </a:rPr>
              <a:t> 4 </a:t>
            </a:r>
            <a:r>
              <a:rPr lang="ru-RU" sz="1700" dirty="0" err="1" smtClean="0">
                <a:solidFill>
                  <a:schemeClr val="tx1"/>
                </a:solidFill>
                <a:latin typeface="Times New Roman" pitchFamily="18" charset="0"/>
                <a:cs typeface="Times New Roman" pitchFamily="18" charset="0"/>
              </a:rPr>
              <a:t>күн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бойына</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әр</a:t>
            </a:r>
            <a:r>
              <a:rPr lang="ru-RU" sz="1700" dirty="0" smtClean="0">
                <a:solidFill>
                  <a:schemeClr val="tx1"/>
                </a:solidFill>
                <a:latin typeface="Times New Roman" pitchFamily="18" charset="0"/>
                <a:cs typeface="Times New Roman" pitchFamily="18" charset="0"/>
              </a:rPr>
              <a:t> 6 </a:t>
            </a:r>
            <a:r>
              <a:rPr lang="ru-RU" sz="1700" dirty="0" err="1" smtClean="0">
                <a:solidFill>
                  <a:schemeClr val="tx1"/>
                </a:solidFill>
                <a:latin typeface="Times New Roman" pitchFamily="18" charset="0"/>
                <a:cs typeface="Times New Roman" pitchFamily="18" charset="0"/>
              </a:rPr>
              <a:t>сағат</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сайын</a:t>
            </a:r>
            <a:r>
              <a:rPr lang="ru-RU" sz="1700" dirty="0" smtClean="0">
                <a:solidFill>
                  <a:schemeClr val="tx1"/>
                </a:solidFill>
                <a:latin typeface="Times New Roman" pitchFamily="18" charset="0"/>
                <a:cs typeface="Times New Roman" pitchFamily="18" charset="0"/>
              </a:rPr>
              <a:t> 1000 мг, </a:t>
            </a:r>
            <a:r>
              <a:rPr lang="ru-RU" sz="1700" dirty="0" err="1" smtClean="0">
                <a:solidFill>
                  <a:schemeClr val="tx1"/>
                </a:solidFill>
                <a:latin typeface="Times New Roman" pitchFamily="18" charset="0"/>
                <a:cs typeface="Times New Roman" pitchFamily="18" charset="0"/>
              </a:rPr>
              <a:t>содан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соң</a:t>
            </a:r>
            <a:r>
              <a:rPr lang="ru-RU" sz="1700" dirty="0" smtClean="0">
                <a:solidFill>
                  <a:schemeClr val="tx1"/>
                </a:solidFill>
                <a:latin typeface="Times New Roman" pitchFamily="18" charset="0"/>
                <a:cs typeface="Times New Roman" pitchFamily="18" charset="0"/>
              </a:rPr>
              <a:t> 5 </a:t>
            </a:r>
            <a:r>
              <a:rPr lang="ru-RU" sz="1700" dirty="0" err="1" smtClean="0">
                <a:solidFill>
                  <a:schemeClr val="tx1"/>
                </a:solidFill>
                <a:latin typeface="Times New Roman" pitchFamily="18" charset="0"/>
                <a:cs typeface="Times New Roman" pitchFamily="18" charset="0"/>
              </a:rPr>
              <a:t>күн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бойына</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әрбір</a:t>
            </a:r>
            <a:r>
              <a:rPr lang="ru-RU" sz="1700" dirty="0" smtClean="0">
                <a:solidFill>
                  <a:schemeClr val="tx1"/>
                </a:solidFill>
                <a:latin typeface="Times New Roman" pitchFamily="18" charset="0"/>
                <a:cs typeface="Times New Roman" pitchFamily="18" charset="0"/>
              </a:rPr>
              <a:t> 6 </a:t>
            </a:r>
            <a:r>
              <a:rPr lang="ru-RU" sz="1700" dirty="0" err="1" smtClean="0">
                <a:solidFill>
                  <a:schemeClr val="tx1"/>
                </a:solidFill>
                <a:latin typeface="Times New Roman" pitchFamily="18" charset="0"/>
                <a:cs typeface="Times New Roman" pitchFamily="18" charset="0"/>
              </a:rPr>
              <a:t>сағат</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сайын</a:t>
            </a:r>
            <a:r>
              <a:rPr lang="ru-RU" sz="1700" dirty="0" smtClean="0">
                <a:solidFill>
                  <a:schemeClr val="tx1"/>
                </a:solidFill>
                <a:latin typeface="Times New Roman" pitchFamily="18" charset="0"/>
                <a:cs typeface="Times New Roman" pitchFamily="18" charset="0"/>
              </a:rPr>
              <a:t> 500 мг-</a:t>
            </a:r>
            <a:r>
              <a:rPr lang="ru-RU" sz="1700" dirty="0" err="1" smtClean="0">
                <a:solidFill>
                  <a:schemeClr val="tx1"/>
                </a:solidFill>
                <a:latin typeface="Times New Roman" pitchFamily="18" charset="0"/>
                <a:cs typeface="Times New Roman" pitchFamily="18" charset="0"/>
              </a:rPr>
              <a:t>нан</a:t>
            </a:r>
            <a:r>
              <a:rPr lang="ru-RU" sz="1700" dirty="0" smtClean="0">
                <a:solidFill>
                  <a:schemeClr val="tx1"/>
                </a:solidFill>
                <a:latin typeface="Times New Roman" pitchFamily="18" charset="0"/>
                <a:cs typeface="Times New Roman" pitchFamily="18" charset="0"/>
              </a:rPr>
              <a:t>;</a:t>
            </a:r>
            <a:br>
              <a:rPr lang="ru-RU" sz="1700" dirty="0" smtClean="0">
                <a:solidFill>
                  <a:schemeClr val="tx1"/>
                </a:solidFill>
                <a:latin typeface="Times New Roman" pitchFamily="18" charset="0"/>
                <a:cs typeface="Times New Roman" pitchFamily="18" charset="0"/>
              </a:rPr>
            </a:b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емнің</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ұзақтығы</a:t>
            </a:r>
            <a:r>
              <a:rPr lang="ru-RU" sz="1700" dirty="0" smtClean="0">
                <a:solidFill>
                  <a:schemeClr val="tx1"/>
                </a:solidFill>
                <a:latin typeface="Times New Roman" pitchFamily="18" charset="0"/>
                <a:cs typeface="Times New Roman" pitchFamily="18" charset="0"/>
              </a:rPr>
              <a:t> 10 </a:t>
            </a:r>
            <a:r>
              <a:rPr lang="ru-RU" sz="1700" dirty="0" err="1" smtClean="0">
                <a:solidFill>
                  <a:schemeClr val="tx1"/>
                </a:solidFill>
                <a:latin typeface="Times New Roman" pitchFamily="18" charset="0"/>
                <a:cs typeface="Times New Roman" pitchFamily="18" charset="0"/>
              </a:rPr>
              <a:t>тәуліктен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көп</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емес</a:t>
            </a:r>
            <a:r>
              <a:rPr lang="ru-RU" sz="1700" dirty="0" smtClean="0">
                <a:solidFill>
                  <a:schemeClr val="tx1"/>
                </a:solidFill>
                <a:latin typeface="Times New Roman" pitchFamily="18" charset="0"/>
                <a:cs typeface="Times New Roman" pitchFamily="18" charset="0"/>
              </a:rPr>
              <a:t>;</a:t>
            </a:r>
          </a:p>
          <a:p>
            <a:pPr>
              <a:buFont typeface="Wingdings" pitchFamily="2" charset="2"/>
              <a:buNone/>
              <a:defRPr/>
            </a:pP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препаратты</a:t>
            </a:r>
            <a:r>
              <a:rPr lang="ru-RU" sz="1700" dirty="0" smtClean="0">
                <a:solidFill>
                  <a:schemeClr val="tx1"/>
                </a:solidFill>
                <a:latin typeface="Times New Roman" pitchFamily="18" charset="0"/>
                <a:cs typeface="Times New Roman" pitchFamily="18" charset="0"/>
              </a:rPr>
              <a:t> </a:t>
            </a:r>
            <a:r>
              <a:rPr lang="ru-RU" sz="1700" dirty="0" err="1">
                <a:solidFill>
                  <a:schemeClr val="tx1"/>
                </a:solidFill>
                <a:latin typeface="Times New Roman" pitchFamily="18" charset="0"/>
                <a:cs typeface="Times New Roman" pitchFamily="18" charset="0"/>
              </a:rPr>
              <a:t>алып</a:t>
            </a:r>
            <a:r>
              <a:rPr lang="ru-RU" sz="1700" dirty="0">
                <a:solidFill>
                  <a:schemeClr val="tx1"/>
                </a:solidFill>
                <a:latin typeface="Times New Roman" pitchFamily="18" charset="0"/>
                <a:cs typeface="Times New Roman" pitchFamily="18" charset="0"/>
              </a:rPr>
              <a:t> </a:t>
            </a:r>
            <a:r>
              <a:rPr lang="ru-RU" sz="1700" dirty="0" err="1">
                <a:solidFill>
                  <a:schemeClr val="tx1"/>
                </a:solidFill>
                <a:latin typeface="Times New Roman" pitchFamily="18" charset="0"/>
                <a:cs typeface="Times New Roman" pitchFamily="18" charset="0"/>
              </a:rPr>
              <a:t>тастаудың критерийлері</a:t>
            </a:r>
            <a:r>
              <a:rPr lang="ru-RU" sz="1700" dirty="0">
                <a:solidFill>
                  <a:schemeClr val="tx1"/>
                </a:solidFill>
                <a:latin typeface="Times New Roman" pitchFamily="18" charset="0"/>
                <a:cs typeface="Times New Roman" pitchFamily="18" charset="0"/>
              </a:rPr>
              <a:t> </a:t>
            </a:r>
            <a:r>
              <a:rPr lang="ru-RU" sz="1700" dirty="0" err="1">
                <a:solidFill>
                  <a:schemeClr val="tx1"/>
                </a:solidFill>
                <a:latin typeface="Times New Roman" pitchFamily="18" charset="0"/>
                <a:cs typeface="Times New Roman" pitchFamily="18" charset="0"/>
              </a:rPr>
              <a:t>клиникалық </a:t>
            </a:r>
            <a:r>
              <a:rPr lang="ru-RU" sz="1700" dirty="0" err="1" smtClean="0">
                <a:solidFill>
                  <a:schemeClr val="tx1"/>
                </a:solidFill>
                <a:latin typeface="Times New Roman" pitchFamily="18" charset="0"/>
                <a:cs typeface="Times New Roman" pitchFamily="18" charset="0"/>
              </a:rPr>
              <a:t>көріністіңің </a:t>
            </a:r>
            <a:r>
              <a:rPr lang="ru-RU" sz="1700" dirty="0" err="1">
                <a:solidFill>
                  <a:schemeClr val="tx1"/>
                </a:solidFill>
                <a:latin typeface="Times New Roman" pitchFamily="18" charset="0"/>
                <a:cs typeface="Times New Roman" pitchFamily="18" charset="0"/>
              </a:rPr>
              <a:t>регрессиясы</a:t>
            </a:r>
            <a:r>
              <a:rPr lang="ru-RU" sz="1700" dirty="0">
                <a:solidFill>
                  <a:schemeClr val="tx1"/>
                </a:solidFill>
                <a:latin typeface="Times New Roman" pitchFamily="18" charset="0"/>
                <a:cs typeface="Times New Roman" pitchFamily="18" charset="0"/>
              </a:rPr>
              <a:t>, </a:t>
            </a:r>
            <a:r>
              <a:rPr lang="ru-RU" sz="1700" dirty="0" err="1">
                <a:solidFill>
                  <a:schemeClr val="tx1"/>
                </a:solidFill>
                <a:latin typeface="Times New Roman" pitchFamily="18" charset="0"/>
                <a:cs typeface="Times New Roman" pitchFamily="18" charset="0"/>
              </a:rPr>
              <a:t>зертханалық көрсеткіштердің және температуралық реакцияның қалыпты мәндері болып</a:t>
            </a:r>
            <a:r>
              <a:rPr lang="ru-RU" sz="1700" dirty="0">
                <a:solidFill>
                  <a:schemeClr val="tx1"/>
                </a:solidFill>
                <a:latin typeface="Times New Roman" pitchFamily="18" charset="0"/>
                <a:cs typeface="Times New Roman" pitchFamily="18" charset="0"/>
              </a:rPr>
              <a:t> </a:t>
            </a:r>
            <a:r>
              <a:rPr lang="ru-RU" sz="1700" dirty="0" err="1">
                <a:solidFill>
                  <a:schemeClr val="tx1"/>
                </a:solidFill>
                <a:latin typeface="Times New Roman" pitchFamily="18" charset="0"/>
                <a:cs typeface="Times New Roman" pitchFamily="18" charset="0"/>
              </a:rPr>
              <a:t>табылады</a:t>
            </a:r>
            <a:r>
              <a:rPr lang="ru-RU" sz="1700" dirty="0" smtClean="0">
                <a:solidFill>
                  <a:schemeClr val="tx1"/>
                </a:solidFill>
                <a:latin typeface="Times New Roman" pitchFamily="18" charset="0"/>
                <a:cs typeface="Times New Roman" pitchFamily="18" charset="0"/>
              </a:rPr>
              <a:t>.</a:t>
            </a:r>
            <a:br>
              <a:rPr lang="ru-RU" sz="1700" dirty="0" smtClean="0">
                <a:solidFill>
                  <a:schemeClr val="tx1"/>
                </a:solidFill>
                <a:latin typeface="Times New Roman" pitchFamily="18" charset="0"/>
                <a:cs typeface="Times New Roman" pitchFamily="18" charset="0"/>
              </a:rPr>
            </a:br>
            <a:r>
              <a:rPr lang="ru-RU" sz="1700" dirty="0" smtClean="0">
                <a:solidFill>
                  <a:schemeClr val="tx1"/>
                </a:solidFill>
                <a:latin typeface="Times New Roman" pitchFamily="18" charset="0"/>
                <a:cs typeface="Times New Roman" pitchFamily="18" charset="0"/>
              </a:rPr>
              <a:t> </a:t>
            </a:r>
            <a:br>
              <a:rPr lang="ru-RU" sz="1700" dirty="0" smtClean="0">
                <a:solidFill>
                  <a:schemeClr val="tx1"/>
                </a:solidFill>
                <a:latin typeface="Times New Roman" pitchFamily="18" charset="0"/>
                <a:cs typeface="Times New Roman" pitchFamily="18" charset="0"/>
              </a:rPr>
            </a:b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Вирусқа</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қарсы</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терапиямен</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бір</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уақытта</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мүмкіндігінше</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ерте</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мерзімінде</a:t>
            </a:r>
            <a:r>
              <a:rPr lang="ru-RU" sz="1700" dirty="0" smtClean="0">
                <a:solidFill>
                  <a:schemeClr val="tx1"/>
                </a:solidFill>
                <a:latin typeface="Times New Roman" pitchFamily="18" charset="0"/>
                <a:cs typeface="Times New Roman" pitchFamily="18" charset="0"/>
              </a:rPr>
              <a:t> 100-300 мл (1-2 </a:t>
            </a:r>
            <a:r>
              <a:rPr lang="ru-RU" sz="1700" dirty="0" err="1" smtClean="0">
                <a:solidFill>
                  <a:schemeClr val="tx1"/>
                </a:solidFill>
                <a:latin typeface="Times New Roman" pitchFamily="18" charset="0"/>
                <a:cs typeface="Times New Roman" pitchFamily="18" charset="0"/>
              </a:rPr>
              <a:t>емдік</a:t>
            </a:r>
            <a:r>
              <a:rPr lang="ru-RU" sz="1700"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мөлшер</a:t>
            </a:r>
            <a:r>
              <a:rPr lang="ru-RU" sz="1700" dirty="0" smtClean="0">
                <a:solidFill>
                  <a:schemeClr val="tx1"/>
                </a:solidFill>
                <a:latin typeface="Times New Roman" pitchFamily="18" charset="0"/>
                <a:cs typeface="Times New Roman" pitchFamily="18" charset="0"/>
              </a:rPr>
              <a:t>) </a:t>
            </a:r>
            <a:r>
              <a:rPr lang="ru-RU" sz="1700" b="1" dirty="0" err="1" smtClean="0">
                <a:solidFill>
                  <a:schemeClr val="tx1"/>
                </a:solidFill>
                <a:latin typeface="Times New Roman" pitchFamily="18" charset="0"/>
                <a:cs typeface="Times New Roman" pitchFamily="18" charset="0"/>
              </a:rPr>
              <a:t>иммундалған</a:t>
            </a:r>
            <a:r>
              <a:rPr lang="ru-RU" sz="1700" b="1" dirty="0" smtClean="0">
                <a:solidFill>
                  <a:schemeClr val="tx1"/>
                </a:solidFill>
                <a:latin typeface="Times New Roman" pitchFamily="18" charset="0"/>
                <a:cs typeface="Times New Roman" pitchFamily="18" charset="0"/>
              </a:rPr>
              <a:t> </a:t>
            </a:r>
            <a:r>
              <a:rPr lang="ru-RU" sz="1700" b="1" dirty="0" err="1" smtClean="0">
                <a:solidFill>
                  <a:schemeClr val="tx1"/>
                </a:solidFill>
                <a:latin typeface="Times New Roman" pitchFamily="18" charset="0"/>
                <a:cs typeface="Times New Roman" pitchFamily="18" charset="0"/>
              </a:rPr>
              <a:t>қан</a:t>
            </a:r>
            <a:r>
              <a:rPr lang="ru-RU" sz="1700" b="1" dirty="0" smtClean="0">
                <a:solidFill>
                  <a:schemeClr val="tx1"/>
                </a:solidFill>
                <a:latin typeface="Times New Roman" pitchFamily="18" charset="0"/>
                <a:cs typeface="Times New Roman" pitchFamily="18" charset="0"/>
              </a:rPr>
              <a:t> </a:t>
            </a:r>
            <a:r>
              <a:rPr lang="ru-RU" sz="1700" b="1" dirty="0" err="1" smtClean="0">
                <a:solidFill>
                  <a:schemeClr val="tx1"/>
                </a:solidFill>
                <a:latin typeface="Times New Roman" pitchFamily="18" charset="0"/>
                <a:cs typeface="Times New Roman" pitchFamily="18" charset="0"/>
              </a:rPr>
              <a:t>плазмасының</a:t>
            </a:r>
            <a:r>
              <a:rPr lang="ru-RU" sz="1700" b="1" dirty="0" smtClean="0">
                <a:solidFill>
                  <a:schemeClr val="tx1"/>
                </a:solidFill>
                <a:latin typeface="Times New Roman" pitchFamily="18" charset="0"/>
                <a:cs typeface="Times New Roman" pitchFamily="18" charset="0"/>
              </a:rPr>
              <a:t> </a:t>
            </a:r>
            <a:r>
              <a:rPr lang="ru-RU" sz="1700" b="1" dirty="0" err="1" smtClean="0">
                <a:solidFill>
                  <a:schemeClr val="tx1"/>
                </a:solidFill>
                <a:latin typeface="Times New Roman" pitchFamily="18" charset="0"/>
                <a:cs typeface="Times New Roman" pitchFamily="18" charset="0"/>
              </a:rPr>
              <a:t>реконвалесценттері</a:t>
            </a:r>
            <a:r>
              <a:rPr lang="ru-RU" sz="1700" b="1" dirty="0" smtClean="0">
                <a:solidFill>
                  <a:schemeClr val="tx1"/>
                </a:solidFill>
                <a:latin typeface="Times New Roman" pitchFamily="18" charset="0"/>
                <a:cs typeface="Times New Roman" pitchFamily="18" charset="0"/>
              </a:rPr>
              <a:t> </a:t>
            </a:r>
            <a:r>
              <a:rPr lang="ru-RU" sz="1700" dirty="0" err="1" smtClean="0">
                <a:solidFill>
                  <a:schemeClr val="tx1"/>
                </a:solidFill>
                <a:latin typeface="Times New Roman" pitchFamily="18" charset="0"/>
                <a:cs typeface="Times New Roman" pitchFamily="18" charset="0"/>
              </a:rPr>
              <a:t>енгізілед</a:t>
            </a:r>
            <a:r>
              <a:rPr lang="kk-KZ" sz="1700" dirty="0" smtClean="0">
                <a:solidFill>
                  <a:schemeClr val="tx1"/>
                </a:solidFill>
                <a:latin typeface="Times New Roman" pitchFamily="18" charset="0"/>
                <a:cs typeface="Times New Roman" pitchFamily="18" charset="0"/>
              </a:rPr>
              <a:t>і</a:t>
            </a:r>
            <a:r>
              <a:rPr lang="ru-RU" sz="1700" dirty="0" smtClean="0">
                <a:solidFill>
                  <a:schemeClr val="tx1"/>
                </a:solidFill>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24744"/>
            <a:ext cx="8686800" cy="4955381"/>
          </a:xfrm>
        </p:spPr>
        <p:txBody>
          <a:bodyPr>
            <a:normAutofit fontScale="62500" lnSpcReduction="20000"/>
          </a:bodyPr>
          <a:lstStyle/>
          <a:p>
            <a:pPr marL="0" indent="0">
              <a:buNone/>
            </a:pPr>
            <a:r>
              <a:rPr lang="ru-RU" b="1" dirty="0" err="1">
                <a:latin typeface="Times New Roman" panose="02020603050405020304" pitchFamily="18" charset="0"/>
                <a:cs typeface="Times New Roman" panose="02020603050405020304" pitchFamily="18" charset="0"/>
              </a:rPr>
              <a:t>Нутритивтік</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қолдау</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ішек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қоректендіру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болмаған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жағдайда</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парентералды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тамақтану</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аминоплазмаль</a:t>
            </a:r>
            <a:r>
              <a:rPr lang="ru-RU" dirty="0">
                <a:latin typeface="Times New Roman" panose="02020603050405020304" pitchFamily="18" charset="0"/>
                <a:cs typeface="Times New Roman" panose="02020603050405020304" pitchFamily="18" charset="0"/>
              </a:rPr>
              <a:t> 10% Е, </a:t>
            </a:r>
            <a:r>
              <a:rPr lang="ru-RU" dirty="0" err="1">
                <a:latin typeface="Times New Roman" panose="02020603050405020304" pitchFamily="18" charset="0"/>
                <a:cs typeface="Times New Roman" panose="02020603050405020304" pitchFamily="18" charset="0"/>
              </a:rPr>
              <a:t>күніне</a:t>
            </a:r>
            <a:r>
              <a:rPr lang="ru-RU" dirty="0">
                <a:latin typeface="Times New Roman" panose="02020603050405020304" pitchFamily="18" charset="0"/>
                <a:cs typeface="Times New Roman" panose="02020603050405020304" pitchFamily="18" charset="0"/>
              </a:rPr>
              <a:t> 20 мл/кг-</a:t>
            </a:r>
            <a:r>
              <a:rPr lang="ru-RU" dirty="0" err="1">
                <a:latin typeface="Times New Roman" panose="02020603050405020304" pitchFamily="18" charset="0"/>
                <a:cs typeface="Times New Roman" panose="02020603050405020304" pitchFamily="18" charset="0"/>
              </a:rPr>
              <a:t>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дейін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сағатына</a:t>
            </a:r>
            <a:r>
              <a:rPr lang="ru-RU" dirty="0">
                <a:latin typeface="Times New Roman" panose="02020603050405020304" pitchFamily="18" charset="0"/>
                <a:cs typeface="Times New Roman" panose="02020603050405020304" pitchFamily="18" charset="0"/>
              </a:rPr>
              <a:t> 1 мл/кг-</a:t>
            </a:r>
            <a:r>
              <a:rPr lang="ru-RU" dirty="0" err="1">
                <a:latin typeface="Times New Roman" panose="02020603050405020304" pitchFamily="18" charset="0"/>
                <a:cs typeface="Times New Roman" panose="02020603050405020304" pitchFamily="18" charset="0"/>
              </a:rPr>
              <a:t>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дейінгі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енгізу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жылдамдығымен</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нутрифлекс</a:t>
            </a:r>
            <a:r>
              <a:rPr lang="ru-RU" dirty="0">
                <a:latin typeface="Times New Roman" panose="02020603050405020304" pitchFamily="18" charset="0"/>
                <a:cs typeface="Times New Roman" panose="02020603050405020304" pitchFamily="18" charset="0"/>
              </a:rPr>
              <a:t> липид эмульсия, </a:t>
            </a:r>
            <a:r>
              <a:rPr lang="ru-RU" dirty="0" err="1">
                <a:latin typeface="Times New Roman" panose="02020603050405020304" pitchFamily="18" charset="0"/>
                <a:cs typeface="Times New Roman" panose="02020603050405020304" pitchFamily="18" charset="0"/>
              </a:rPr>
              <a:t>күніне</a:t>
            </a:r>
            <a:r>
              <a:rPr lang="ru-RU" dirty="0">
                <a:latin typeface="Times New Roman" panose="02020603050405020304" pitchFamily="18" charset="0"/>
                <a:cs typeface="Times New Roman" panose="02020603050405020304" pitchFamily="18" charset="0"/>
              </a:rPr>
              <a:t> 40 мл/кг, </a:t>
            </a:r>
            <a:r>
              <a:rPr lang="ru-RU" dirty="0" err="1">
                <a:latin typeface="Times New Roman" panose="02020603050405020304" pitchFamily="18" charset="0"/>
                <a:cs typeface="Times New Roman" panose="02020603050405020304" pitchFamily="18" charset="0"/>
              </a:rPr>
              <a:t>сағатына</a:t>
            </a:r>
            <a:r>
              <a:rPr lang="ru-RU" dirty="0">
                <a:latin typeface="Times New Roman" panose="02020603050405020304" pitchFamily="18" charset="0"/>
                <a:cs typeface="Times New Roman" panose="02020603050405020304" pitchFamily="18" charset="0"/>
              </a:rPr>
              <a:t> 2,5 мл/кг-</a:t>
            </a:r>
            <a:r>
              <a:rPr lang="ru-RU" dirty="0" err="1">
                <a:latin typeface="Times New Roman" panose="02020603050405020304" pitchFamily="18" charset="0"/>
                <a:cs typeface="Times New Roman" panose="02020603050405020304" pitchFamily="18" charset="0"/>
              </a:rPr>
              <a:t>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дейінгі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жылдамдықпен</a:t>
            </a:r>
            <a:r>
              <a:rPr lang="ru-RU" dirty="0">
                <a:latin typeface="Times New Roman" panose="02020603050405020304" pitchFamily="18" charset="0"/>
                <a:cs typeface="Times New Roman" panose="02020603050405020304" pitchFamily="18" charset="0"/>
              </a:rPr>
              <a:t>.</a:t>
            </a:r>
          </a:p>
          <a:p>
            <a:pPr marL="0" indent="0">
              <a:buNone/>
            </a:pPr>
            <a:r>
              <a:rPr lang="ru-RU" b="1" dirty="0" err="1">
                <a:latin typeface="Times New Roman" panose="02020603050405020304" pitchFamily="18" charset="0"/>
                <a:cs typeface="Times New Roman" panose="02020603050405020304" pitchFamily="18" charset="0"/>
              </a:rPr>
              <a:t>Ыстықты</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түсіретін</a:t>
            </a:r>
            <a:r>
              <a:rPr lang="ru-RU" b="1" dirty="0">
                <a:latin typeface="Times New Roman" panose="02020603050405020304" pitchFamily="18" charset="0"/>
                <a:cs typeface="Times New Roman" panose="02020603050405020304" pitchFamily="18" charset="0"/>
              </a:rPr>
              <a:t> терапия:</a:t>
            </a:r>
          </a:p>
          <a:p>
            <a:pPr marL="0" indent="0">
              <a:buNone/>
            </a:pPr>
            <a:r>
              <a:rPr lang="ru-RU" dirty="0">
                <a:latin typeface="Times New Roman" panose="02020603050405020304" pitchFamily="18" charset="0"/>
                <a:cs typeface="Times New Roman" panose="02020603050405020304" pitchFamily="18" charset="0"/>
              </a:rPr>
              <a:t>•  парацетамол 0,5 г, </a:t>
            </a:r>
            <a:r>
              <a:rPr lang="ru-RU" dirty="0" err="1">
                <a:latin typeface="Times New Roman" panose="02020603050405020304" pitchFamily="18" charset="0"/>
                <a:cs typeface="Times New Roman" panose="02020603050405020304" pitchFamily="18" charset="0"/>
              </a:rPr>
              <a:t>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мөлшері</a:t>
            </a:r>
            <a:r>
              <a:rPr lang="ru-RU" dirty="0">
                <a:latin typeface="Times New Roman" panose="02020603050405020304" pitchFamily="18" charset="0"/>
                <a:cs typeface="Times New Roman" panose="02020603050405020304" pitchFamily="18" charset="0"/>
              </a:rPr>
              <a:t> 1г, </a:t>
            </a:r>
            <a:r>
              <a:rPr lang="ru-RU" dirty="0" err="1">
                <a:latin typeface="Times New Roman" panose="02020603050405020304" pitchFamily="18" charset="0"/>
                <a:cs typeface="Times New Roman" panose="02020603050405020304" pitchFamily="18" charset="0"/>
              </a:rPr>
              <a:t>тәуліктік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жоғарғы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мөлшері</a:t>
            </a:r>
            <a:r>
              <a:rPr lang="ru-RU" dirty="0">
                <a:latin typeface="Times New Roman" panose="02020603050405020304" pitchFamily="18" charset="0"/>
                <a:cs typeface="Times New Roman" panose="02020603050405020304" pitchFamily="18" charset="0"/>
              </a:rPr>
              <a:t> - 4г.</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Қабынуға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стероидты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емес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дәрілер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анальгетиктер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тобының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басқа</a:t>
            </a:r>
            <a:r>
              <a:rPr lang="ru-RU" dirty="0">
                <a:latin typeface="Times New Roman" panose="02020603050405020304" pitchFamily="18" charset="0"/>
                <a:cs typeface="Times New Roman" panose="02020603050405020304" pitchFamily="18" charset="0"/>
              </a:rPr>
              <a:t> да </a:t>
            </a:r>
            <a:r>
              <a:rPr lang="ru-RU" dirty="0" err="1">
                <a:latin typeface="Times New Roman" panose="02020603050405020304" pitchFamily="18" charset="0"/>
                <a:cs typeface="Times New Roman" panose="02020603050405020304" pitchFamily="18" charset="0"/>
              </a:rPr>
              <a:t>препараттары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кетуді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туындатуы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Анамнезде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асқазан</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ұлтабардың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ойықжаралық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ауруы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кезде</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сутекті</a:t>
            </a:r>
            <a:r>
              <a:rPr lang="ru-RU" dirty="0">
                <a:latin typeface="Times New Roman" panose="02020603050405020304" pitchFamily="18" charset="0"/>
                <a:cs typeface="Times New Roman" panose="02020603050405020304" pitchFamily="18" charset="0"/>
              </a:rPr>
              <a:t> помпа </a:t>
            </a:r>
            <a:r>
              <a:rPr lang="ru-RU" dirty="0" err="1">
                <a:latin typeface="Times New Roman" panose="02020603050405020304" pitchFamily="18" charset="0"/>
                <a:cs typeface="Times New Roman" panose="02020603050405020304" pitchFamily="18" charset="0"/>
              </a:rPr>
              <a:t>бөгеуіштері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Н2-гистаминдік </a:t>
            </a:r>
            <a:r>
              <a:rPr lang="ru-RU" dirty="0" err="1">
                <a:latin typeface="Times New Roman" panose="02020603050405020304" pitchFamily="18" charset="0"/>
                <a:cs typeface="Times New Roman" panose="02020603050405020304" pitchFamily="18" charset="0"/>
              </a:rPr>
              <a:t>рецепторлардың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тежеуіштері</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омепразол</a:t>
            </a:r>
            <a:r>
              <a:rPr lang="ru-RU" dirty="0">
                <a:latin typeface="Times New Roman" panose="02020603050405020304" pitchFamily="18" charset="0"/>
                <a:cs typeface="Times New Roman" panose="02020603050405020304" pitchFamily="18" charset="0"/>
              </a:rPr>
              <a:t> 40 мг </a:t>
            </a:r>
            <a:r>
              <a:rPr lang="ru-RU" dirty="0" err="1">
                <a:latin typeface="Times New Roman" panose="02020603050405020304" pitchFamily="18" charset="0"/>
                <a:cs typeface="Times New Roman" panose="02020603050405020304" pitchFamily="18" charset="0"/>
              </a:rPr>
              <a:t>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рет</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ішуге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фамотидин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тәулігіне</a:t>
            </a:r>
            <a:r>
              <a:rPr lang="ru-RU" dirty="0">
                <a:latin typeface="Times New Roman" panose="02020603050405020304" pitchFamily="18" charset="0"/>
                <a:cs typeface="Times New Roman" panose="02020603050405020304" pitchFamily="18" charset="0"/>
              </a:rPr>
              <a:t> 40 </a:t>
            </a:r>
            <a:r>
              <a:rPr lang="ru-RU" dirty="0" smtClean="0">
                <a:latin typeface="Times New Roman" panose="02020603050405020304" pitchFamily="18" charset="0"/>
                <a:cs typeface="Times New Roman" panose="02020603050405020304" pitchFamily="18" charset="0"/>
              </a:rPr>
              <a:t>мг </a:t>
            </a:r>
            <a:r>
              <a:rPr lang="ru-RU" dirty="0" err="1" smtClean="0">
                <a:latin typeface="Times New Roman" panose="02020603050405020304" pitchFamily="18" charset="0"/>
                <a:cs typeface="Times New Roman" panose="02020603050405020304" pitchFamily="18" charset="0"/>
              </a:rPr>
              <a:t>ішуге</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243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a:xfrm>
            <a:off x="357158" y="142852"/>
            <a:ext cx="8572560" cy="765198"/>
          </a:xfrm>
        </p:spPr>
        <p:txBody>
          <a:bodyPr>
            <a:noAutofit/>
          </a:bodyPr>
          <a:lstStyle/>
          <a:p>
            <a:pPr algn="ctr" eaLnBrk="1" hangingPunct="1">
              <a:defRPr/>
            </a:pPr>
            <a:r>
              <a:rPr lang="kk-KZ" sz="2800" b="1" i="1" dirty="0" smtClean="0">
                <a:latin typeface="Times New Roman" pitchFamily="18" charset="0"/>
                <a:cs typeface="Times New Roman" pitchFamily="18" charset="0"/>
              </a:rPr>
              <a:t>ҚКГҚ-ның Қазақстандағы табиғи ошақтары</a:t>
            </a:r>
            <a:endParaRPr lang="ru-RU" sz="2800" b="1" i="1" dirty="0" smtClean="0">
              <a:latin typeface="Times New Roman" pitchFamily="18" charset="0"/>
              <a:cs typeface="Times New Roman" pitchFamily="18" charset="0"/>
            </a:endParaRPr>
          </a:p>
        </p:txBody>
      </p:sp>
      <p:grpSp>
        <p:nvGrpSpPr>
          <p:cNvPr id="9219" name="Group 3"/>
          <p:cNvGrpSpPr>
            <a:grpSpLocks/>
          </p:cNvGrpSpPr>
          <p:nvPr/>
        </p:nvGrpSpPr>
        <p:grpSpPr bwMode="auto">
          <a:xfrm>
            <a:off x="214282" y="1268413"/>
            <a:ext cx="8715436" cy="5375297"/>
            <a:chOff x="1846" y="5396"/>
            <a:chExt cx="8970" cy="5387"/>
          </a:xfrm>
        </p:grpSpPr>
        <p:grpSp>
          <p:nvGrpSpPr>
            <p:cNvPr id="9221" name="Group 4"/>
            <p:cNvGrpSpPr>
              <a:grpSpLocks/>
            </p:cNvGrpSpPr>
            <p:nvPr/>
          </p:nvGrpSpPr>
          <p:grpSpPr bwMode="auto">
            <a:xfrm>
              <a:off x="1846" y="5396"/>
              <a:ext cx="8970" cy="5387"/>
              <a:chOff x="1846" y="4402"/>
              <a:chExt cx="8970" cy="5387"/>
            </a:xfrm>
          </p:grpSpPr>
          <p:pic>
            <p:nvPicPr>
              <p:cNvPr id="9225" name="Picture 5" descr="image79"/>
              <p:cNvPicPr>
                <a:picLocks noChangeAspect="1" noChangeArrowheads="1"/>
              </p:cNvPicPr>
              <p:nvPr/>
            </p:nvPicPr>
            <p:blipFill>
              <a:blip r:embed="rId2" cstate="print"/>
              <a:srcRect/>
              <a:stretch>
                <a:fillRect/>
              </a:stretch>
            </p:blipFill>
            <p:spPr bwMode="auto">
              <a:xfrm>
                <a:off x="1846" y="4402"/>
                <a:ext cx="8970" cy="5387"/>
              </a:xfrm>
              <a:prstGeom prst="rect">
                <a:avLst/>
              </a:prstGeom>
              <a:solidFill>
                <a:srgbClr val="000080"/>
              </a:solidFill>
              <a:ln w="9525">
                <a:noFill/>
                <a:miter lim="800000"/>
                <a:headEnd/>
                <a:tailEnd/>
              </a:ln>
            </p:spPr>
          </p:pic>
          <p:sp>
            <p:nvSpPr>
              <p:cNvPr id="9226" name="Freeform 6"/>
              <p:cNvSpPr>
                <a:spLocks/>
              </p:cNvSpPr>
              <p:nvPr/>
            </p:nvSpPr>
            <p:spPr bwMode="auto">
              <a:xfrm>
                <a:off x="5839" y="7554"/>
                <a:ext cx="367" cy="420"/>
              </a:xfrm>
              <a:custGeom>
                <a:avLst/>
                <a:gdLst>
                  <a:gd name="T0" fmla="*/ 64 w 367"/>
                  <a:gd name="T1" fmla="*/ 0 h 420"/>
                  <a:gd name="T2" fmla="*/ 26 w 367"/>
                  <a:gd name="T3" fmla="*/ 75 h 420"/>
                  <a:gd name="T4" fmla="*/ 4 w 367"/>
                  <a:gd name="T5" fmla="*/ 120 h 420"/>
                  <a:gd name="T6" fmla="*/ 26 w 367"/>
                  <a:gd name="T7" fmla="*/ 270 h 420"/>
                  <a:gd name="T8" fmla="*/ 86 w 367"/>
                  <a:gd name="T9" fmla="*/ 420 h 420"/>
                  <a:gd name="T10" fmla="*/ 176 w 367"/>
                  <a:gd name="T11" fmla="*/ 390 h 420"/>
                  <a:gd name="T12" fmla="*/ 206 w 367"/>
                  <a:gd name="T13" fmla="*/ 352 h 420"/>
                  <a:gd name="T14" fmla="*/ 236 w 367"/>
                  <a:gd name="T15" fmla="*/ 315 h 420"/>
                  <a:gd name="T16" fmla="*/ 311 w 367"/>
                  <a:gd name="T17" fmla="*/ 240 h 420"/>
                  <a:gd name="T18" fmla="*/ 349 w 367"/>
                  <a:gd name="T19" fmla="*/ 172 h 420"/>
                  <a:gd name="T20" fmla="*/ 356 w 367"/>
                  <a:gd name="T21" fmla="*/ 142 h 420"/>
                  <a:gd name="T22" fmla="*/ 364 w 367"/>
                  <a:gd name="T23" fmla="*/ 120 h 420"/>
                  <a:gd name="T24" fmla="*/ 341 w 367"/>
                  <a:gd name="T25" fmla="*/ 112 h 420"/>
                  <a:gd name="T26" fmla="*/ 274 w 367"/>
                  <a:gd name="T27" fmla="*/ 105 h 420"/>
                  <a:gd name="T28" fmla="*/ 199 w 367"/>
                  <a:gd name="T29" fmla="*/ 90 h 420"/>
                  <a:gd name="T30" fmla="*/ 146 w 367"/>
                  <a:gd name="T31" fmla="*/ 22 h 420"/>
                  <a:gd name="T32" fmla="*/ 79 w 367"/>
                  <a:gd name="T33" fmla="*/ 30 h 420"/>
                  <a:gd name="T34" fmla="*/ 71 w 367"/>
                  <a:gd name="T35" fmla="*/ 52 h 420"/>
                  <a:gd name="T36" fmla="*/ 11 w 367"/>
                  <a:gd name="T37" fmla="*/ 97 h 4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7"/>
                  <a:gd name="T58" fmla="*/ 0 h 420"/>
                  <a:gd name="T59" fmla="*/ 367 w 367"/>
                  <a:gd name="T60" fmla="*/ 420 h 4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7" h="420">
                    <a:moveTo>
                      <a:pt x="64" y="0"/>
                    </a:moveTo>
                    <a:cubicBezTo>
                      <a:pt x="54" y="27"/>
                      <a:pt x="42" y="51"/>
                      <a:pt x="26" y="75"/>
                    </a:cubicBezTo>
                    <a:cubicBezTo>
                      <a:pt x="21" y="91"/>
                      <a:pt x="5" y="103"/>
                      <a:pt x="4" y="120"/>
                    </a:cubicBezTo>
                    <a:cubicBezTo>
                      <a:pt x="0" y="166"/>
                      <a:pt x="15" y="225"/>
                      <a:pt x="26" y="270"/>
                    </a:cubicBezTo>
                    <a:cubicBezTo>
                      <a:pt x="32" y="338"/>
                      <a:pt x="17" y="395"/>
                      <a:pt x="86" y="420"/>
                    </a:cubicBezTo>
                    <a:cubicBezTo>
                      <a:pt x="124" y="413"/>
                      <a:pt x="145" y="411"/>
                      <a:pt x="176" y="390"/>
                    </a:cubicBezTo>
                    <a:cubicBezTo>
                      <a:pt x="196" y="333"/>
                      <a:pt x="168" y="399"/>
                      <a:pt x="206" y="352"/>
                    </a:cubicBezTo>
                    <a:cubicBezTo>
                      <a:pt x="247" y="301"/>
                      <a:pt x="173" y="358"/>
                      <a:pt x="236" y="315"/>
                    </a:cubicBezTo>
                    <a:cubicBezTo>
                      <a:pt x="253" y="289"/>
                      <a:pt x="285" y="258"/>
                      <a:pt x="311" y="240"/>
                    </a:cubicBezTo>
                    <a:cubicBezTo>
                      <a:pt x="326" y="217"/>
                      <a:pt x="334" y="195"/>
                      <a:pt x="349" y="172"/>
                    </a:cubicBezTo>
                    <a:cubicBezTo>
                      <a:pt x="351" y="162"/>
                      <a:pt x="353" y="152"/>
                      <a:pt x="356" y="142"/>
                    </a:cubicBezTo>
                    <a:cubicBezTo>
                      <a:pt x="358" y="135"/>
                      <a:pt x="367" y="127"/>
                      <a:pt x="364" y="120"/>
                    </a:cubicBezTo>
                    <a:cubicBezTo>
                      <a:pt x="360" y="113"/>
                      <a:pt x="349" y="113"/>
                      <a:pt x="341" y="112"/>
                    </a:cubicBezTo>
                    <a:cubicBezTo>
                      <a:pt x="319" y="108"/>
                      <a:pt x="296" y="107"/>
                      <a:pt x="274" y="105"/>
                    </a:cubicBezTo>
                    <a:cubicBezTo>
                      <a:pt x="249" y="100"/>
                      <a:pt x="221" y="103"/>
                      <a:pt x="199" y="90"/>
                    </a:cubicBezTo>
                    <a:cubicBezTo>
                      <a:pt x="191" y="85"/>
                      <a:pt x="153" y="33"/>
                      <a:pt x="146" y="22"/>
                    </a:cubicBezTo>
                    <a:cubicBezTo>
                      <a:pt x="124" y="25"/>
                      <a:pt x="100" y="22"/>
                      <a:pt x="79" y="30"/>
                    </a:cubicBezTo>
                    <a:cubicBezTo>
                      <a:pt x="72" y="33"/>
                      <a:pt x="76" y="46"/>
                      <a:pt x="71" y="52"/>
                    </a:cubicBezTo>
                    <a:cubicBezTo>
                      <a:pt x="58" y="68"/>
                      <a:pt x="30" y="88"/>
                      <a:pt x="11" y="97"/>
                    </a:cubicBezTo>
                  </a:path>
                </a:pathLst>
              </a:custGeom>
              <a:solidFill>
                <a:srgbClr val="000080"/>
              </a:solidFill>
              <a:ln w="9525">
                <a:solidFill>
                  <a:srgbClr val="000000"/>
                </a:solidFill>
                <a:round/>
                <a:headEnd/>
                <a:tailEnd/>
              </a:ln>
            </p:spPr>
            <p:txBody>
              <a:bodyPr/>
              <a:lstStyle/>
              <a:p>
                <a:endParaRPr lang="ru-RU"/>
              </a:p>
            </p:txBody>
          </p:sp>
          <p:sp>
            <p:nvSpPr>
              <p:cNvPr id="9227" name="Freeform 7"/>
              <p:cNvSpPr>
                <a:spLocks/>
              </p:cNvSpPr>
              <p:nvPr/>
            </p:nvSpPr>
            <p:spPr bwMode="auto">
              <a:xfrm>
                <a:off x="6258" y="7943"/>
                <a:ext cx="173" cy="140"/>
              </a:xfrm>
              <a:custGeom>
                <a:avLst/>
                <a:gdLst>
                  <a:gd name="T0" fmla="*/ 87 w 173"/>
                  <a:gd name="T1" fmla="*/ 5 h 140"/>
                  <a:gd name="T2" fmla="*/ 51 w 173"/>
                  <a:gd name="T3" fmla="*/ 5 h 140"/>
                  <a:gd name="T4" fmla="*/ 33 w 173"/>
                  <a:gd name="T5" fmla="*/ 11 h 140"/>
                  <a:gd name="T6" fmla="*/ 9 w 173"/>
                  <a:gd name="T7" fmla="*/ 104 h 140"/>
                  <a:gd name="T8" fmla="*/ 3 w 173"/>
                  <a:gd name="T9" fmla="*/ 122 h 140"/>
                  <a:gd name="T10" fmla="*/ 0 w 173"/>
                  <a:gd name="T11" fmla="*/ 131 h 140"/>
                  <a:gd name="T12" fmla="*/ 57 w 173"/>
                  <a:gd name="T13" fmla="*/ 122 h 140"/>
                  <a:gd name="T14" fmla="*/ 138 w 173"/>
                  <a:gd name="T15" fmla="*/ 140 h 140"/>
                  <a:gd name="T16" fmla="*/ 171 w 173"/>
                  <a:gd name="T17" fmla="*/ 98 h 140"/>
                  <a:gd name="T18" fmla="*/ 159 w 173"/>
                  <a:gd name="T19" fmla="*/ 44 h 140"/>
                  <a:gd name="T20" fmla="*/ 132 w 173"/>
                  <a:gd name="T21" fmla="*/ 23 h 140"/>
                  <a:gd name="T22" fmla="*/ 108 w 173"/>
                  <a:gd name="T23" fmla="*/ 8 h 140"/>
                  <a:gd name="T24" fmla="*/ 90 w 173"/>
                  <a:gd name="T25" fmla="*/ 2 h 140"/>
                  <a:gd name="T26" fmla="*/ 66 w 173"/>
                  <a:gd name="T27" fmla="*/ 5 h 140"/>
                  <a:gd name="T28" fmla="*/ 132 w 173"/>
                  <a:gd name="T29" fmla="*/ 9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3"/>
                  <a:gd name="T46" fmla="*/ 0 h 140"/>
                  <a:gd name="T47" fmla="*/ 173 w 173"/>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3" h="140">
                    <a:moveTo>
                      <a:pt x="87" y="5"/>
                    </a:moveTo>
                    <a:cubicBezTo>
                      <a:pt x="71" y="0"/>
                      <a:pt x="76" y="0"/>
                      <a:pt x="51" y="5"/>
                    </a:cubicBezTo>
                    <a:cubicBezTo>
                      <a:pt x="45" y="6"/>
                      <a:pt x="33" y="11"/>
                      <a:pt x="33" y="11"/>
                    </a:cubicBezTo>
                    <a:cubicBezTo>
                      <a:pt x="13" y="41"/>
                      <a:pt x="42" y="82"/>
                      <a:pt x="9" y="104"/>
                    </a:cubicBezTo>
                    <a:cubicBezTo>
                      <a:pt x="7" y="110"/>
                      <a:pt x="5" y="116"/>
                      <a:pt x="3" y="122"/>
                    </a:cubicBezTo>
                    <a:cubicBezTo>
                      <a:pt x="2" y="125"/>
                      <a:pt x="0" y="131"/>
                      <a:pt x="0" y="131"/>
                    </a:cubicBezTo>
                    <a:cubicBezTo>
                      <a:pt x="19" y="136"/>
                      <a:pt x="38" y="126"/>
                      <a:pt x="57" y="122"/>
                    </a:cubicBezTo>
                    <a:cubicBezTo>
                      <a:pt x="83" y="125"/>
                      <a:pt x="113" y="132"/>
                      <a:pt x="138" y="140"/>
                    </a:cubicBezTo>
                    <a:cubicBezTo>
                      <a:pt x="173" y="136"/>
                      <a:pt x="167" y="134"/>
                      <a:pt x="171" y="98"/>
                    </a:cubicBezTo>
                    <a:cubicBezTo>
                      <a:pt x="169" y="84"/>
                      <a:pt x="167" y="57"/>
                      <a:pt x="159" y="44"/>
                    </a:cubicBezTo>
                    <a:cubicBezTo>
                      <a:pt x="153" y="35"/>
                      <a:pt x="132" y="23"/>
                      <a:pt x="132" y="23"/>
                    </a:cubicBezTo>
                    <a:cubicBezTo>
                      <a:pt x="122" y="9"/>
                      <a:pt x="129" y="15"/>
                      <a:pt x="108" y="8"/>
                    </a:cubicBezTo>
                    <a:cubicBezTo>
                      <a:pt x="102" y="6"/>
                      <a:pt x="90" y="2"/>
                      <a:pt x="90" y="2"/>
                    </a:cubicBezTo>
                    <a:cubicBezTo>
                      <a:pt x="76" y="7"/>
                      <a:pt x="84" y="5"/>
                      <a:pt x="66" y="5"/>
                    </a:cubicBezTo>
                    <a:lnTo>
                      <a:pt x="132" y="9"/>
                    </a:lnTo>
                  </a:path>
                </a:pathLst>
              </a:custGeom>
              <a:solidFill>
                <a:srgbClr val="000080"/>
              </a:solidFill>
              <a:ln w="9525">
                <a:solidFill>
                  <a:srgbClr val="000000"/>
                </a:solidFill>
                <a:round/>
                <a:headEnd/>
                <a:tailEnd/>
              </a:ln>
            </p:spPr>
            <p:txBody>
              <a:bodyPr/>
              <a:lstStyle/>
              <a:p>
                <a:endParaRPr lang="ru-RU"/>
              </a:p>
            </p:txBody>
          </p:sp>
          <p:sp>
            <p:nvSpPr>
              <p:cNvPr id="9228" name="Freeform 8"/>
              <p:cNvSpPr>
                <a:spLocks/>
              </p:cNvSpPr>
              <p:nvPr/>
            </p:nvSpPr>
            <p:spPr bwMode="auto">
              <a:xfrm>
                <a:off x="6021" y="8176"/>
                <a:ext cx="489" cy="679"/>
              </a:xfrm>
              <a:custGeom>
                <a:avLst/>
                <a:gdLst>
                  <a:gd name="T0" fmla="*/ 189 w 489"/>
                  <a:gd name="T1" fmla="*/ 6 h 679"/>
                  <a:gd name="T2" fmla="*/ 339 w 489"/>
                  <a:gd name="T3" fmla="*/ 9 h 679"/>
                  <a:gd name="T4" fmla="*/ 393 w 489"/>
                  <a:gd name="T5" fmla="*/ 30 h 679"/>
                  <a:gd name="T6" fmla="*/ 411 w 489"/>
                  <a:gd name="T7" fmla="*/ 48 h 679"/>
                  <a:gd name="T8" fmla="*/ 429 w 489"/>
                  <a:gd name="T9" fmla="*/ 60 h 679"/>
                  <a:gd name="T10" fmla="*/ 450 w 489"/>
                  <a:gd name="T11" fmla="*/ 87 h 679"/>
                  <a:gd name="T12" fmla="*/ 462 w 489"/>
                  <a:gd name="T13" fmla="*/ 105 h 679"/>
                  <a:gd name="T14" fmla="*/ 480 w 489"/>
                  <a:gd name="T15" fmla="*/ 150 h 679"/>
                  <a:gd name="T16" fmla="*/ 489 w 489"/>
                  <a:gd name="T17" fmla="*/ 177 h 679"/>
                  <a:gd name="T18" fmla="*/ 462 w 489"/>
                  <a:gd name="T19" fmla="*/ 285 h 679"/>
                  <a:gd name="T20" fmla="*/ 447 w 489"/>
                  <a:gd name="T21" fmla="*/ 321 h 679"/>
                  <a:gd name="T22" fmla="*/ 441 w 489"/>
                  <a:gd name="T23" fmla="*/ 339 h 679"/>
                  <a:gd name="T24" fmla="*/ 453 w 489"/>
                  <a:gd name="T25" fmla="*/ 390 h 679"/>
                  <a:gd name="T26" fmla="*/ 459 w 489"/>
                  <a:gd name="T27" fmla="*/ 408 h 679"/>
                  <a:gd name="T28" fmla="*/ 378 w 489"/>
                  <a:gd name="T29" fmla="*/ 447 h 679"/>
                  <a:gd name="T30" fmla="*/ 315 w 489"/>
                  <a:gd name="T31" fmla="*/ 510 h 679"/>
                  <a:gd name="T32" fmla="*/ 279 w 489"/>
                  <a:gd name="T33" fmla="*/ 546 h 679"/>
                  <a:gd name="T34" fmla="*/ 234 w 489"/>
                  <a:gd name="T35" fmla="*/ 594 h 679"/>
                  <a:gd name="T36" fmla="*/ 153 w 489"/>
                  <a:gd name="T37" fmla="*/ 654 h 679"/>
                  <a:gd name="T38" fmla="*/ 105 w 489"/>
                  <a:gd name="T39" fmla="*/ 621 h 679"/>
                  <a:gd name="T40" fmla="*/ 105 w 489"/>
                  <a:gd name="T41" fmla="*/ 498 h 679"/>
                  <a:gd name="T42" fmla="*/ 45 w 489"/>
                  <a:gd name="T43" fmla="*/ 489 h 679"/>
                  <a:gd name="T44" fmla="*/ 24 w 489"/>
                  <a:gd name="T45" fmla="*/ 420 h 679"/>
                  <a:gd name="T46" fmla="*/ 6 w 489"/>
                  <a:gd name="T47" fmla="*/ 402 h 679"/>
                  <a:gd name="T48" fmla="*/ 24 w 489"/>
                  <a:gd name="T49" fmla="*/ 354 h 679"/>
                  <a:gd name="T50" fmla="*/ 36 w 489"/>
                  <a:gd name="T51" fmla="*/ 294 h 679"/>
                  <a:gd name="T52" fmla="*/ 75 w 489"/>
                  <a:gd name="T53" fmla="*/ 204 h 679"/>
                  <a:gd name="T54" fmla="*/ 90 w 489"/>
                  <a:gd name="T55" fmla="*/ 186 h 679"/>
                  <a:gd name="T56" fmla="*/ 105 w 489"/>
                  <a:gd name="T57" fmla="*/ 147 h 679"/>
                  <a:gd name="T58" fmla="*/ 111 w 489"/>
                  <a:gd name="T59" fmla="*/ 129 h 679"/>
                  <a:gd name="T60" fmla="*/ 144 w 489"/>
                  <a:gd name="T61" fmla="*/ 96 h 679"/>
                  <a:gd name="T62" fmla="*/ 180 w 489"/>
                  <a:gd name="T63" fmla="*/ 42 h 679"/>
                  <a:gd name="T64" fmla="*/ 195 w 489"/>
                  <a:gd name="T65" fmla="*/ 15 h 679"/>
                  <a:gd name="T66" fmla="*/ 189 w 489"/>
                  <a:gd name="T67" fmla="*/ 6 h 6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9"/>
                  <a:gd name="T103" fmla="*/ 0 h 679"/>
                  <a:gd name="T104" fmla="*/ 489 w 489"/>
                  <a:gd name="T105" fmla="*/ 679 h 6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9" h="679">
                    <a:moveTo>
                      <a:pt x="189" y="6"/>
                    </a:moveTo>
                    <a:cubicBezTo>
                      <a:pt x="239" y="14"/>
                      <a:pt x="288" y="11"/>
                      <a:pt x="339" y="9"/>
                    </a:cubicBezTo>
                    <a:cubicBezTo>
                      <a:pt x="388" y="13"/>
                      <a:pt x="373" y="0"/>
                      <a:pt x="393" y="30"/>
                    </a:cubicBezTo>
                    <a:cubicBezTo>
                      <a:pt x="398" y="37"/>
                      <a:pt x="404" y="43"/>
                      <a:pt x="411" y="48"/>
                    </a:cubicBezTo>
                    <a:cubicBezTo>
                      <a:pt x="417" y="52"/>
                      <a:pt x="429" y="60"/>
                      <a:pt x="429" y="60"/>
                    </a:cubicBezTo>
                    <a:cubicBezTo>
                      <a:pt x="433" y="71"/>
                      <a:pt x="450" y="87"/>
                      <a:pt x="450" y="87"/>
                    </a:cubicBezTo>
                    <a:cubicBezTo>
                      <a:pt x="460" y="117"/>
                      <a:pt x="443" y="71"/>
                      <a:pt x="462" y="105"/>
                    </a:cubicBezTo>
                    <a:cubicBezTo>
                      <a:pt x="468" y="116"/>
                      <a:pt x="476" y="138"/>
                      <a:pt x="480" y="150"/>
                    </a:cubicBezTo>
                    <a:cubicBezTo>
                      <a:pt x="483" y="159"/>
                      <a:pt x="489" y="177"/>
                      <a:pt x="489" y="177"/>
                    </a:cubicBezTo>
                    <a:cubicBezTo>
                      <a:pt x="486" y="215"/>
                      <a:pt x="484" y="253"/>
                      <a:pt x="462" y="285"/>
                    </a:cubicBezTo>
                    <a:cubicBezTo>
                      <a:pt x="456" y="295"/>
                      <a:pt x="451" y="310"/>
                      <a:pt x="447" y="321"/>
                    </a:cubicBezTo>
                    <a:cubicBezTo>
                      <a:pt x="445" y="327"/>
                      <a:pt x="441" y="339"/>
                      <a:pt x="441" y="339"/>
                    </a:cubicBezTo>
                    <a:cubicBezTo>
                      <a:pt x="444" y="358"/>
                      <a:pt x="447" y="372"/>
                      <a:pt x="453" y="390"/>
                    </a:cubicBezTo>
                    <a:cubicBezTo>
                      <a:pt x="455" y="396"/>
                      <a:pt x="459" y="408"/>
                      <a:pt x="459" y="408"/>
                    </a:cubicBezTo>
                    <a:cubicBezTo>
                      <a:pt x="450" y="435"/>
                      <a:pt x="400" y="432"/>
                      <a:pt x="378" y="447"/>
                    </a:cubicBezTo>
                    <a:cubicBezTo>
                      <a:pt x="361" y="473"/>
                      <a:pt x="337" y="488"/>
                      <a:pt x="315" y="510"/>
                    </a:cubicBezTo>
                    <a:cubicBezTo>
                      <a:pt x="303" y="522"/>
                      <a:pt x="294" y="536"/>
                      <a:pt x="279" y="546"/>
                    </a:cubicBezTo>
                    <a:cubicBezTo>
                      <a:pt x="272" y="568"/>
                      <a:pt x="250" y="579"/>
                      <a:pt x="234" y="594"/>
                    </a:cubicBezTo>
                    <a:cubicBezTo>
                      <a:pt x="207" y="618"/>
                      <a:pt x="190" y="645"/>
                      <a:pt x="153" y="654"/>
                    </a:cubicBezTo>
                    <a:cubicBezTo>
                      <a:pt x="115" y="679"/>
                      <a:pt x="109" y="647"/>
                      <a:pt x="105" y="621"/>
                    </a:cubicBezTo>
                    <a:cubicBezTo>
                      <a:pt x="107" y="591"/>
                      <a:pt x="113" y="522"/>
                      <a:pt x="105" y="498"/>
                    </a:cubicBezTo>
                    <a:cubicBezTo>
                      <a:pt x="103" y="493"/>
                      <a:pt x="63" y="491"/>
                      <a:pt x="45" y="489"/>
                    </a:cubicBezTo>
                    <a:cubicBezTo>
                      <a:pt x="42" y="479"/>
                      <a:pt x="30" y="427"/>
                      <a:pt x="24" y="420"/>
                    </a:cubicBezTo>
                    <a:cubicBezTo>
                      <a:pt x="19" y="413"/>
                      <a:pt x="6" y="402"/>
                      <a:pt x="6" y="402"/>
                    </a:cubicBezTo>
                    <a:cubicBezTo>
                      <a:pt x="0" y="383"/>
                      <a:pt x="8" y="365"/>
                      <a:pt x="24" y="354"/>
                    </a:cubicBezTo>
                    <a:cubicBezTo>
                      <a:pt x="36" y="336"/>
                      <a:pt x="31" y="315"/>
                      <a:pt x="36" y="294"/>
                    </a:cubicBezTo>
                    <a:cubicBezTo>
                      <a:pt x="39" y="253"/>
                      <a:pt x="41" y="226"/>
                      <a:pt x="75" y="204"/>
                    </a:cubicBezTo>
                    <a:cubicBezTo>
                      <a:pt x="79" y="198"/>
                      <a:pt x="86" y="193"/>
                      <a:pt x="90" y="186"/>
                    </a:cubicBezTo>
                    <a:cubicBezTo>
                      <a:pt x="95" y="177"/>
                      <a:pt x="101" y="158"/>
                      <a:pt x="105" y="147"/>
                    </a:cubicBezTo>
                    <a:cubicBezTo>
                      <a:pt x="107" y="141"/>
                      <a:pt x="106" y="133"/>
                      <a:pt x="111" y="129"/>
                    </a:cubicBezTo>
                    <a:cubicBezTo>
                      <a:pt x="125" y="120"/>
                      <a:pt x="132" y="108"/>
                      <a:pt x="144" y="96"/>
                    </a:cubicBezTo>
                    <a:cubicBezTo>
                      <a:pt x="152" y="73"/>
                      <a:pt x="170" y="62"/>
                      <a:pt x="180" y="42"/>
                    </a:cubicBezTo>
                    <a:cubicBezTo>
                      <a:pt x="186" y="29"/>
                      <a:pt x="180" y="20"/>
                      <a:pt x="195" y="15"/>
                    </a:cubicBezTo>
                    <a:cubicBezTo>
                      <a:pt x="199" y="3"/>
                      <a:pt x="201" y="6"/>
                      <a:pt x="189" y="6"/>
                    </a:cubicBezTo>
                    <a:close/>
                  </a:path>
                </a:pathLst>
              </a:custGeom>
              <a:solidFill>
                <a:srgbClr val="000080"/>
              </a:solidFill>
              <a:ln w="9525">
                <a:solidFill>
                  <a:srgbClr val="000000"/>
                </a:solidFill>
                <a:round/>
                <a:headEnd/>
                <a:tailEnd/>
              </a:ln>
            </p:spPr>
            <p:txBody>
              <a:bodyPr/>
              <a:lstStyle/>
              <a:p>
                <a:endParaRPr lang="ru-RU"/>
              </a:p>
            </p:txBody>
          </p:sp>
          <p:sp>
            <p:nvSpPr>
              <p:cNvPr id="9229" name="Freeform 9"/>
              <p:cNvSpPr>
                <a:spLocks/>
              </p:cNvSpPr>
              <p:nvPr/>
            </p:nvSpPr>
            <p:spPr bwMode="auto">
              <a:xfrm>
                <a:off x="6690" y="8509"/>
                <a:ext cx="408" cy="580"/>
              </a:xfrm>
              <a:custGeom>
                <a:avLst/>
                <a:gdLst>
                  <a:gd name="T0" fmla="*/ 120 w 408"/>
                  <a:gd name="T1" fmla="*/ 576 h 580"/>
                  <a:gd name="T2" fmla="*/ 99 w 408"/>
                  <a:gd name="T3" fmla="*/ 555 h 580"/>
                  <a:gd name="T4" fmla="*/ 93 w 408"/>
                  <a:gd name="T5" fmla="*/ 537 h 580"/>
                  <a:gd name="T6" fmla="*/ 120 w 408"/>
                  <a:gd name="T7" fmla="*/ 468 h 580"/>
                  <a:gd name="T8" fmla="*/ 171 w 408"/>
                  <a:gd name="T9" fmla="*/ 414 h 580"/>
                  <a:gd name="T10" fmla="*/ 189 w 408"/>
                  <a:gd name="T11" fmla="*/ 375 h 580"/>
                  <a:gd name="T12" fmla="*/ 195 w 408"/>
                  <a:gd name="T13" fmla="*/ 366 h 580"/>
                  <a:gd name="T14" fmla="*/ 216 w 408"/>
                  <a:gd name="T15" fmla="*/ 363 h 580"/>
                  <a:gd name="T16" fmla="*/ 237 w 408"/>
                  <a:gd name="T17" fmla="*/ 339 h 580"/>
                  <a:gd name="T18" fmla="*/ 219 w 408"/>
                  <a:gd name="T19" fmla="*/ 315 h 580"/>
                  <a:gd name="T20" fmla="*/ 171 w 408"/>
                  <a:gd name="T21" fmla="*/ 276 h 580"/>
                  <a:gd name="T22" fmla="*/ 57 w 408"/>
                  <a:gd name="T23" fmla="*/ 222 h 580"/>
                  <a:gd name="T24" fmla="*/ 48 w 408"/>
                  <a:gd name="T25" fmla="*/ 195 h 580"/>
                  <a:gd name="T26" fmla="*/ 30 w 408"/>
                  <a:gd name="T27" fmla="*/ 183 h 580"/>
                  <a:gd name="T28" fmla="*/ 6 w 408"/>
                  <a:gd name="T29" fmla="*/ 126 h 580"/>
                  <a:gd name="T30" fmla="*/ 0 w 408"/>
                  <a:gd name="T31" fmla="*/ 108 h 580"/>
                  <a:gd name="T32" fmla="*/ 69 w 408"/>
                  <a:gd name="T33" fmla="*/ 0 h 580"/>
                  <a:gd name="T34" fmla="*/ 132 w 408"/>
                  <a:gd name="T35" fmla="*/ 39 h 580"/>
                  <a:gd name="T36" fmla="*/ 153 w 408"/>
                  <a:gd name="T37" fmla="*/ 45 h 580"/>
                  <a:gd name="T38" fmla="*/ 189 w 408"/>
                  <a:gd name="T39" fmla="*/ 63 h 580"/>
                  <a:gd name="T40" fmla="*/ 246 w 408"/>
                  <a:gd name="T41" fmla="*/ 90 h 580"/>
                  <a:gd name="T42" fmla="*/ 282 w 408"/>
                  <a:gd name="T43" fmla="*/ 114 h 580"/>
                  <a:gd name="T44" fmla="*/ 309 w 408"/>
                  <a:gd name="T45" fmla="*/ 210 h 580"/>
                  <a:gd name="T46" fmla="*/ 330 w 408"/>
                  <a:gd name="T47" fmla="*/ 237 h 580"/>
                  <a:gd name="T48" fmla="*/ 345 w 408"/>
                  <a:gd name="T49" fmla="*/ 264 h 580"/>
                  <a:gd name="T50" fmla="*/ 363 w 408"/>
                  <a:gd name="T51" fmla="*/ 276 h 580"/>
                  <a:gd name="T52" fmla="*/ 393 w 408"/>
                  <a:gd name="T53" fmla="*/ 330 h 580"/>
                  <a:gd name="T54" fmla="*/ 408 w 408"/>
                  <a:gd name="T55" fmla="*/ 366 h 580"/>
                  <a:gd name="T56" fmla="*/ 384 w 408"/>
                  <a:gd name="T57" fmla="*/ 396 h 580"/>
                  <a:gd name="T58" fmla="*/ 360 w 408"/>
                  <a:gd name="T59" fmla="*/ 417 h 580"/>
                  <a:gd name="T60" fmla="*/ 351 w 408"/>
                  <a:gd name="T61" fmla="*/ 423 h 580"/>
                  <a:gd name="T62" fmla="*/ 327 w 408"/>
                  <a:gd name="T63" fmla="*/ 444 h 580"/>
                  <a:gd name="T64" fmla="*/ 237 w 408"/>
                  <a:gd name="T65" fmla="*/ 498 h 580"/>
                  <a:gd name="T66" fmla="*/ 174 w 408"/>
                  <a:gd name="T67" fmla="*/ 534 h 580"/>
                  <a:gd name="T68" fmla="*/ 138 w 408"/>
                  <a:gd name="T69" fmla="*/ 564 h 580"/>
                  <a:gd name="T70" fmla="*/ 123 w 408"/>
                  <a:gd name="T71" fmla="*/ 579 h 580"/>
                  <a:gd name="T72" fmla="*/ 105 w 408"/>
                  <a:gd name="T73" fmla="*/ 567 h 580"/>
                  <a:gd name="T74" fmla="*/ 120 w 408"/>
                  <a:gd name="T75" fmla="*/ 576 h 5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8"/>
                  <a:gd name="T115" fmla="*/ 0 h 580"/>
                  <a:gd name="T116" fmla="*/ 408 w 408"/>
                  <a:gd name="T117" fmla="*/ 580 h 5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8" h="580">
                    <a:moveTo>
                      <a:pt x="120" y="576"/>
                    </a:moveTo>
                    <a:cubicBezTo>
                      <a:pt x="113" y="565"/>
                      <a:pt x="104" y="567"/>
                      <a:pt x="99" y="555"/>
                    </a:cubicBezTo>
                    <a:cubicBezTo>
                      <a:pt x="96" y="549"/>
                      <a:pt x="93" y="537"/>
                      <a:pt x="93" y="537"/>
                    </a:cubicBezTo>
                    <a:cubicBezTo>
                      <a:pt x="96" y="513"/>
                      <a:pt x="98" y="483"/>
                      <a:pt x="120" y="468"/>
                    </a:cubicBezTo>
                    <a:cubicBezTo>
                      <a:pt x="128" y="443"/>
                      <a:pt x="150" y="428"/>
                      <a:pt x="171" y="414"/>
                    </a:cubicBezTo>
                    <a:cubicBezTo>
                      <a:pt x="183" y="396"/>
                      <a:pt x="181" y="393"/>
                      <a:pt x="189" y="375"/>
                    </a:cubicBezTo>
                    <a:cubicBezTo>
                      <a:pt x="190" y="372"/>
                      <a:pt x="192" y="367"/>
                      <a:pt x="195" y="366"/>
                    </a:cubicBezTo>
                    <a:cubicBezTo>
                      <a:pt x="201" y="363"/>
                      <a:pt x="209" y="364"/>
                      <a:pt x="216" y="363"/>
                    </a:cubicBezTo>
                    <a:cubicBezTo>
                      <a:pt x="225" y="357"/>
                      <a:pt x="237" y="339"/>
                      <a:pt x="237" y="339"/>
                    </a:cubicBezTo>
                    <a:cubicBezTo>
                      <a:pt x="233" y="327"/>
                      <a:pt x="229" y="322"/>
                      <a:pt x="219" y="315"/>
                    </a:cubicBezTo>
                    <a:cubicBezTo>
                      <a:pt x="200" y="286"/>
                      <a:pt x="197" y="294"/>
                      <a:pt x="171" y="276"/>
                    </a:cubicBezTo>
                    <a:lnTo>
                      <a:pt x="57" y="222"/>
                    </a:lnTo>
                    <a:cubicBezTo>
                      <a:pt x="57" y="222"/>
                      <a:pt x="48" y="195"/>
                      <a:pt x="48" y="195"/>
                    </a:cubicBezTo>
                    <a:cubicBezTo>
                      <a:pt x="46" y="188"/>
                      <a:pt x="30" y="183"/>
                      <a:pt x="30" y="183"/>
                    </a:cubicBezTo>
                    <a:cubicBezTo>
                      <a:pt x="19" y="167"/>
                      <a:pt x="12" y="144"/>
                      <a:pt x="6" y="126"/>
                    </a:cubicBezTo>
                    <a:cubicBezTo>
                      <a:pt x="4" y="120"/>
                      <a:pt x="0" y="108"/>
                      <a:pt x="0" y="108"/>
                    </a:cubicBezTo>
                    <a:cubicBezTo>
                      <a:pt x="6" y="53"/>
                      <a:pt x="15" y="18"/>
                      <a:pt x="69" y="0"/>
                    </a:cubicBezTo>
                    <a:cubicBezTo>
                      <a:pt x="99" y="10"/>
                      <a:pt x="114" y="11"/>
                      <a:pt x="132" y="39"/>
                    </a:cubicBezTo>
                    <a:cubicBezTo>
                      <a:pt x="136" y="45"/>
                      <a:pt x="146" y="43"/>
                      <a:pt x="153" y="45"/>
                    </a:cubicBezTo>
                    <a:cubicBezTo>
                      <a:pt x="165" y="49"/>
                      <a:pt x="178" y="56"/>
                      <a:pt x="189" y="63"/>
                    </a:cubicBezTo>
                    <a:cubicBezTo>
                      <a:pt x="201" y="81"/>
                      <a:pt x="226" y="85"/>
                      <a:pt x="246" y="90"/>
                    </a:cubicBezTo>
                    <a:cubicBezTo>
                      <a:pt x="258" y="98"/>
                      <a:pt x="270" y="106"/>
                      <a:pt x="282" y="114"/>
                    </a:cubicBezTo>
                    <a:cubicBezTo>
                      <a:pt x="302" y="144"/>
                      <a:pt x="278" y="189"/>
                      <a:pt x="309" y="210"/>
                    </a:cubicBezTo>
                    <a:cubicBezTo>
                      <a:pt x="323" y="232"/>
                      <a:pt x="316" y="223"/>
                      <a:pt x="330" y="237"/>
                    </a:cubicBezTo>
                    <a:cubicBezTo>
                      <a:pt x="333" y="246"/>
                      <a:pt x="336" y="258"/>
                      <a:pt x="345" y="264"/>
                    </a:cubicBezTo>
                    <a:cubicBezTo>
                      <a:pt x="351" y="268"/>
                      <a:pt x="363" y="276"/>
                      <a:pt x="363" y="276"/>
                    </a:cubicBezTo>
                    <a:cubicBezTo>
                      <a:pt x="375" y="294"/>
                      <a:pt x="377" y="319"/>
                      <a:pt x="393" y="330"/>
                    </a:cubicBezTo>
                    <a:cubicBezTo>
                      <a:pt x="397" y="343"/>
                      <a:pt x="404" y="353"/>
                      <a:pt x="408" y="366"/>
                    </a:cubicBezTo>
                    <a:cubicBezTo>
                      <a:pt x="404" y="377"/>
                      <a:pt x="394" y="390"/>
                      <a:pt x="384" y="396"/>
                    </a:cubicBezTo>
                    <a:cubicBezTo>
                      <a:pt x="374" y="411"/>
                      <a:pt x="381" y="403"/>
                      <a:pt x="360" y="417"/>
                    </a:cubicBezTo>
                    <a:cubicBezTo>
                      <a:pt x="357" y="419"/>
                      <a:pt x="351" y="423"/>
                      <a:pt x="351" y="423"/>
                    </a:cubicBezTo>
                    <a:cubicBezTo>
                      <a:pt x="344" y="434"/>
                      <a:pt x="339" y="440"/>
                      <a:pt x="327" y="444"/>
                    </a:cubicBezTo>
                    <a:cubicBezTo>
                      <a:pt x="308" y="463"/>
                      <a:pt x="264" y="489"/>
                      <a:pt x="237" y="498"/>
                    </a:cubicBezTo>
                    <a:cubicBezTo>
                      <a:pt x="225" y="515"/>
                      <a:pt x="193" y="524"/>
                      <a:pt x="174" y="534"/>
                    </a:cubicBezTo>
                    <a:cubicBezTo>
                      <a:pt x="160" y="541"/>
                      <a:pt x="151" y="555"/>
                      <a:pt x="138" y="564"/>
                    </a:cubicBezTo>
                    <a:cubicBezTo>
                      <a:pt x="136" y="567"/>
                      <a:pt x="129" y="580"/>
                      <a:pt x="123" y="579"/>
                    </a:cubicBezTo>
                    <a:cubicBezTo>
                      <a:pt x="116" y="577"/>
                      <a:pt x="99" y="563"/>
                      <a:pt x="105" y="567"/>
                    </a:cubicBezTo>
                    <a:cubicBezTo>
                      <a:pt x="110" y="570"/>
                      <a:pt x="115" y="573"/>
                      <a:pt x="120" y="576"/>
                    </a:cubicBezTo>
                    <a:close/>
                  </a:path>
                </a:pathLst>
              </a:custGeom>
              <a:solidFill>
                <a:srgbClr val="000080"/>
              </a:solidFill>
              <a:ln w="9525">
                <a:solidFill>
                  <a:srgbClr val="000000"/>
                </a:solidFill>
                <a:round/>
                <a:headEnd/>
                <a:tailEnd/>
              </a:ln>
            </p:spPr>
            <p:txBody>
              <a:bodyPr/>
              <a:lstStyle/>
              <a:p>
                <a:endParaRPr lang="ru-RU"/>
              </a:p>
            </p:txBody>
          </p:sp>
          <p:sp>
            <p:nvSpPr>
              <p:cNvPr id="9230" name="Freeform 10"/>
              <p:cNvSpPr>
                <a:spLocks/>
              </p:cNvSpPr>
              <p:nvPr/>
            </p:nvSpPr>
            <p:spPr bwMode="auto">
              <a:xfrm>
                <a:off x="6851" y="8007"/>
                <a:ext cx="673" cy="471"/>
              </a:xfrm>
              <a:custGeom>
                <a:avLst/>
                <a:gdLst>
                  <a:gd name="T0" fmla="*/ 46 w 673"/>
                  <a:gd name="T1" fmla="*/ 220 h 471"/>
                  <a:gd name="T2" fmla="*/ 55 w 673"/>
                  <a:gd name="T3" fmla="*/ 202 h 471"/>
                  <a:gd name="T4" fmla="*/ 40 w 673"/>
                  <a:gd name="T5" fmla="*/ 172 h 471"/>
                  <a:gd name="T6" fmla="*/ 25 w 673"/>
                  <a:gd name="T7" fmla="*/ 118 h 471"/>
                  <a:gd name="T8" fmla="*/ 28 w 673"/>
                  <a:gd name="T9" fmla="*/ 82 h 471"/>
                  <a:gd name="T10" fmla="*/ 148 w 673"/>
                  <a:gd name="T11" fmla="*/ 19 h 471"/>
                  <a:gd name="T12" fmla="*/ 190 w 673"/>
                  <a:gd name="T13" fmla="*/ 10 h 471"/>
                  <a:gd name="T14" fmla="*/ 283 w 673"/>
                  <a:gd name="T15" fmla="*/ 16 h 471"/>
                  <a:gd name="T16" fmla="*/ 523 w 673"/>
                  <a:gd name="T17" fmla="*/ 4 h 471"/>
                  <a:gd name="T18" fmla="*/ 646 w 673"/>
                  <a:gd name="T19" fmla="*/ 16 h 471"/>
                  <a:gd name="T20" fmla="*/ 667 w 673"/>
                  <a:gd name="T21" fmla="*/ 37 h 471"/>
                  <a:gd name="T22" fmla="*/ 673 w 673"/>
                  <a:gd name="T23" fmla="*/ 55 h 471"/>
                  <a:gd name="T24" fmla="*/ 580 w 673"/>
                  <a:gd name="T25" fmla="*/ 121 h 471"/>
                  <a:gd name="T26" fmla="*/ 550 w 673"/>
                  <a:gd name="T27" fmla="*/ 130 h 471"/>
                  <a:gd name="T28" fmla="*/ 541 w 673"/>
                  <a:gd name="T29" fmla="*/ 133 h 471"/>
                  <a:gd name="T30" fmla="*/ 478 w 673"/>
                  <a:gd name="T31" fmla="*/ 172 h 471"/>
                  <a:gd name="T32" fmla="*/ 436 w 673"/>
                  <a:gd name="T33" fmla="*/ 163 h 471"/>
                  <a:gd name="T34" fmla="*/ 331 w 673"/>
                  <a:gd name="T35" fmla="*/ 190 h 471"/>
                  <a:gd name="T36" fmla="*/ 304 w 673"/>
                  <a:gd name="T37" fmla="*/ 205 h 471"/>
                  <a:gd name="T38" fmla="*/ 283 w 673"/>
                  <a:gd name="T39" fmla="*/ 226 h 471"/>
                  <a:gd name="T40" fmla="*/ 277 w 673"/>
                  <a:gd name="T41" fmla="*/ 244 h 471"/>
                  <a:gd name="T42" fmla="*/ 250 w 673"/>
                  <a:gd name="T43" fmla="*/ 364 h 471"/>
                  <a:gd name="T44" fmla="*/ 220 w 673"/>
                  <a:gd name="T45" fmla="*/ 397 h 471"/>
                  <a:gd name="T46" fmla="*/ 211 w 673"/>
                  <a:gd name="T47" fmla="*/ 403 h 471"/>
                  <a:gd name="T48" fmla="*/ 157 w 673"/>
                  <a:gd name="T49" fmla="*/ 442 h 471"/>
                  <a:gd name="T50" fmla="*/ 121 w 673"/>
                  <a:gd name="T51" fmla="*/ 463 h 471"/>
                  <a:gd name="T52" fmla="*/ 16 w 673"/>
                  <a:gd name="T53" fmla="*/ 439 h 471"/>
                  <a:gd name="T54" fmla="*/ 46 w 673"/>
                  <a:gd name="T55" fmla="*/ 262 h 471"/>
                  <a:gd name="T56" fmla="*/ 31 w 673"/>
                  <a:gd name="T57" fmla="*/ 208 h 471"/>
                  <a:gd name="T58" fmla="*/ 107 w 673"/>
                  <a:gd name="T59" fmla="*/ 229 h 4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73"/>
                  <a:gd name="T91" fmla="*/ 0 h 471"/>
                  <a:gd name="T92" fmla="*/ 673 w 673"/>
                  <a:gd name="T93" fmla="*/ 471 h 47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73" h="471">
                    <a:moveTo>
                      <a:pt x="46" y="220"/>
                    </a:moveTo>
                    <a:cubicBezTo>
                      <a:pt x="48" y="214"/>
                      <a:pt x="54" y="209"/>
                      <a:pt x="55" y="202"/>
                    </a:cubicBezTo>
                    <a:cubicBezTo>
                      <a:pt x="57" y="190"/>
                      <a:pt x="43" y="181"/>
                      <a:pt x="40" y="172"/>
                    </a:cubicBezTo>
                    <a:cubicBezTo>
                      <a:pt x="34" y="154"/>
                      <a:pt x="31" y="136"/>
                      <a:pt x="25" y="118"/>
                    </a:cubicBezTo>
                    <a:cubicBezTo>
                      <a:pt x="26" y="106"/>
                      <a:pt x="27" y="94"/>
                      <a:pt x="28" y="82"/>
                    </a:cubicBezTo>
                    <a:cubicBezTo>
                      <a:pt x="37" y="7"/>
                      <a:pt x="81" y="22"/>
                      <a:pt x="148" y="19"/>
                    </a:cubicBezTo>
                    <a:cubicBezTo>
                      <a:pt x="163" y="15"/>
                      <a:pt x="175" y="12"/>
                      <a:pt x="190" y="10"/>
                    </a:cubicBezTo>
                    <a:cubicBezTo>
                      <a:pt x="221" y="0"/>
                      <a:pt x="253" y="6"/>
                      <a:pt x="283" y="16"/>
                    </a:cubicBezTo>
                    <a:cubicBezTo>
                      <a:pt x="363" y="13"/>
                      <a:pt x="443" y="7"/>
                      <a:pt x="523" y="4"/>
                    </a:cubicBezTo>
                    <a:cubicBezTo>
                      <a:pt x="564" y="8"/>
                      <a:pt x="605" y="13"/>
                      <a:pt x="646" y="16"/>
                    </a:cubicBezTo>
                    <a:cubicBezTo>
                      <a:pt x="658" y="20"/>
                      <a:pt x="661" y="19"/>
                      <a:pt x="667" y="37"/>
                    </a:cubicBezTo>
                    <a:cubicBezTo>
                      <a:pt x="669" y="43"/>
                      <a:pt x="673" y="55"/>
                      <a:pt x="673" y="55"/>
                    </a:cubicBezTo>
                    <a:cubicBezTo>
                      <a:pt x="664" y="107"/>
                      <a:pt x="626" y="113"/>
                      <a:pt x="580" y="121"/>
                    </a:cubicBezTo>
                    <a:cubicBezTo>
                      <a:pt x="571" y="123"/>
                      <a:pt x="558" y="127"/>
                      <a:pt x="550" y="130"/>
                    </a:cubicBezTo>
                    <a:cubicBezTo>
                      <a:pt x="547" y="131"/>
                      <a:pt x="541" y="133"/>
                      <a:pt x="541" y="133"/>
                    </a:cubicBezTo>
                    <a:cubicBezTo>
                      <a:pt x="519" y="150"/>
                      <a:pt x="507" y="166"/>
                      <a:pt x="478" y="172"/>
                    </a:cubicBezTo>
                    <a:cubicBezTo>
                      <a:pt x="464" y="170"/>
                      <a:pt x="450" y="168"/>
                      <a:pt x="436" y="163"/>
                    </a:cubicBezTo>
                    <a:cubicBezTo>
                      <a:pt x="399" y="169"/>
                      <a:pt x="367" y="181"/>
                      <a:pt x="331" y="190"/>
                    </a:cubicBezTo>
                    <a:cubicBezTo>
                      <a:pt x="310" y="204"/>
                      <a:pt x="320" y="200"/>
                      <a:pt x="304" y="205"/>
                    </a:cubicBezTo>
                    <a:cubicBezTo>
                      <a:pt x="298" y="213"/>
                      <a:pt x="288" y="218"/>
                      <a:pt x="283" y="226"/>
                    </a:cubicBezTo>
                    <a:cubicBezTo>
                      <a:pt x="279" y="231"/>
                      <a:pt x="277" y="244"/>
                      <a:pt x="277" y="244"/>
                    </a:cubicBezTo>
                    <a:cubicBezTo>
                      <a:pt x="274" y="282"/>
                      <a:pt x="265" y="328"/>
                      <a:pt x="250" y="364"/>
                    </a:cubicBezTo>
                    <a:cubicBezTo>
                      <a:pt x="242" y="382"/>
                      <a:pt x="237" y="386"/>
                      <a:pt x="220" y="397"/>
                    </a:cubicBezTo>
                    <a:cubicBezTo>
                      <a:pt x="217" y="399"/>
                      <a:pt x="211" y="403"/>
                      <a:pt x="211" y="403"/>
                    </a:cubicBezTo>
                    <a:cubicBezTo>
                      <a:pt x="203" y="426"/>
                      <a:pt x="179" y="435"/>
                      <a:pt x="157" y="442"/>
                    </a:cubicBezTo>
                    <a:cubicBezTo>
                      <a:pt x="149" y="454"/>
                      <a:pt x="135" y="458"/>
                      <a:pt x="121" y="463"/>
                    </a:cubicBezTo>
                    <a:cubicBezTo>
                      <a:pt x="10" y="459"/>
                      <a:pt x="64" y="471"/>
                      <a:pt x="16" y="439"/>
                    </a:cubicBezTo>
                    <a:cubicBezTo>
                      <a:pt x="0" y="390"/>
                      <a:pt x="33" y="312"/>
                      <a:pt x="46" y="262"/>
                    </a:cubicBezTo>
                    <a:cubicBezTo>
                      <a:pt x="43" y="245"/>
                      <a:pt x="31" y="225"/>
                      <a:pt x="31" y="208"/>
                    </a:cubicBezTo>
                    <a:lnTo>
                      <a:pt x="107" y="229"/>
                    </a:lnTo>
                  </a:path>
                </a:pathLst>
              </a:custGeom>
              <a:solidFill>
                <a:srgbClr val="000080"/>
              </a:solidFill>
              <a:ln w="9525">
                <a:solidFill>
                  <a:srgbClr val="000000"/>
                </a:solidFill>
                <a:round/>
                <a:headEnd/>
                <a:tailEnd/>
              </a:ln>
            </p:spPr>
            <p:txBody>
              <a:bodyPr/>
              <a:lstStyle/>
              <a:p>
                <a:endParaRPr lang="ru-RU"/>
              </a:p>
            </p:txBody>
          </p:sp>
          <p:sp>
            <p:nvSpPr>
              <p:cNvPr id="9231" name="Freeform 11"/>
              <p:cNvSpPr>
                <a:spLocks/>
              </p:cNvSpPr>
              <p:nvPr/>
            </p:nvSpPr>
            <p:spPr bwMode="auto">
              <a:xfrm>
                <a:off x="2652" y="5056"/>
                <a:ext cx="940" cy="330"/>
              </a:xfrm>
              <a:custGeom>
                <a:avLst/>
                <a:gdLst>
                  <a:gd name="T0" fmla="*/ 238 w 940"/>
                  <a:gd name="T1" fmla="*/ 190 h 330"/>
                  <a:gd name="T2" fmla="*/ 8 w 940"/>
                  <a:gd name="T3" fmla="*/ 130 h 330"/>
                  <a:gd name="T4" fmla="*/ 18 w 940"/>
                  <a:gd name="T5" fmla="*/ 70 h 330"/>
                  <a:gd name="T6" fmla="*/ 188 w 940"/>
                  <a:gd name="T7" fmla="*/ 50 h 330"/>
                  <a:gd name="T8" fmla="*/ 298 w 940"/>
                  <a:gd name="T9" fmla="*/ 0 h 330"/>
                  <a:gd name="T10" fmla="*/ 458 w 940"/>
                  <a:gd name="T11" fmla="*/ 40 h 330"/>
                  <a:gd name="T12" fmla="*/ 498 w 940"/>
                  <a:gd name="T13" fmla="*/ 30 h 330"/>
                  <a:gd name="T14" fmla="*/ 558 w 940"/>
                  <a:gd name="T15" fmla="*/ 10 h 330"/>
                  <a:gd name="T16" fmla="*/ 728 w 940"/>
                  <a:gd name="T17" fmla="*/ 60 h 330"/>
                  <a:gd name="T18" fmla="*/ 768 w 940"/>
                  <a:gd name="T19" fmla="*/ 100 h 330"/>
                  <a:gd name="T20" fmla="*/ 828 w 940"/>
                  <a:gd name="T21" fmla="*/ 120 h 330"/>
                  <a:gd name="T22" fmla="*/ 868 w 940"/>
                  <a:gd name="T23" fmla="*/ 140 h 330"/>
                  <a:gd name="T24" fmla="*/ 928 w 940"/>
                  <a:gd name="T25" fmla="*/ 180 h 330"/>
                  <a:gd name="T26" fmla="*/ 918 w 940"/>
                  <a:gd name="T27" fmla="*/ 290 h 330"/>
                  <a:gd name="T28" fmla="*/ 728 w 940"/>
                  <a:gd name="T29" fmla="*/ 330 h 330"/>
                  <a:gd name="T30" fmla="*/ 648 w 940"/>
                  <a:gd name="T31" fmla="*/ 310 h 330"/>
                  <a:gd name="T32" fmla="*/ 598 w 940"/>
                  <a:gd name="T33" fmla="*/ 220 h 330"/>
                  <a:gd name="T34" fmla="*/ 418 w 940"/>
                  <a:gd name="T35" fmla="*/ 230 h 330"/>
                  <a:gd name="T36" fmla="*/ 328 w 940"/>
                  <a:gd name="T37" fmla="*/ 280 h 330"/>
                  <a:gd name="T38" fmla="*/ 238 w 940"/>
                  <a:gd name="T39" fmla="*/ 190 h 33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40"/>
                  <a:gd name="T61" fmla="*/ 0 h 330"/>
                  <a:gd name="T62" fmla="*/ 940 w 940"/>
                  <a:gd name="T63" fmla="*/ 330 h 33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40" h="330">
                    <a:moveTo>
                      <a:pt x="238" y="190"/>
                    </a:moveTo>
                    <a:cubicBezTo>
                      <a:pt x="138" y="210"/>
                      <a:pt x="45" y="242"/>
                      <a:pt x="8" y="130"/>
                    </a:cubicBezTo>
                    <a:cubicBezTo>
                      <a:pt x="11" y="110"/>
                      <a:pt x="0" y="79"/>
                      <a:pt x="18" y="70"/>
                    </a:cubicBezTo>
                    <a:cubicBezTo>
                      <a:pt x="70" y="46"/>
                      <a:pt x="134" y="68"/>
                      <a:pt x="188" y="50"/>
                    </a:cubicBezTo>
                    <a:cubicBezTo>
                      <a:pt x="227" y="21"/>
                      <a:pt x="253" y="15"/>
                      <a:pt x="298" y="0"/>
                    </a:cubicBezTo>
                    <a:cubicBezTo>
                      <a:pt x="352" y="11"/>
                      <a:pt x="404" y="27"/>
                      <a:pt x="458" y="40"/>
                    </a:cubicBezTo>
                    <a:cubicBezTo>
                      <a:pt x="471" y="37"/>
                      <a:pt x="485" y="34"/>
                      <a:pt x="498" y="30"/>
                    </a:cubicBezTo>
                    <a:cubicBezTo>
                      <a:pt x="518" y="24"/>
                      <a:pt x="558" y="10"/>
                      <a:pt x="558" y="10"/>
                    </a:cubicBezTo>
                    <a:cubicBezTo>
                      <a:pt x="615" y="26"/>
                      <a:pt x="677" y="30"/>
                      <a:pt x="728" y="60"/>
                    </a:cubicBezTo>
                    <a:cubicBezTo>
                      <a:pt x="744" y="70"/>
                      <a:pt x="752" y="90"/>
                      <a:pt x="768" y="100"/>
                    </a:cubicBezTo>
                    <a:cubicBezTo>
                      <a:pt x="786" y="111"/>
                      <a:pt x="808" y="112"/>
                      <a:pt x="828" y="120"/>
                    </a:cubicBezTo>
                    <a:cubicBezTo>
                      <a:pt x="842" y="126"/>
                      <a:pt x="855" y="132"/>
                      <a:pt x="868" y="140"/>
                    </a:cubicBezTo>
                    <a:cubicBezTo>
                      <a:pt x="889" y="152"/>
                      <a:pt x="928" y="180"/>
                      <a:pt x="928" y="180"/>
                    </a:cubicBezTo>
                    <a:cubicBezTo>
                      <a:pt x="936" y="203"/>
                      <a:pt x="940" y="275"/>
                      <a:pt x="918" y="290"/>
                    </a:cubicBezTo>
                    <a:cubicBezTo>
                      <a:pt x="873" y="322"/>
                      <a:pt x="775" y="325"/>
                      <a:pt x="728" y="330"/>
                    </a:cubicBezTo>
                    <a:cubicBezTo>
                      <a:pt x="726" y="330"/>
                      <a:pt x="658" y="318"/>
                      <a:pt x="648" y="310"/>
                    </a:cubicBezTo>
                    <a:cubicBezTo>
                      <a:pt x="624" y="291"/>
                      <a:pt x="615" y="245"/>
                      <a:pt x="598" y="220"/>
                    </a:cubicBezTo>
                    <a:cubicBezTo>
                      <a:pt x="538" y="223"/>
                      <a:pt x="477" y="218"/>
                      <a:pt x="418" y="230"/>
                    </a:cubicBezTo>
                    <a:cubicBezTo>
                      <a:pt x="384" y="237"/>
                      <a:pt x="361" y="269"/>
                      <a:pt x="328" y="280"/>
                    </a:cubicBezTo>
                    <a:cubicBezTo>
                      <a:pt x="239" y="267"/>
                      <a:pt x="238" y="278"/>
                      <a:pt x="238" y="190"/>
                    </a:cubicBezTo>
                    <a:close/>
                  </a:path>
                </a:pathLst>
              </a:custGeom>
              <a:solidFill>
                <a:srgbClr val="000080"/>
              </a:solidFill>
              <a:ln w="9525">
                <a:solidFill>
                  <a:srgbClr val="000000"/>
                </a:solidFill>
                <a:round/>
                <a:headEnd/>
                <a:tailEnd/>
              </a:ln>
            </p:spPr>
            <p:txBody>
              <a:bodyPr/>
              <a:lstStyle/>
              <a:p>
                <a:endParaRPr lang="ru-RU"/>
              </a:p>
            </p:txBody>
          </p:sp>
          <p:sp>
            <p:nvSpPr>
              <p:cNvPr id="9232" name="Freeform 12"/>
              <p:cNvSpPr>
                <a:spLocks/>
              </p:cNvSpPr>
              <p:nvPr/>
            </p:nvSpPr>
            <p:spPr bwMode="auto">
              <a:xfrm>
                <a:off x="8468" y="7335"/>
                <a:ext cx="416" cy="266"/>
              </a:xfrm>
              <a:custGeom>
                <a:avLst/>
                <a:gdLst>
                  <a:gd name="T0" fmla="*/ 75 w 416"/>
                  <a:gd name="T1" fmla="*/ 0 h 266"/>
                  <a:gd name="T2" fmla="*/ 15 w 416"/>
                  <a:gd name="T3" fmla="*/ 38 h 266"/>
                  <a:gd name="T4" fmla="*/ 37 w 416"/>
                  <a:gd name="T5" fmla="*/ 128 h 266"/>
                  <a:gd name="T6" fmla="*/ 45 w 416"/>
                  <a:gd name="T7" fmla="*/ 195 h 266"/>
                  <a:gd name="T8" fmla="*/ 75 w 416"/>
                  <a:gd name="T9" fmla="*/ 203 h 266"/>
                  <a:gd name="T10" fmla="*/ 120 w 416"/>
                  <a:gd name="T11" fmla="*/ 218 h 266"/>
                  <a:gd name="T12" fmla="*/ 142 w 416"/>
                  <a:gd name="T13" fmla="*/ 225 h 266"/>
                  <a:gd name="T14" fmla="*/ 210 w 416"/>
                  <a:gd name="T15" fmla="*/ 210 h 266"/>
                  <a:gd name="T16" fmla="*/ 255 w 416"/>
                  <a:gd name="T17" fmla="*/ 195 h 266"/>
                  <a:gd name="T18" fmla="*/ 277 w 416"/>
                  <a:gd name="T19" fmla="*/ 188 h 266"/>
                  <a:gd name="T20" fmla="*/ 352 w 416"/>
                  <a:gd name="T21" fmla="*/ 203 h 266"/>
                  <a:gd name="T22" fmla="*/ 405 w 416"/>
                  <a:gd name="T23" fmla="*/ 188 h 266"/>
                  <a:gd name="T24" fmla="*/ 375 w 416"/>
                  <a:gd name="T25" fmla="*/ 113 h 266"/>
                  <a:gd name="T26" fmla="*/ 360 w 416"/>
                  <a:gd name="T27" fmla="*/ 90 h 266"/>
                  <a:gd name="T28" fmla="*/ 315 w 416"/>
                  <a:gd name="T29" fmla="*/ 60 h 266"/>
                  <a:gd name="T30" fmla="*/ 247 w 416"/>
                  <a:gd name="T31" fmla="*/ 68 h 266"/>
                  <a:gd name="T32" fmla="*/ 157 w 416"/>
                  <a:gd name="T33" fmla="*/ 23 h 266"/>
                  <a:gd name="T34" fmla="*/ 0 w 416"/>
                  <a:gd name="T35" fmla="*/ 53 h 266"/>
                  <a:gd name="T36" fmla="*/ 52 w 416"/>
                  <a:gd name="T37" fmla="*/ 49 h 2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6"/>
                  <a:gd name="T58" fmla="*/ 0 h 266"/>
                  <a:gd name="T59" fmla="*/ 416 w 416"/>
                  <a:gd name="T60" fmla="*/ 266 h 2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6" h="266">
                    <a:moveTo>
                      <a:pt x="75" y="0"/>
                    </a:moveTo>
                    <a:cubicBezTo>
                      <a:pt x="40" y="12"/>
                      <a:pt x="27" y="0"/>
                      <a:pt x="15" y="38"/>
                    </a:cubicBezTo>
                    <a:cubicBezTo>
                      <a:pt x="20" y="71"/>
                      <a:pt x="27" y="96"/>
                      <a:pt x="37" y="128"/>
                    </a:cubicBezTo>
                    <a:cubicBezTo>
                      <a:pt x="40" y="150"/>
                      <a:pt x="35" y="175"/>
                      <a:pt x="45" y="195"/>
                    </a:cubicBezTo>
                    <a:cubicBezTo>
                      <a:pt x="50" y="204"/>
                      <a:pt x="65" y="200"/>
                      <a:pt x="75" y="203"/>
                    </a:cubicBezTo>
                    <a:cubicBezTo>
                      <a:pt x="90" y="208"/>
                      <a:pt x="105" y="213"/>
                      <a:pt x="120" y="218"/>
                    </a:cubicBezTo>
                    <a:cubicBezTo>
                      <a:pt x="127" y="220"/>
                      <a:pt x="142" y="225"/>
                      <a:pt x="142" y="225"/>
                    </a:cubicBezTo>
                    <a:cubicBezTo>
                      <a:pt x="180" y="250"/>
                      <a:pt x="157" y="245"/>
                      <a:pt x="210" y="210"/>
                    </a:cubicBezTo>
                    <a:cubicBezTo>
                      <a:pt x="223" y="201"/>
                      <a:pt x="240" y="200"/>
                      <a:pt x="255" y="195"/>
                    </a:cubicBezTo>
                    <a:cubicBezTo>
                      <a:pt x="262" y="193"/>
                      <a:pt x="277" y="188"/>
                      <a:pt x="277" y="188"/>
                    </a:cubicBezTo>
                    <a:cubicBezTo>
                      <a:pt x="312" y="165"/>
                      <a:pt x="324" y="174"/>
                      <a:pt x="352" y="203"/>
                    </a:cubicBezTo>
                    <a:cubicBezTo>
                      <a:pt x="375" y="266"/>
                      <a:pt x="393" y="222"/>
                      <a:pt x="405" y="188"/>
                    </a:cubicBezTo>
                    <a:cubicBezTo>
                      <a:pt x="391" y="84"/>
                      <a:pt x="416" y="155"/>
                      <a:pt x="375" y="113"/>
                    </a:cubicBezTo>
                    <a:cubicBezTo>
                      <a:pt x="369" y="106"/>
                      <a:pt x="367" y="96"/>
                      <a:pt x="360" y="90"/>
                    </a:cubicBezTo>
                    <a:cubicBezTo>
                      <a:pt x="346" y="78"/>
                      <a:pt x="315" y="60"/>
                      <a:pt x="315" y="60"/>
                    </a:cubicBezTo>
                    <a:cubicBezTo>
                      <a:pt x="262" y="78"/>
                      <a:pt x="285" y="80"/>
                      <a:pt x="247" y="68"/>
                    </a:cubicBezTo>
                    <a:cubicBezTo>
                      <a:pt x="210" y="43"/>
                      <a:pt x="197" y="35"/>
                      <a:pt x="157" y="23"/>
                    </a:cubicBezTo>
                    <a:cubicBezTo>
                      <a:pt x="138" y="24"/>
                      <a:pt x="24" y="26"/>
                      <a:pt x="0" y="53"/>
                    </a:cubicBezTo>
                    <a:lnTo>
                      <a:pt x="52" y="49"/>
                    </a:lnTo>
                  </a:path>
                </a:pathLst>
              </a:custGeom>
              <a:solidFill>
                <a:srgbClr val="000080"/>
              </a:solidFill>
              <a:ln w="9525">
                <a:solidFill>
                  <a:srgbClr val="000000"/>
                </a:solidFill>
                <a:round/>
                <a:headEnd/>
                <a:tailEnd/>
              </a:ln>
            </p:spPr>
            <p:txBody>
              <a:bodyPr/>
              <a:lstStyle/>
              <a:p>
                <a:endParaRPr lang="ru-RU"/>
              </a:p>
            </p:txBody>
          </p:sp>
          <p:sp>
            <p:nvSpPr>
              <p:cNvPr id="9233" name="Freeform 13"/>
              <p:cNvSpPr>
                <a:spLocks/>
              </p:cNvSpPr>
              <p:nvPr/>
            </p:nvSpPr>
            <p:spPr bwMode="auto">
              <a:xfrm>
                <a:off x="8885" y="7733"/>
                <a:ext cx="260" cy="290"/>
              </a:xfrm>
              <a:custGeom>
                <a:avLst/>
                <a:gdLst>
                  <a:gd name="T0" fmla="*/ 228 w 260"/>
                  <a:gd name="T1" fmla="*/ 247 h 290"/>
                  <a:gd name="T2" fmla="*/ 258 w 260"/>
                  <a:gd name="T3" fmla="*/ 202 h 290"/>
                  <a:gd name="T4" fmla="*/ 243 w 260"/>
                  <a:gd name="T5" fmla="*/ 135 h 290"/>
                  <a:gd name="T6" fmla="*/ 168 w 260"/>
                  <a:gd name="T7" fmla="*/ 67 h 290"/>
                  <a:gd name="T8" fmla="*/ 55 w 260"/>
                  <a:gd name="T9" fmla="*/ 0 h 290"/>
                  <a:gd name="T10" fmla="*/ 63 w 260"/>
                  <a:gd name="T11" fmla="*/ 82 h 290"/>
                  <a:gd name="T12" fmla="*/ 138 w 260"/>
                  <a:gd name="T13" fmla="*/ 247 h 290"/>
                  <a:gd name="T14" fmla="*/ 205 w 260"/>
                  <a:gd name="T15" fmla="*/ 262 h 290"/>
                  <a:gd name="T16" fmla="*/ 228 w 260"/>
                  <a:gd name="T17" fmla="*/ 247 h 2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0"/>
                  <a:gd name="T28" fmla="*/ 0 h 290"/>
                  <a:gd name="T29" fmla="*/ 260 w 260"/>
                  <a:gd name="T30" fmla="*/ 290 h 2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0" h="290">
                    <a:moveTo>
                      <a:pt x="228" y="247"/>
                    </a:moveTo>
                    <a:cubicBezTo>
                      <a:pt x="238" y="232"/>
                      <a:pt x="248" y="217"/>
                      <a:pt x="258" y="202"/>
                    </a:cubicBezTo>
                    <a:cubicBezTo>
                      <a:pt x="260" y="200"/>
                      <a:pt x="249" y="146"/>
                      <a:pt x="243" y="135"/>
                    </a:cubicBezTo>
                    <a:cubicBezTo>
                      <a:pt x="215" y="84"/>
                      <a:pt x="211" y="92"/>
                      <a:pt x="168" y="67"/>
                    </a:cubicBezTo>
                    <a:cubicBezTo>
                      <a:pt x="129" y="45"/>
                      <a:pt x="98" y="13"/>
                      <a:pt x="55" y="0"/>
                    </a:cubicBezTo>
                    <a:cubicBezTo>
                      <a:pt x="0" y="38"/>
                      <a:pt x="35" y="41"/>
                      <a:pt x="63" y="82"/>
                    </a:cubicBezTo>
                    <a:cubicBezTo>
                      <a:pt x="69" y="196"/>
                      <a:pt x="44" y="225"/>
                      <a:pt x="138" y="247"/>
                    </a:cubicBezTo>
                    <a:cubicBezTo>
                      <a:pt x="203" y="290"/>
                      <a:pt x="162" y="283"/>
                      <a:pt x="205" y="262"/>
                    </a:cubicBezTo>
                    <a:cubicBezTo>
                      <a:pt x="231" y="250"/>
                      <a:pt x="228" y="265"/>
                      <a:pt x="228" y="247"/>
                    </a:cubicBezTo>
                    <a:close/>
                  </a:path>
                </a:pathLst>
              </a:custGeom>
              <a:solidFill>
                <a:srgbClr val="000080"/>
              </a:solidFill>
              <a:ln w="9525">
                <a:solidFill>
                  <a:srgbClr val="000000"/>
                </a:solidFill>
                <a:round/>
                <a:headEnd/>
                <a:tailEnd/>
              </a:ln>
            </p:spPr>
            <p:txBody>
              <a:bodyPr/>
              <a:lstStyle/>
              <a:p>
                <a:endParaRPr lang="ru-RU"/>
              </a:p>
            </p:txBody>
          </p:sp>
          <p:sp>
            <p:nvSpPr>
              <p:cNvPr id="9234" name="Freeform 14"/>
              <p:cNvSpPr>
                <a:spLocks/>
              </p:cNvSpPr>
              <p:nvPr/>
            </p:nvSpPr>
            <p:spPr bwMode="auto">
              <a:xfrm>
                <a:off x="2130" y="7020"/>
                <a:ext cx="672" cy="555"/>
              </a:xfrm>
              <a:custGeom>
                <a:avLst/>
                <a:gdLst>
                  <a:gd name="T0" fmla="*/ 68 w 672"/>
                  <a:gd name="T1" fmla="*/ 0 h 555"/>
                  <a:gd name="T2" fmla="*/ 90 w 672"/>
                  <a:gd name="T3" fmla="*/ 158 h 555"/>
                  <a:gd name="T4" fmla="*/ 278 w 672"/>
                  <a:gd name="T5" fmla="*/ 165 h 555"/>
                  <a:gd name="T6" fmla="*/ 300 w 672"/>
                  <a:gd name="T7" fmla="*/ 180 h 555"/>
                  <a:gd name="T8" fmla="*/ 323 w 672"/>
                  <a:gd name="T9" fmla="*/ 188 h 555"/>
                  <a:gd name="T10" fmla="*/ 338 w 672"/>
                  <a:gd name="T11" fmla="*/ 233 h 555"/>
                  <a:gd name="T12" fmla="*/ 405 w 672"/>
                  <a:gd name="T13" fmla="*/ 338 h 555"/>
                  <a:gd name="T14" fmla="*/ 443 w 672"/>
                  <a:gd name="T15" fmla="*/ 450 h 555"/>
                  <a:gd name="T16" fmla="*/ 413 w 672"/>
                  <a:gd name="T17" fmla="*/ 488 h 555"/>
                  <a:gd name="T18" fmla="*/ 368 w 672"/>
                  <a:gd name="T19" fmla="*/ 480 h 555"/>
                  <a:gd name="T20" fmla="*/ 405 w 672"/>
                  <a:gd name="T21" fmla="*/ 518 h 555"/>
                  <a:gd name="T22" fmla="*/ 420 w 672"/>
                  <a:gd name="T23" fmla="*/ 540 h 555"/>
                  <a:gd name="T24" fmla="*/ 465 w 672"/>
                  <a:gd name="T25" fmla="*/ 555 h 555"/>
                  <a:gd name="T26" fmla="*/ 555 w 672"/>
                  <a:gd name="T27" fmla="*/ 533 h 555"/>
                  <a:gd name="T28" fmla="*/ 645 w 672"/>
                  <a:gd name="T29" fmla="*/ 510 h 555"/>
                  <a:gd name="T30" fmla="*/ 653 w 672"/>
                  <a:gd name="T31" fmla="*/ 428 h 555"/>
                  <a:gd name="T32" fmla="*/ 623 w 672"/>
                  <a:gd name="T33" fmla="*/ 383 h 555"/>
                  <a:gd name="T34" fmla="*/ 585 w 672"/>
                  <a:gd name="T35" fmla="*/ 158 h 555"/>
                  <a:gd name="T36" fmla="*/ 533 w 672"/>
                  <a:gd name="T37" fmla="*/ 98 h 555"/>
                  <a:gd name="T38" fmla="*/ 465 w 672"/>
                  <a:gd name="T39" fmla="*/ 68 h 555"/>
                  <a:gd name="T40" fmla="*/ 210 w 672"/>
                  <a:gd name="T41" fmla="*/ 23 h 555"/>
                  <a:gd name="T42" fmla="*/ 68 w 672"/>
                  <a:gd name="T43" fmla="*/ 15 h 555"/>
                  <a:gd name="T44" fmla="*/ 60 w 672"/>
                  <a:gd name="T45" fmla="*/ 45 h 555"/>
                  <a:gd name="T46" fmla="*/ 0 w 672"/>
                  <a:gd name="T47" fmla="*/ 80 h 5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72"/>
                  <a:gd name="T73" fmla="*/ 0 h 555"/>
                  <a:gd name="T74" fmla="*/ 672 w 672"/>
                  <a:gd name="T75" fmla="*/ 555 h 5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72" h="555">
                    <a:moveTo>
                      <a:pt x="68" y="0"/>
                    </a:moveTo>
                    <a:cubicBezTo>
                      <a:pt x="60" y="56"/>
                      <a:pt x="35" y="120"/>
                      <a:pt x="90" y="158"/>
                    </a:cubicBezTo>
                    <a:cubicBezTo>
                      <a:pt x="159" y="152"/>
                      <a:pt x="212" y="145"/>
                      <a:pt x="278" y="165"/>
                    </a:cubicBezTo>
                    <a:cubicBezTo>
                      <a:pt x="285" y="170"/>
                      <a:pt x="292" y="176"/>
                      <a:pt x="300" y="180"/>
                    </a:cubicBezTo>
                    <a:cubicBezTo>
                      <a:pt x="307" y="184"/>
                      <a:pt x="318" y="181"/>
                      <a:pt x="323" y="188"/>
                    </a:cubicBezTo>
                    <a:cubicBezTo>
                      <a:pt x="332" y="201"/>
                      <a:pt x="333" y="218"/>
                      <a:pt x="338" y="233"/>
                    </a:cubicBezTo>
                    <a:cubicBezTo>
                      <a:pt x="352" y="276"/>
                      <a:pt x="366" y="311"/>
                      <a:pt x="405" y="338"/>
                    </a:cubicBezTo>
                    <a:cubicBezTo>
                      <a:pt x="418" y="375"/>
                      <a:pt x="430" y="413"/>
                      <a:pt x="443" y="450"/>
                    </a:cubicBezTo>
                    <a:cubicBezTo>
                      <a:pt x="438" y="468"/>
                      <a:pt x="441" y="491"/>
                      <a:pt x="413" y="488"/>
                    </a:cubicBezTo>
                    <a:cubicBezTo>
                      <a:pt x="405" y="487"/>
                      <a:pt x="305" y="439"/>
                      <a:pt x="368" y="480"/>
                    </a:cubicBezTo>
                    <a:cubicBezTo>
                      <a:pt x="406" y="538"/>
                      <a:pt x="358" y="471"/>
                      <a:pt x="405" y="518"/>
                    </a:cubicBezTo>
                    <a:cubicBezTo>
                      <a:pt x="411" y="524"/>
                      <a:pt x="412" y="535"/>
                      <a:pt x="420" y="540"/>
                    </a:cubicBezTo>
                    <a:cubicBezTo>
                      <a:pt x="433" y="548"/>
                      <a:pt x="465" y="555"/>
                      <a:pt x="465" y="555"/>
                    </a:cubicBezTo>
                    <a:cubicBezTo>
                      <a:pt x="481" y="510"/>
                      <a:pt x="509" y="527"/>
                      <a:pt x="555" y="533"/>
                    </a:cubicBezTo>
                    <a:cubicBezTo>
                      <a:pt x="586" y="527"/>
                      <a:pt x="615" y="521"/>
                      <a:pt x="645" y="510"/>
                    </a:cubicBezTo>
                    <a:cubicBezTo>
                      <a:pt x="667" y="478"/>
                      <a:pt x="672" y="481"/>
                      <a:pt x="653" y="428"/>
                    </a:cubicBezTo>
                    <a:cubicBezTo>
                      <a:pt x="647" y="411"/>
                      <a:pt x="623" y="383"/>
                      <a:pt x="623" y="383"/>
                    </a:cubicBezTo>
                    <a:cubicBezTo>
                      <a:pt x="622" y="355"/>
                      <a:pt x="659" y="181"/>
                      <a:pt x="585" y="158"/>
                    </a:cubicBezTo>
                    <a:cubicBezTo>
                      <a:pt x="548" y="133"/>
                      <a:pt x="568" y="150"/>
                      <a:pt x="533" y="98"/>
                    </a:cubicBezTo>
                    <a:cubicBezTo>
                      <a:pt x="531" y="96"/>
                      <a:pt x="472" y="70"/>
                      <a:pt x="465" y="68"/>
                    </a:cubicBezTo>
                    <a:cubicBezTo>
                      <a:pt x="377" y="39"/>
                      <a:pt x="305" y="29"/>
                      <a:pt x="210" y="23"/>
                    </a:cubicBezTo>
                    <a:cubicBezTo>
                      <a:pt x="164" y="6"/>
                      <a:pt x="115" y="0"/>
                      <a:pt x="68" y="15"/>
                    </a:cubicBezTo>
                    <a:cubicBezTo>
                      <a:pt x="59" y="40"/>
                      <a:pt x="60" y="30"/>
                      <a:pt x="60" y="45"/>
                    </a:cubicBezTo>
                    <a:lnTo>
                      <a:pt x="0" y="80"/>
                    </a:lnTo>
                  </a:path>
                </a:pathLst>
              </a:custGeom>
              <a:solidFill>
                <a:srgbClr val="000080"/>
              </a:solidFill>
              <a:ln w="9525">
                <a:solidFill>
                  <a:srgbClr val="000000"/>
                </a:solidFill>
                <a:round/>
                <a:headEnd/>
                <a:tailEnd/>
              </a:ln>
            </p:spPr>
            <p:txBody>
              <a:bodyPr/>
              <a:lstStyle/>
              <a:p>
                <a:endParaRPr lang="ru-RU"/>
              </a:p>
            </p:txBody>
          </p:sp>
        </p:grpSp>
        <p:grpSp>
          <p:nvGrpSpPr>
            <p:cNvPr id="9222" name="Group 15"/>
            <p:cNvGrpSpPr>
              <a:grpSpLocks/>
            </p:cNvGrpSpPr>
            <p:nvPr/>
          </p:nvGrpSpPr>
          <p:grpSpPr bwMode="auto">
            <a:xfrm>
              <a:off x="2130" y="5680"/>
              <a:ext cx="2556" cy="1136"/>
              <a:chOff x="2130" y="5680"/>
              <a:chExt cx="2556" cy="1136"/>
            </a:xfrm>
          </p:grpSpPr>
          <p:sp>
            <p:nvSpPr>
              <p:cNvPr id="9223" name="Rectangle 16"/>
              <p:cNvSpPr>
                <a:spLocks noChangeArrowheads="1"/>
              </p:cNvSpPr>
              <p:nvPr/>
            </p:nvSpPr>
            <p:spPr bwMode="auto">
              <a:xfrm>
                <a:off x="2130" y="5680"/>
                <a:ext cx="2556" cy="1136"/>
              </a:xfrm>
              <a:prstGeom prst="rect">
                <a:avLst/>
              </a:prstGeom>
              <a:solidFill>
                <a:srgbClr val="FFFFFF"/>
              </a:solidFill>
              <a:ln w="9525">
                <a:solidFill>
                  <a:srgbClr val="000000"/>
                </a:solidFill>
                <a:miter lim="800000"/>
                <a:headEnd/>
                <a:tailEnd/>
              </a:ln>
            </p:spPr>
            <p:txBody>
              <a:bodyPr/>
              <a:lstStyle/>
              <a:p>
                <a:r>
                  <a:rPr lang="ru-RU" sz="1200">
                    <a:solidFill>
                      <a:schemeClr val="bg1"/>
                    </a:solidFill>
                  </a:rPr>
                  <a:t>Природные очаги ККГЛ</a:t>
                </a:r>
                <a:endParaRPr lang="ru-RU">
                  <a:solidFill>
                    <a:schemeClr val="bg1"/>
                  </a:solidFill>
                </a:endParaRPr>
              </a:p>
            </p:txBody>
          </p:sp>
          <p:sp>
            <p:nvSpPr>
              <p:cNvPr id="9224" name="Freeform 17"/>
              <p:cNvSpPr>
                <a:spLocks/>
              </p:cNvSpPr>
              <p:nvPr/>
            </p:nvSpPr>
            <p:spPr bwMode="auto">
              <a:xfrm>
                <a:off x="2707" y="5974"/>
                <a:ext cx="1045" cy="330"/>
              </a:xfrm>
              <a:custGeom>
                <a:avLst/>
                <a:gdLst>
                  <a:gd name="T0" fmla="*/ 230 w 1045"/>
                  <a:gd name="T1" fmla="*/ 270 h 330"/>
                  <a:gd name="T2" fmla="*/ 35 w 1045"/>
                  <a:gd name="T3" fmla="*/ 255 h 330"/>
                  <a:gd name="T4" fmla="*/ 5 w 1045"/>
                  <a:gd name="T5" fmla="*/ 165 h 330"/>
                  <a:gd name="T6" fmla="*/ 65 w 1045"/>
                  <a:gd name="T7" fmla="*/ 105 h 330"/>
                  <a:gd name="T8" fmla="*/ 155 w 1045"/>
                  <a:gd name="T9" fmla="*/ 45 h 330"/>
                  <a:gd name="T10" fmla="*/ 500 w 1045"/>
                  <a:gd name="T11" fmla="*/ 60 h 330"/>
                  <a:gd name="T12" fmla="*/ 650 w 1045"/>
                  <a:gd name="T13" fmla="*/ 15 h 330"/>
                  <a:gd name="T14" fmla="*/ 695 w 1045"/>
                  <a:gd name="T15" fmla="*/ 0 h 330"/>
                  <a:gd name="T16" fmla="*/ 905 w 1045"/>
                  <a:gd name="T17" fmla="*/ 45 h 330"/>
                  <a:gd name="T18" fmla="*/ 980 w 1045"/>
                  <a:gd name="T19" fmla="*/ 195 h 330"/>
                  <a:gd name="T20" fmla="*/ 920 w 1045"/>
                  <a:gd name="T21" fmla="*/ 210 h 330"/>
                  <a:gd name="T22" fmla="*/ 665 w 1045"/>
                  <a:gd name="T23" fmla="*/ 240 h 330"/>
                  <a:gd name="T24" fmla="*/ 545 w 1045"/>
                  <a:gd name="T25" fmla="*/ 330 h 330"/>
                  <a:gd name="T26" fmla="*/ 395 w 1045"/>
                  <a:gd name="T27" fmla="*/ 315 h 330"/>
                  <a:gd name="T28" fmla="*/ 350 w 1045"/>
                  <a:gd name="T29" fmla="*/ 270 h 330"/>
                  <a:gd name="T30" fmla="*/ 305 w 1045"/>
                  <a:gd name="T31" fmla="*/ 240 h 330"/>
                  <a:gd name="T32" fmla="*/ 230 w 1045"/>
                  <a:gd name="T33" fmla="*/ 270 h 3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5"/>
                  <a:gd name="T52" fmla="*/ 0 h 330"/>
                  <a:gd name="T53" fmla="*/ 1045 w 1045"/>
                  <a:gd name="T54" fmla="*/ 330 h 3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5" h="330">
                    <a:moveTo>
                      <a:pt x="230" y="270"/>
                    </a:moveTo>
                    <a:cubicBezTo>
                      <a:pt x="165" y="265"/>
                      <a:pt x="94" y="283"/>
                      <a:pt x="35" y="255"/>
                    </a:cubicBezTo>
                    <a:cubicBezTo>
                      <a:pt x="6" y="242"/>
                      <a:pt x="5" y="165"/>
                      <a:pt x="5" y="165"/>
                    </a:cubicBezTo>
                    <a:cubicBezTo>
                      <a:pt x="30" y="89"/>
                      <a:pt x="0" y="141"/>
                      <a:pt x="65" y="105"/>
                    </a:cubicBezTo>
                    <a:cubicBezTo>
                      <a:pt x="97" y="87"/>
                      <a:pt x="155" y="45"/>
                      <a:pt x="155" y="45"/>
                    </a:cubicBezTo>
                    <a:cubicBezTo>
                      <a:pt x="278" y="56"/>
                      <a:pt x="380" y="82"/>
                      <a:pt x="500" y="60"/>
                    </a:cubicBezTo>
                    <a:cubicBezTo>
                      <a:pt x="550" y="51"/>
                      <a:pt x="603" y="31"/>
                      <a:pt x="650" y="15"/>
                    </a:cubicBezTo>
                    <a:cubicBezTo>
                      <a:pt x="665" y="10"/>
                      <a:pt x="695" y="0"/>
                      <a:pt x="695" y="0"/>
                    </a:cubicBezTo>
                    <a:cubicBezTo>
                      <a:pt x="768" y="18"/>
                      <a:pt x="829" y="34"/>
                      <a:pt x="905" y="45"/>
                    </a:cubicBezTo>
                    <a:cubicBezTo>
                      <a:pt x="977" y="69"/>
                      <a:pt x="1045" y="90"/>
                      <a:pt x="980" y="195"/>
                    </a:cubicBezTo>
                    <a:cubicBezTo>
                      <a:pt x="969" y="212"/>
                      <a:pt x="940" y="204"/>
                      <a:pt x="920" y="210"/>
                    </a:cubicBezTo>
                    <a:cubicBezTo>
                      <a:pt x="784" y="249"/>
                      <a:pt x="1001" y="216"/>
                      <a:pt x="665" y="240"/>
                    </a:cubicBezTo>
                    <a:cubicBezTo>
                      <a:pt x="597" y="263"/>
                      <a:pt x="606" y="290"/>
                      <a:pt x="545" y="330"/>
                    </a:cubicBezTo>
                    <a:cubicBezTo>
                      <a:pt x="495" y="325"/>
                      <a:pt x="443" y="330"/>
                      <a:pt x="395" y="315"/>
                    </a:cubicBezTo>
                    <a:cubicBezTo>
                      <a:pt x="375" y="309"/>
                      <a:pt x="366" y="284"/>
                      <a:pt x="350" y="270"/>
                    </a:cubicBezTo>
                    <a:cubicBezTo>
                      <a:pt x="336" y="258"/>
                      <a:pt x="320" y="250"/>
                      <a:pt x="305" y="240"/>
                    </a:cubicBezTo>
                    <a:cubicBezTo>
                      <a:pt x="238" y="257"/>
                      <a:pt x="260" y="240"/>
                      <a:pt x="230" y="270"/>
                    </a:cubicBezTo>
                    <a:close/>
                  </a:path>
                </a:pathLst>
              </a:custGeom>
              <a:solidFill>
                <a:srgbClr val="000080"/>
              </a:solidFill>
              <a:ln w="9525">
                <a:solidFill>
                  <a:srgbClr val="000000"/>
                </a:solidFill>
                <a:round/>
                <a:headEnd/>
                <a:tailEnd/>
              </a:ln>
            </p:spPr>
            <p:txBody>
              <a:bodyPr/>
              <a:lstStyle/>
              <a:p>
                <a:endParaRPr lang="ru-RU"/>
              </a:p>
            </p:txBody>
          </p:sp>
        </p:grpSp>
      </p:grpSp>
      <p:sp>
        <p:nvSpPr>
          <p:cNvPr id="9220" name="Rectangle 18"/>
          <p:cNvSpPr>
            <a:spLocks noChangeArrowheads="1"/>
          </p:cNvSpPr>
          <p:nvPr/>
        </p:nvSpPr>
        <p:spPr bwMode="auto">
          <a:xfrm>
            <a:off x="395288" y="2205038"/>
            <a:ext cx="1847850" cy="457200"/>
          </a:xfrm>
          <a:prstGeom prst="rect">
            <a:avLst/>
          </a:prstGeom>
          <a:noFill/>
          <a:ln w="9525">
            <a:noFill/>
            <a:miter lim="800000"/>
            <a:headEnd/>
            <a:tailEnd/>
          </a:ln>
        </p:spPr>
        <p:txBody>
          <a:bodyPr wrap="none">
            <a:spAutoFit/>
          </a:bodyPr>
          <a:lstStyle/>
          <a:p>
            <a:r>
              <a:rPr lang="ru-RU" sz="2400">
                <a:solidFill>
                  <a:schemeClr val="tx2"/>
                </a:solidFill>
                <a:latin typeface="Times New Roman" pitchFamily="18" charset="0"/>
              </a:rPr>
              <a:t>Очаги ККГЛ</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332656"/>
            <a:ext cx="8686800" cy="6025302"/>
          </a:xfrm>
        </p:spPr>
        <p:txBody>
          <a:bodyPr>
            <a:normAutofit/>
          </a:bodyPr>
          <a:lstStyle/>
          <a:p>
            <a:pPr>
              <a:buNone/>
              <a:defRPr/>
            </a:pPr>
            <a:r>
              <a:rPr lang="kk-KZ" sz="2400" b="1" dirty="0" smtClean="0">
                <a:solidFill>
                  <a:schemeClr val="tx1"/>
                </a:solidFill>
                <a:latin typeface="Times New Roman" pitchFamily="18" charset="0"/>
                <a:cs typeface="Times New Roman" pitchFamily="18" charset="0"/>
              </a:rPr>
              <a:t>Патогенетикалық  терапия:</a:t>
            </a:r>
          </a:p>
          <a:p>
            <a:pPr>
              <a:buNone/>
              <a:defRPr/>
            </a:pPr>
            <a:endParaRPr lang="ru-RU" sz="2400" dirty="0" smtClean="0">
              <a:solidFill>
                <a:schemeClr val="tx1"/>
              </a:solidFill>
              <a:latin typeface="Times New Roman" pitchFamily="18" charset="0"/>
              <a:cs typeface="Times New Roman" pitchFamily="18" charset="0"/>
            </a:endParaRPr>
          </a:p>
          <a:p>
            <a:pPr marL="0" indent="0">
              <a:buNone/>
              <a:defRPr/>
            </a:pPr>
            <a:r>
              <a:rPr lang="kk-KZ" sz="2400" dirty="0" smtClean="0">
                <a:solidFill>
                  <a:schemeClr val="tx1"/>
                </a:solidFill>
                <a:latin typeface="Times New Roman" pitchFamily="18" charset="0"/>
                <a:cs typeface="Times New Roman" pitchFamily="18" charset="0"/>
              </a:rPr>
              <a:t>Айналымдағы </a:t>
            </a:r>
            <a:r>
              <a:rPr lang="kk-KZ" sz="2400" dirty="0">
                <a:solidFill>
                  <a:schemeClr val="tx1"/>
                </a:solidFill>
                <a:latin typeface="Times New Roman" pitchFamily="18" charset="0"/>
                <a:cs typeface="Times New Roman" pitchFamily="18" charset="0"/>
              </a:rPr>
              <a:t>қан көлемі (АҚК) мен су-тұз </a:t>
            </a:r>
            <a:r>
              <a:rPr lang="kk-KZ" sz="2400" dirty="0" smtClean="0">
                <a:solidFill>
                  <a:schemeClr val="tx1"/>
                </a:solidFill>
                <a:latin typeface="Times New Roman" pitchFamily="18" charset="0"/>
                <a:cs typeface="Times New Roman" pitchFamily="18" charset="0"/>
              </a:rPr>
              <a:t>теңгерімін түзету</a:t>
            </a:r>
            <a:r>
              <a:rPr lang="kk-KZ" sz="2400" dirty="0">
                <a:solidFill>
                  <a:schemeClr val="tx1"/>
                </a:solidFill>
                <a:latin typeface="Times New Roman" pitchFamily="18" charset="0"/>
                <a:cs typeface="Times New Roman" pitchFamily="18" charset="0"/>
              </a:rPr>
              <a:t>:</a:t>
            </a:r>
          </a:p>
          <a:p>
            <a:pPr>
              <a:defRPr/>
            </a:pPr>
            <a:r>
              <a:rPr lang="kk-KZ" sz="2400" dirty="0">
                <a:solidFill>
                  <a:schemeClr val="tx1"/>
                </a:solidFill>
                <a:latin typeface="Times New Roman" pitchFamily="18" charset="0"/>
                <a:cs typeface="Times New Roman" pitchFamily="18" charset="0"/>
              </a:rPr>
              <a:t>•  кристаллоидтар (0,9% натрий хлориді ерітіндісі, Рингер ерітіндісі, Трисоль және т.б.) және калий мен инсулин препараттарын 1:1 арақатынасымен қоса отырып 5-10% </a:t>
            </a:r>
            <a:r>
              <a:rPr lang="kk-KZ" sz="2400" dirty="0" smtClean="0">
                <a:solidFill>
                  <a:schemeClr val="tx1"/>
                </a:solidFill>
                <a:latin typeface="Times New Roman" pitchFamily="18" charset="0"/>
                <a:cs typeface="Times New Roman" pitchFamily="18" charset="0"/>
              </a:rPr>
              <a:t>глюкоза ерітінділерінің </a:t>
            </a:r>
            <a:r>
              <a:rPr lang="kk-KZ" sz="2400" dirty="0">
                <a:solidFill>
                  <a:schemeClr val="tx1"/>
                </a:solidFill>
                <a:latin typeface="Times New Roman" pitchFamily="18" charset="0"/>
                <a:cs typeface="Times New Roman" pitchFamily="18" charset="0"/>
              </a:rPr>
              <a:t>инфузиялары;</a:t>
            </a:r>
          </a:p>
          <a:p>
            <a:pPr>
              <a:defRPr/>
            </a:pPr>
            <a:r>
              <a:rPr lang="kk-KZ" sz="2400" dirty="0">
                <a:solidFill>
                  <a:schemeClr val="tx1"/>
                </a:solidFill>
                <a:latin typeface="Times New Roman" pitchFamily="18" charset="0"/>
                <a:cs typeface="Times New Roman" pitchFamily="18" charset="0"/>
              </a:rPr>
              <a:t>• инфузиялық терапияның көлемі орташа алғанда 30-50 мл/кг/тәулік мөлшерін құрайды;</a:t>
            </a:r>
          </a:p>
          <a:p>
            <a:pPr>
              <a:defRPr/>
            </a:pPr>
            <a:r>
              <a:rPr lang="kk-KZ" sz="2400" dirty="0">
                <a:solidFill>
                  <a:schemeClr val="tx1"/>
                </a:solidFill>
                <a:latin typeface="Times New Roman" pitchFamily="18" charset="0"/>
                <a:cs typeface="Times New Roman" pitchFamily="18" charset="0"/>
              </a:rPr>
              <a:t>• инфузиялық терапия тиімділігінің критерийлері – гематокриттің 36-38%-ға дейін төмендеуі, гемодинамикалық көрсеткіштердің (тамыр соғуы, АҚ, ОВҚ) және сағат сайын несеп шығарудың </a:t>
            </a:r>
            <a:r>
              <a:rPr lang="kk-KZ" sz="2400" dirty="0" smtClean="0">
                <a:solidFill>
                  <a:schemeClr val="tx1"/>
                </a:solidFill>
                <a:latin typeface="Times New Roman" pitchFamily="18" charset="0"/>
                <a:cs typeface="Times New Roman" pitchFamily="18" charset="0"/>
              </a:rPr>
              <a:t>қалыптасуы</a:t>
            </a:r>
            <a:r>
              <a:rPr lang="kk-KZ" sz="2400" dirty="0">
                <a:solidFill>
                  <a:schemeClr val="tx1"/>
                </a:solidFill>
                <a:latin typeface="Times New Roman" pitchFamily="18" charset="0"/>
                <a:cs typeface="Times New Roman" pitchFamily="18" charset="0"/>
              </a:rPr>
              <a:t>;</a:t>
            </a:r>
          </a:p>
          <a:p>
            <a:pPr>
              <a:defRPr/>
            </a:pPr>
            <a:r>
              <a:rPr lang="kk-KZ" sz="2400" dirty="0">
                <a:solidFill>
                  <a:schemeClr val="tx1"/>
                </a:solidFill>
                <a:latin typeface="Times New Roman" pitchFamily="18" charset="0"/>
                <a:cs typeface="Times New Roman" pitchFamily="18" charset="0"/>
              </a:rPr>
              <a:t>•  декстрандар қарсы көрсетілген.</a:t>
            </a:r>
            <a:endParaRPr lang="ru-RU" sz="24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3375"/>
            <a:ext cx="8229600" cy="6264275"/>
          </a:xfrm>
        </p:spPr>
        <p:txBody>
          <a:bodyPr>
            <a:normAutofit/>
          </a:bodyPr>
          <a:lstStyle/>
          <a:p>
            <a:pPr>
              <a:defRPr/>
            </a:pPr>
            <a:endParaRPr lang="kk-KZ" sz="1600" b="1" dirty="0" smtClean="0">
              <a:solidFill>
                <a:schemeClr val="tx1"/>
              </a:solidFill>
              <a:latin typeface="Times New Roman" pitchFamily="18" charset="0"/>
              <a:cs typeface="Times New Roman" pitchFamily="18" charset="0"/>
            </a:endParaRPr>
          </a:p>
          <a:p>
            <a:pPr marL="0" indent="0">
              <a:buFont typeface="Wingdings" pitchFamily="2" charset="2"/>
              <a:buNone/>
              <a:defRPr/>
            </a:pPr>
            <a:r>
              <a:rPr lang="kk-KZ" sz="1600" b="1" dirty="0" smtClean="0">
                <a:solidFill>
                  <a:schemeClr val="tx1"/>
                </a:solidFill>
                <a:latin typeface="Times New Roman" pitchFamily="18" charset="0"/>
                <a:cs typeface="Times New Roman" pitchFamily="18" charset="0"/>
              </a:rPr>
              <a:t>Геморрагиялық  </a:t>
            </a:r>
            <a:r>
              <a:rPr lang="kk-KZ" sz="1600" b="1" dirty="0">
                <a:solidFill>
                  <a:schemeClr val="tx1"/>
                </a:solidFill>
                <a:latin typeface="Times New Roman" pitchFamily="18" charset="0"/>
                <a:cs typeface="Times New Roman" pitchFamily="18" charset="0"/>
              </a:rPr>
              <a:t>синдромды  емдеу</a:t>
            </a:r>
            <a:endParaRPr lang="ru-RU" sz="1600" dirty="0">
              <a:solidFill>
                <a:schemeClr val="tx1"/>
              </a:solidFill>
              <a:latin typeface="Times New Roman" pitchFamily="18" charset="0"/>
              <a:cs typeface="Times New Roman" pitchFamily="18" charset="0"/>
            </a:endParaRPr>
          </a:p>
          <a:p>
            <a:pPr>
              <a:buFont typeface="Wingdings" pitchFamily="2" charset="2"/>
              <a:buNone/>
              <a:defRPr/>
            </a:pPr>
            <a:r>
              <a:rPr lang="kk-KZ" sz="1600" b="1" dirty="0">
                <a:latin typeface="Times New Roman" pitchFamily="18" charset="0"/>
                <a:cs typeface="Times New Roman" pitchFamily="18" charset="0"/>
              </a:rPr>
              <a:t> </a:t>
            </a:r>
            <a:endParaRPr lang="ru-RU" sz="1600" dirty="0">
              <a:latin typeface="Times New Roman" pitchFamily="18" charset="0"/>
              <a:cs typeface="Times New Roman" pitchFamily="18" charset="0"/>
            </a:endParaRPr>
          </a:p>
          <a:p>
            <a:pPr>
              <a:buFont typeface="Wingdings" pitchFamily="2" charset="2"/>
              <a:buNone/>
              <a:defRPr/>
            </a:pPr>
            <a:r>
              <a:rPr lang="kk-KZ" sz="1600" b="1" dirty="0">
                <a:solidFill>
                  <a:schemeClr val="tx1"/>
                </a:solidFill>
                <a:latin typeface="Times New Roman" pitchFamily="18" charset="0"/>
                <a:cs typeface="Times New Roman" pitchFamily="18" charset="0"/>
              </a:rPr>
              <a:t>Гемостатикалық терапия:</a:t>
            </a:r>
          </a:p>
          <a:p>
            <a:pPr>
              <a:buFont typeface="Wingdings" pitchFamily="2" charset="2"/>
              <a:buNone/>
              <a:defRPr/>
            </a:pPr>
            <a:r>
              <a:rPr lang="kk-KZ" sz="1600" dirty="0">
                <a:solidFill>
                  <a:schemeClr val="tx1"/>
                </a:solidFill>
                <a:latin typeface="Times New Roman" pitchFamily="18" charset="0"/>
                <a:cs typeface="Times New Roman" pitchFamily="18" charset="0"/>
              </a:rPr>
              <a:t>•  этамзилат 12,5% ерітінді, 2-4 мл вена ішіне; 1,0 г тәуліктік мөлшерінде, 4-6 </a:t>
            </a:r>
            <a:r>
              <a:rPr lang="kk-KZ" sz="1600" dirty="0" smtClean="0">
                <a:solidFill>
                  <a:schemeClr val="tx1"/>
                </a:solidFill>
                <a:latin typeface="Times New Roman" pitchFamily="18" charset="0"/>
                <a:cs typeface="Times New Roman" pitchFamily="18" charset="0"/>
              </a:rPr>
              <a:t>сағат сайын.</a:t>
            </a:r>
          </a:p>
          <a:p>
            <a:pPr>
              <a:buFont typeface="Wingdings" pitchFamily="2" charset="2"/>
              <a:buNone/>
              <a:defRPr/>
            </a:pPr>
            <a:r>
              <a:rPr lang="kk-KZ" sz="1600" b="1" dirty="0">
                <a:solidFill>
                  <a:schemeClr val="tx1"/>
                </a:solidFill>
                <a:latin typeface="Times New Roman" pitchFamily="18" charset="0"/>
                <a:cs typeface="Times New Roman" pitchFamily="18" charset="0"/>
              </a:rPr>
              <a:t> Толықтырушы ем:</a:t>
            </a:r>
          </a:p>
          <a:p>
            <a:pPr>
              <a:buFont typeface="Wingdings" pitchFamily="2" charset="2"/>
              <a:buNone/>
              <a:defRPr/>
            </a:pPr>
            <a:r>
              <a:rPr lang="kk-KZ" sz="1600" dirty="0">
                <a:solidFill>
                  <a:schemeClr val="tx1"/>
                </a:solidFill>
                <a:latin typeface="Times New Roman" pitchFamily="18" charset="0"/>
                <a:cs typeface="Times New Roman" pitchFamily="18" charset="0"/>
              </a:rPr>
              <a:t>•  ЖМП (тәуліктік көлемі 3 л-ге дейін)</a:t>
            </a:r>
          </a:p>
          <a:p>
            <a:pPr>
              <a:buFont typeface="Wingdings" pitchFamily="2" charset="2"/>
              <a:buNone/>
              <a:defRPr/>
            </a:pPr>
            <a:r>
              <a:rPr lang="kk-KZ" sz="1600" dirty="0">
                <a:solidFill>
                  <a:schemeClr val="tx1"/>
                </a:solidFill>
                <a:latin typeface="Times New Roman" pitchFamily="18" charset="0"/>
                <a:cs typeface="Times New Roman" pitchFamily="18" charset="0"/>
              </a:rPr>
              <a:t>ЖМП бірінші инфузиясы 15-20 мл/кг </a:t>
            </a:r>
            <a:r>
              <a:rPr lang="kk-KZ" sz="1600" dirty="0" smtClean="0">
                <a:solidFill>
                  <a:schemeClr val="tx1"/>
                </a:solidFill>
                <a:latin typeface="Times New Roman" pitchFamily="18" charset="0"/>
                <a:cs typeface="Times New Roman" pitchFamily="18" charset="0"/>
              </a:rPr>
              <a:t>көлемінде;</a:t>
            </a:r>
            <a:endParaRPr lang="kk-KZ" sz="1600" dirty="0">
              <a:solidFill>
                <a:schemeClr val="tx1"/>
              </a:solidFill>
              <a:latin typeface="Times New Roman" pitchFamily="18" charset="0"/>
              <a:cs typeface="Times New Roman" pitchFamily="18" charset="0"/>
            </a:endParaRPr>
          </a:p>
          <a:p>
            <a:pPr>
              <a:buFont typeface="Wingdings" pitchFamily="2" charset="2"/>
              <a:buNone/>
              <a:defRPr/>
            </a:pPr>
            <a:r>
              <a:rPr lang="kk-KZ" sz="1600" dirty="0">
                <a:solidFill>
                  <a:schemeClr val="tx1"/>
                </a:solidFill>
                <a:latin typeface="Times New Roman" pitchFamily="18" charset="0"/>
                <a:cs typeface="Times New Roman" pitchFamily="18" charset="0"/>
              </a:rPr>
              <a:t>Қайталап құю – әсері болмаған кезде, сол көлемде, 4-8 сағаттан </a:t>
            </a:r>
            <a:r>
              <a:rPr lang="kk-KZ" sz="1600" dirty="0" smtClean="0">
                <a:solidFill>
                  <a:schemeClr val="tx1"/>
                </a:solidFill>
                <a:latin typeface="Times New Roman" pitchFamily="18" charset="0"/>
                <a:cs typeface="Times New Roman" pitchFamily="18" charset="0"/>
              </a:rPr>
              <a:t>кейін.</a:t>
            </a:r>
            <a:endParaRPr lang="kk-KZ" sz="1600" dirty="0">
              <a:solidFill>
                <a:schemeClr val="tx1"/>
              </a:solidFill>
              <a:latin typeface="Times New Roman" pitchFamily="18" charset="0"/>
              <a:cs typeface="Times New Roman" pitchFamily="18" charset="0"/>
            </a:endParaRPr>
          </a:p>
          <a:p>
            <a:pPr>
              <a:buFont typeface="Wingdings" pitchFamily="2" charset="2"/>
              <a:buNone/>
              <a:defRPr/>
            </a:pPr>
            <a:r>
              <a:rPr lang="kk-KZ" sz="1600" dirty="0">
                <a:solidFill>
                  <a:schemeClr val="tx1"/>
                </a:solidFill>
                <a:latin typeface="Times New Roman" pitchFamily="18" charset="0"/>
                <a:cs typeface="Times New Roman" pitchFamily="18" charset="0"/>
              </a:rPr>
              <a:t>ЖМП құю тиімділігінің критерийлері: қан кетудің тоқталуы</a:t>
            </a:r>
            <a:r>
              <a:rPr lang="kk-KZ" sz="1600" dirty="0" smtClean="0">
                <a:solidFill>
                  <a:schemeClr val="tx1"/>
                </a:solidFill>
                <a:latin typeface="Times New Roman" pitchFamily="18" charset="0"/>
                <a:cs typeface="Times New Roman" pitchFamily="18" charset="0"/>
              </a:rPr>
              <a:t>.</a:t>
            </a:r>
            <a:endParaRPr lang="kk-KZ" sz="1600" dirty="0">
              <a:solidFill>
                <a:schemeClr val="tx1"/>
              </a:solidFill>
              <a:latin typeface="Times New Roman" pitchFamily="18" charset="0"/>
              <a:cs typeface="Times New Roman" pitchFamily="18" charset="0"/>
            </a:endParaRPr>
          </a:p>
          <a:p>
            <a:pPr>
              <a:buFont typeface="Wingdings" pitchFamily="2" charset="2"/>
              <a:buNone/>
              <a:defRPr/>
            </a:pPr>
            <a:r>
              <a:rPr lang="kk-KZ" sz="1600" b="1" dirty="0">
                <a:solidFill>
                  <a:schemeClr val="tx1"/>
                </a:solidFill>
                <a:latin typeface="Times New Roman" pitchFamily="18" charset="0"/>
                <a:cs typeface="Times New Roman" pitchFamily="18" charset="0"/>
              </a:rPr>
              <a:t>Қан </a:t>
            </a:r>
            <a:r>
              <a:rPr lang="kk-KZ" sz="1600" b="1" dirty="0" smtClean="0">
                <a:solidFill>
                  <a:schemeClr val="tx1"/>
                </a:solidFill>
                <a:latin typeface="Times New Roman" pitchFamily="18" charset="0"/>
                <a:cs typeface="Times New Roman" pitchFamily="18" charset="0"/>
              </a:rPr>
              <a:t>компоненттері:</a:t>
            </a:r>
            <a:endParaRPr lang="kk-KZ" sz="1600" b="1" dirty="0">
              <a:solidFill>
                <a:schemeClr val="tx1"/>
              </a:solidFill>
              <a:latin typeface="Times New Roman" pitchFamily="18" charset="0"/>
              <a:cs typeface="Times New Roman" pitchFamily="18" charset="0"/>
            </a:endParaRPr>
          </a:p>
          <a:p>
            <a:pPr>
              <a:buFont typeface="Wingdings" pitchFamily="2" charset="2"/>
              <a:buNone/>
              <a:defRPr/>
            </a:pPr>
            <a:r>
              <a:rPr lang="kk-KZ" sz="1600" dirty="0">
                <a:solidFill>
                  <a:schemeClr val="tx1"/>
                </a:solidFill>
                <a:latin typeface="Times New Roman" pitchFamily="18" charset="0"/>
                <a:cs typeface="Times New Roman" pitchFamily="18" charset="0"/>
              </a:rPr>
              <a:t>•  тромбоциттер концентраты (тромбоциттер деңгейі 100х10 9 /л-ден төмендеген кезінде):</a:t>
            </a:r>
          </a:p>
          <a:p>
            <a:pPr>
              <a:buFont typeface="Wingdings" pitchFamily="2" charset="2"/>
              <a:buNone/>
              <a:defRPr/>
            </a:pPr>
            <a:r>
              <a:rPr lang="kk-KZ" sz="1600" dirty="0">
                <a:solidFill>
                  <a:schemeClr val="tx1"/>
                </a:solidFill>
                <a:latin typeface="Times New Roman" pitchFamily="18" charset="0"/>
                <a:cs typeface="Times New Roman" pitchFamily="18" charset="0"/>
              </a:rPr>
              <a:t>ТК 1 мөлшері пациенттің 10 кг салмағына. Трансфузиядан кейін 24 сағаттан соң тромбоциттер саны 20·109 /л сыни деңгейінен асуы немесе трансфузия алдындағы деңгейінен жоғары болуы тиіс</a:t>
            </a:r>
            <a:r>
              <a:rPr lang="kk-KZ" sz="1600" dirty="0" smtClean="0">
                <a:solidFill>
                  <a:schemeClr val="tx1"/>
                </a:solidFill>
                <a:latin typeface="Times New Roman" pitchFamily="18" charset="0"/>
                <a:cs typeface="Times New Roman" pitchFamily="18" charset="0"/>
              </a:rPr>
              <a:t>.</a:t>
            </a:r>
            <a:endParaRPr lang="kk-KZ" sz="1600" dirty="0">
              <a:solidFill>
                <a:schemeClr val="tx1"/>
              </a:solidFill>
              <a:latin typeface="Times New Roman" pitchFamily="18" charset="0"/>
              <a:cs typeface="Times New Roman" pitchFamily="18" charset="0"/>
            </a:endParaRPr>
          </a:p>
          <a:p>
            <a:pPr>
              <a:buFont typeface="Wingdings" pitchFamily="2" charset="2"/>
              <a:buNone/>
              <a:defRPr/>
            </a:pPr>
            <a:r>
              <a:rPr lang="kk-KZ" sz="1600" dirty="0">
                <a:solidFill>
                  <a:schemeClr val="tx1"/>
                </a:solidFill>
                <a:latin typeface="Times New Roman" pitchFamily="18" charset="0"/>
                <a:cs typeface="Times New Roman" pitchFamily="18" charset="0"/>
              </a:rPr>
              <a:t>ТК құю тиімділігінің критерийлері: кенеттен болатын өздігінен қанаудың тоқталуы, теріде және көрінетін сілемейлі қабықтарда жаңа геморрагиялардың болмауы, қан кету уақытының азаюы</a:t>
            </a:r>
            <a:r>
              <a:rPr lang="kk-KZ" sz="1600" dirty="0" smtClean="0">
                <a:solidFill>
                  <a:schemeClr val="tx1"/>
                </a:solidFill>
                <a:latin typeface="Times New Roman" pitchFamily="18" charset="0"/>
                <a:cs typeface="Times New Roman" pitchFamily="18" charset="0"/>
              </a:rPr>
              <a:t>.</a:t>
            </a:r>
          </a:p>
          <a:p>
            <a:pPr>
              <a:buFont typeface="Wingdings" pitchFamily="2" charset="2"/>
              <a:buNone/>
              <a:defRPr/>
            </a:pPr>
            <a:r>
              <a:rPr lang="ru-RU" sz="1600" b="1" dirty="0" err="1" smtClean="0">
                <a:solidFill>
                  <a:schemeClr val="tx1"/>
                </a:solidFill>
                <a:latin typeface="Times New Roman" panose="02020603050405020304" pitchFamily="18" charset="0"/>
                <a:cs typeface="Times New Roman" panose="02020603050405020304" pitchFamily="18" charset="0"/>
              </a:rPr>
              <a:t>Бактерияға қарсы </a:t>
            </a:r>
            <a:r>
              <a:rPr lang="ru-RU" sz="1600" b="1" dirty="0" smtClean="0">
                <a:solidFill>
                  <a:schemeClr val="tx1"/>
                </a:solidFill>
                <a:latin typeface="Times New Roman" panose="02020603050405020304" pitchFamily="18" charset="0"/>
                <a:cs typeface="Times New Roman" panose="02020603050405020304" pitchFamily="18" charset="0"/>
              </a:rPr>
              <a:t>терапия (</a:t>
            </a:r>
            <a:r>
              <a:rPr lang="ru-RU" sz="1600" b="1" dirty="0" err="1" smtClean="0">
                <a:solidFill>
                  <a:schemeClr val="tx1"/>
                </a:solidFill>
                <a:latin typeface="Times New Roman" panose="02020603050405020304" pitchFamily="18" charset="0"/>
                <a:cs typeface="Times New Roman" panose="02020603050405020304" pitchFamily="18" charset="0"/>
              </a:rPr>
              <a:t>бактериялық асқынулар дамыған кезде</a:t>
            </a:r>
            <a:r>
              <a:rPr lang="ru-RU" sz="1600" b="1" dirty="0" smtClean="0">
                <a:solidFill>
                  <a:schemeClr val="tx1"/>
                </a:solidFill>
                <a:latin typeface="Times New Roman" panose="02020603050405020304" pitchFamily="18" charset="0"/>
                <a:cs typeface="Times New Roman" panose="02020603050405020304" pitchFamily="18" charset="0"/>
              </a:rPr>
              <a:t>)</a:t>
            </a:r>
          </a:p>
          <a:p>
            <a:pPr>
              <a:buNone/>
              <a:defRPr/>
            </a:pPr>
            <a:r>
              <a:rPr lang="en-US" sz="1600" dirty="0" smtClean="0">
                <a:solidFill>
                  <a:schemeClr val="tx1"/>
                </a:solidFill>
                <a:latin typeface="Times New Roman" panose="02020603050405020304" pitchFamily="18" charset="0"/>
                <a:cs typeface="Times New Roman" panose="02020603050405020304" pitchFamily="18" charset="0"/>
              </a:rPr>
              <a:t>III-IV </a:t>
            </a:r>
            <a:r>
              <a:rPr lang="ru-RU" sz="1600" dirty="0" err="1" smtClean="0">
                <a:solidFill>
                  <a:schemeClr val="tx1"/>
                </a:solidFill>
                <a:latin typeface="Times New Roman" panose="02020603050405020304" pitchFamily="18" charset="0"/>
                <a:cs typeface="Times New Roman" panose="02020603050405020304" pitchFamily="18" charset="0"/>
              </a:rPr>
              <a:t>буындағы жартылай</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синтетикалық пенициллиндер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цефалоспориндер</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(қоздырғыштың сезімталдығын ескере</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отырып</a:t>
            </a:r>
            <a:r>
              <a:rPr lang="ru-RU" sz="1600" dirty="0" smtClean="0">
                <a:solidFill>
                  <a:schemeClr val="tx1"/>
                </a:solidFill>
                <a:latin typeface="Times New Roman" panose="02020603050405020304" pitchFamily="18" charset="0"/>
                <a:cs typeface="Times New Roman" panose="02020603050405020304" pitchFamily="18" charset="0"/>
              </a:rPr>
              <a:t>):</a:t>
            </a:r>
          </a:p>
          <a:p>
            <a:pPr>
              <a:buNone/>
              <a:defRPr/>
            </a:pPr>
            <a:endParaRPr lang="ru-RU" sz="1600" dirty="0" smtClean="0">
              <a:solidFill>
                <a:schemeClr val="tx1"/>
              </a:solidFill>
              <a:latin typeface="Times New Roman" panose="02020603050405020304" pitchFamily="18" charset="0"/>
              <a:cs typeface="Times New Roman" panose="02020603050405020304" pitchFamily="18" charset="0"/>
            </a:endParaRPr>
          </a:p>
          <a:p>
            <a:pPr>
              <a:buFont typeface="Wingdings" pitchFamily="2" charset="2"/>
              <a:buNone/>
              <a:defRPr/>
            </a:pPr>
            <a:endParaRPr lang="ru-RU" sz="1600" b="1" dirty="0" smtClean="0">
              <a:latin typeface="Times New Roman" pitchFamily="18" charset="0"/>
              <a:cs typeface="Times New Roman" pitchFamily="18" charset="0"/>
            </a:endParaRPr>
          </a:p>
          <a:p>
            <a:pPr marL="0" indent="0">
              <a:buFont typeface="Wingdings" pitchFamily="2" charset="2"/>
              <a:buNone/>
              <a:defRPr/>
            </a:pPr>
            <a:endParaRPr lang="ru-RU" sz="1600" dirty="0"/>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Адамдардың</a:t>
            </a:r>
            <a:r>
              <a:rPr lang="ru-RU" dirty="0"/>
              <a:t> ауру </a:t>
            </a:r>
            <a:r>
              <a:rPr lang="ru-RU" dirty="0" err="1"/>
              <a:t>жұқтыру</a:t>
            </a:r>
            <a:r>
              <a:rPr lang="ru-RU" dirty="0"/>
              <a:t> </a:t>
            </a:r>
            <a:r>
              <a:rPr lang="ru-RU" dirty="0" err="1"/>
              <a:t>қаупін</a:t>
            </a:r>
            <a:r>
              <a:rPr lang="ru-RU" dirty="0"/>
              <a:t> </a:t>
            </a:r>
            <a:r>
              <a:rPr lang="ru-RU" dirty="0" err="1"/>
              <a:t>азайту</a:t>
            </a:r>
            <a:r>
              <a:rPr lang="ru-RU" dirty="0"/>
              <a:t/>
            </a:r>
            <a:br>
              <a:rPr lang="ru-RU" dirty="0"/>
            </a:br>
            <a:endParaRPr lang="ru-RU" dirty="0"/>
          </a:p>
        </p:txBody>
      </p:sp>
      <p:sp>
        <p:nvSpPr>
          <p:cNvPr id="3" name="Объект 2"/>
          <p:cNvSpPr>
            <a:spLocks noGrp="1"/>
          </p:cNvSpPr>
          <p:nvPr>
            <p:ph idx="1"/>
          </p:nvPr>
        </p:nvSpPr>
        <p:spPr>
          <a:xfrm>
            <a:off x="179512" y="1268760"/>
            <a:ext cx="8812088" cy="4811365"/>
          </a:xfrm>
        </p:spPr>
        <p:txBody>
          <a:bodyPr>
            <a:normAutofit fontScale="47500" lnSpcReduction="20000"/>
          </a:bodyPr>
          <a:lstStyle/>
          <a:p>
            <a:pPr lvl="0"/>
            <a:r>
              <a:rPr lang="ru-RU" sz="3800" dirty="0" err="1" smtClean="0">
                <a:solidFill>
                  <a:schemeClr val="tx1"/>
                </a:solidFill>
                <a:latin typeface="Times New Roman" panose="02020603050405020304" pitchFamily="18" charset="0"/>
                <a:cs typeface="Times New Roman" panose="02020603050405020304" pitchFamily="18" charset="0"/>
              </a:rPr>
              <a:t>қазіргі</a:t>
            </a:r>
            <a:r>
              <a:rPr lang="ru-RU" sz="3800" dirty="0" smtClean="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кезде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адамдар</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арасында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кеңінен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қолдану</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үшін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қауіпсіз</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және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тиімді</a:t>
            </a:r>
            <a:r>
              <a:rPr lang="ru-RU" sz="3800" dirty="0">
                <a:solidFill>
                  <a:schemeClr val="tx1"/>
                </a:solidFill>
                <a:latin typeface="Times New Roman" panose="02020603050405020304" pitchFamily="18" charset="0"/>
                <a:cs typeface="Times New Roman" panose="02020603050405020304" pitchFamily="18" charset="0"/>
              </a:rPr>
              <a:t> вакцина </a:t>
            </a:r>
            <a:r>
              <a:rPr lang="ru-RU" sz="3800" dirty="0" err="1">
                <a:solidFill>
                  <a:schemeClr val="tx1"/>
                </a:solidFill>
                <a:latin typeface="Times New Roman" panose="02020603050405020304" pitchFamily="18" charset="0"/>
                <a:cs typeface="Times New Roman" panose="02020603050405020304" pitchFamily="18" charset="0"/>
              </a:rPr>
              <a:t>жоқ</a:t>
            </a:r>
            <a:r>
              <a:rPr lang="ru-RU" sz="3800" dirty="0">
                <a:solidFill>
                  <a:schemeClr val="tx1"/>
                </a:solidFill>
                <a:latin typeface="Times New Roman" panose="02020603050405020304" pitchFamily="18" charset="0"/>
                <a:cs typeface="Times New Roman" panose="02020603050405020304" pitchFamily="18" charset="0"/>
              </a:rPr>
              <a:t>.</a:t>
            </a:r>
          </a:p>
          <a:p>
            <a:pPr lvl="0"/>
            <a:r>
              <a:rPr lang="ru-RU" sz="3800" dirty="0" err="1">
                <a:solidFill>
                  <a:schemeClr val="tx1"/>
                </a:solidFill>
                <a:latin typeface="Times New Roman" panose="02020603050405020304" pitchFamily="18" charset="0"/>
                <a:cs typeface="Times New Roman" panose="02020603050405020304" pitchFamily="18" charset="0"/>
              </a:rPr>
              <a:t>табиғат</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аясына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жайылымдарға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және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т.б</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шығардың</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алдында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ұзын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жеңді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және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балағы</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ұзын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қорғаныш</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киімін</a:t>
            </a:r>
            <a:r>
              <a:rPr lang="ru-RU" sz="3800" dirty="0">
                <a:solidFill>
                  <a:schemeClr val="tx1"/>
                </a:solidFill>
                <a:latin typeface="Times New Roman" panose="02020603050405020304" pitchFamily="18" charset="0"/>
                <a:cs typeface="Times New Roman" panose="02020603050405020304" pitchFamily="18" charset="0"/>
              </a:rPr>
              <a:t> кию;</a:t>
            </a:r>
          </a:p>
          <a:p>
            <a:pPr lvl="0"/>
            <a:r>
              <a:rPr lang="ru-RU" sz="3800" dirty="0" err="1">
                <a:solidFill>
                  <a:schemeClr val="tx1"/>
                </a:solidFill>
                <a:latin typeface="Times New Roman" panose="02020603050405020304" pitchFamily="18" charset="0"/>
                <a:cs typeface="Times New Roman" panose="02020603050405020304" pitchFamily="18" charset="0"/>
              </a:rPr>
              <a:t>киімдегі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кенені</a:t>
            </a:r>
            <a:r>
              <a:rPr lang="ru-RU" sz="3800" dirty="0">
                <a:solidFill>
                  <a:schemeClr val="tx1"/>
                </a:solidFill>
                <a:latin typeface="Times New Roman" panose="02020603050405020304" pitchFamily="18" charset="0"/>
                <a:cs typeface="Times New Roman" panose="02020603050405020304" pitchFamily="18" charset="0"/>
              </a:rPr>
              <a:t> тез </a:t>
            </a:r>
            <a:r>
              <a:rPr lang="ru-RU" sz="3800" dirty="0" err="1">
                <a:solidFill>
                  <a:schemeClr val="tx1"/>
                </a:solidFill>
                <a:latin typeface="Times New Roman" panose="02020603050405020304" pitchFamily="18" charset="0"/>
                <a:cs typeface="Times New Roman" panose="02020603050405020304" pitchFamily="18" charset="0"/>
              </a:rPr>
              <a:t>табуға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мүмкіндік</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беретін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ақшыл</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киім</a:t>
            </a:r>
            <a:r>
              <a:rPr lang="ru-RU" sz="3800" dirty="0">
                <a:solidFill>
                  <a:schemeClr val="tx1"/>
                </a:solidFill>
                <a:latin typeface="Times New Roman" panose="02020603050405020304" pitchFamily="18" charset="0"/>
                <a:cs typeface="Times New Roman" panose="02020603050405020304" pitchFamily="18" charset="0"/>
              </a:rPr>
              <a:t> кию;</a:t>
            </a:r>
          </a:p>
          <a:p>
            <a:pPr lvl="0"/>
            <a:r>
              <a:rPr lang="ru-RU" sz="3800" dirty="0" err="1">
                <a:solidFill>
                  <a:schemeClr val="tx1"/>
                </a:solidFill>
                <a:latin typeface="Times New Roman" panose="02020603050405020304" pitchFamily="18" charset="0"/>
                <a:cs typeface="Times New Roman" panose="02020603050405020304" pitchFamily="18" charset="0"/>
              </a:rPr>
              <a:t>киімнің</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іші-сыртын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жиі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тексеріп</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тұру</a:t>
            </a:r>
            <a:r>
              <a:rPr lang="ru-RU" sz="3800" dirty="0">
                <a:solidFill>
                  <a:schemeClr val="tx1"/>
                </a:solidFill>
                <a:latin typeface="Times New Roman" panose="02020603050405020304" pitchFamily="18" charset="0"/>
                <a:cs typeface="Times New Roman" panose="02020603050405020304" pitchFamily="18" charset="0"/>
              </a:rPr>
              <a:t>;</a:t>
            </a:r>
          </a:p>
          <a:p>
            <a:pPr lvl="0"/>
            <a:r>
              <a:rPr lang="ru-RU" sz="3800" dirty="0" err="1">
                <a:solidFill>
                  <a:schemeClr val="tx1"/>
                </a:solidFill>
                <a:latin typeface="Times New Roman" panose="02020603050405020304" pitchFamily="18" charset="0"/>
                <a:cs typeface="Times New Roman" panose="02020603050405020304" pitchFamily="18" charset="0"/>
              </a:rPr>
              <a:t>қолдануға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рұқсат</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етілген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акарицидтерді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кенелерді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жоюға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арналған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химиялық</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заттар</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пайдалану</a:t>
            </a:r>
            <a:r>
              <a:rPr lang="ru-RU" sz="3800" dirty="0">
                <a:solidFill>
                  <a:schemeClr val="tx1"/>
                </a:solidFill>
                <a:latin typeface="Times New Roman" panose="02020603050405020304" pitchFamily="18" charset="0"/>
                <a:cs typeface="Times New Roman" panose="02020603050405020304" pitchFamily="18" charset="0"/>
              </a:rPr>
              <a:t>;</a:t>
            </a:r>
          </a:p>
          <a:p>
            <a:pPr lvl="0"/>
            <a:r>
              <a:rPr lang="ru-RU" sz="3800" dirty="0" err="1">
                <a:solidFill>
                  <a:schemeClr val="tx1"/>
                </a:solidFill>
                <a:latin typeface="Times New Roman" panose="02020603050405020304" pitchFamily="18" charset="0"/>
                <a:cs typeface="Times New Roman" panose="02020603050405020304" pitchFamily="18" charset="0"/>
              </a:rPr>
              <a:t>қолдануға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рұқсат</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етілген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тері</a:t>
            </a:r>
            <a:r>
              <a:rPr lang="ru-RU" sz="3800" dirty="0">
                <a:solidFill>
                  <a:schemeClr val="tx1"/>
                </a:solidFill>
                <a:latin typeface="Times New Roman" panose="02020603050405020304" pitchFamily="18" charset="0"/>
                <a:cs typeface="Times New Roman" panose="02020603050405020304" pitchFamily="18" charset="0"/>
              </a:rPr>
              <a:t> мен </a:t>
            </a:r>
            <a:r>
              <a:rPr lang="ru-RU" sz="3800" dirty="0" err="1">
                <a:solidFill>
                  <a:schemeClr val="tx1"/>
                </a:solidFill>
                <a:latin typeface="Times New Roman" panose="02020603050405020304" pitchFamily="18" charset="0"/>
                <a:cs typeface="Times New Roman" panose="02020603050405020304" pitchFamily="18" charset="0"/>
              </a:rPr>
              <a:t>киімге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арналған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репелленттерді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пайдалану</a:t>
            </a:r>
            <a:r>
              <a:rPr lang="ru-RU" sz="3800" dirty="0">
                <a:solidFill>
                  <a:schemeClr val="tx1"/>
                </a:solidFill>
                <a:latin typeface="Times New Roman" panose="02020603050405020304" pitchFamily="18" charset="0"/>
                <a:cs typeface="Times New Roman" panose="02020603050405020304" pitchFamily="18" charset="0"/>
              </a:rPr>
              <a:t>;</a:t>
            </a:r>
          </a:p>
          <a:p>
            <a:pPr lvl="0"/>
            <a:r>
              <a:rPr lang="ru-RU" sz="3800" dirty="0" err="1">
                <a:solidFill>
                  <a:schemeClr val="tx1"/>
                </a:solidFill>
                <a:latin typeface="Times New Roman" panose="02020603050405020304" pitchFamily="18" charset="0"/>
                <a:cs typeface="Times New Roman" panose="02020603050405020304" pitchFamily="18" charset="0"/>
              </a:rPr>
              <a:t>кенелерді</a:t>
            </a:r>
            <a:r>
              <a:rPr lang="ru-RU" sz="3800" dirty="0">
                <a:solidFill>
                  <a:schemeClr val="tx1"/>
                </a:solidFill>
                <a:latin typeface="Times New Roman" panose="02020603050405020304" pitchFamily="18" charset="0"/>
                <a:cs typeface="Times New Roman" panose="02020603050405020304" pitchFamily="18" charset="0"/>
              </a:rPr>
              <a:t> табу </a:t>
            </a:r>
            <a:r>
              <a:rPr lang="ru-RU" sz="3800" dirty="0" err="1">
                <a:solidFill>
                  <a:schemeClr val="tx1"/>
                </a:solidFill>
                <a:latin typeface="Times New Roman" panose="02020603050405020304" pitchFamily="18" charset="0"/>
                <a:cs typeface="Times New Roman" panose="02020603050405020304" pitchFamily="18" charset="0"/>
              </a:rPr>
              <a:t>мақсатында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киімді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және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теріні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үнемі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тексеріп</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тұру</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қажет</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олар</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табылған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жағдайда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жақын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маңдағы</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медициналық</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мекемеге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барғаныңыз</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дұрыс</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және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оларды</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қауіпсіз</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әдістермен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алып</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тастау</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керек</a:t>
            </a:r>
            <a:r>
              <a:rPr lang="ru-RU" sz="3800" dirty="0">
                <a:solidFill>
                  <a:schemeClr val="tx1"/>
                </a:solidFill>
                <a:latin typeface="Times New Roman" panose="02020603050405020304" pitchFamily="18" charset="0"/>
                <a:cs typeface="Times New Roman" panose="02020603050405020304" pitchFamily="18" charset="0"/>
              </a:rPr>
              <a:t>;</a:t>
            </a:r>
          </a:p>
          <a:p>
            <a:pPr lvl="0"/>
            <a:r>
              <a:rPr lang="ru-RU" sz="3800" dirty="0" err="1">
                <a:solidFill>
                  <a:schemeClr val="tx1"/>
                </a:solidFill>
                <a:latin typeface="Times New Roman" panose="02020603050405020304" pitchFamily="18" charset="0"/>
                <a:cs typeface="Times New Roman" panose="02020603050405020304" pitchFamily="18" charset="0"/>
              </a:rPr>
              <a:t>жануарлардың</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кенелермен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зақымдалуына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жол</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бермеуге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тырысу</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немесе</a:t>
            </a:r>
            <a:r>
              <a:rPr lang="ru-RU" sz="3800" dirty="0">
                <a:solidFill>
                  <a:schemeClr val="tx1"/>
                </a:solidFill>
                <a:latin typeface="Times New Roman" panose="02020603050405020304" pitchFamily="18" charset="0"/>
                <a:cs typeface="Times New Roman" panose="02020603050405020304" pitchFamily="18" charset="0"/>
              </a:rPr>
              <a:t> мал </a:t>
            </a:r>
            <a:r>
              <a:rPr lang="ru-RU" sz="3800" dirty="0" err="1">
                <a:solidFill>
                  <a:schemeClr val="tx1"/>
                </a:solidFill>
                <a:latin typeface="Times New Roman" panose="02020603050405020304" pitchFamily="18" charset="0"/>
                <a:cs typeface="Times New Roman" panose="02020603050405020304" pitchFamily="18" charset="0"/>
              </a:rPr>
              <a:t>ұстайтын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қораларда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кенелерге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қарсы</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күрес</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жүргізу</a:t>
            </a:r>
            <a:r>
              <a:rPr lang="ru-RU" sz="3800" dirty="0">
                <a:solidFill>
                  <a:schemeClr val="tx1"/>
                </a:solidFill>
                <a:latin typeface="Times New Roman" panose="02020603050405020304" pitchFamily="18" charset="0"/>
                <a:cs typeface="Times New Roman" panose="02020603050405020304" pitchFamily="18" charset="0"/>
              </a:rPr>
              <a:t>;</a:t>
            </a:r>
          </a:p>
          <a:p>
            <a:pPr lvl="0"/>
            <a:r>
              <a:rPr lang="ru-RU" sz="3800" dirty="0" err="1">
                <a:solidFill>
                  <a:schemeClr val="tx1"/>
                </a:solidFill>
                <a:latin typeface="Times New Roman" panose="02020603050405020304" pitchFamily="18" charset="0"/>
                <a:cs typeface="Times New Roman" panose="02020603050405020304" pitchFamily="18" charset="0"/>
              </a:rPr>
              <a:t>кенесі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көп</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аудандардан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аулақ</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жүру</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және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олардың</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белсенділігі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жоғары</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болатын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маусымдарда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абай</a:t>
            </a:r>
            <a:r>
              <a:rPr lang="ru-RU" sz="3800" dirty="0">
                <a:solidFill>
                  <a:schemeClr val="tx1"/>
                </a:solidFill>
                <a:latin typeface="Times New Roman" panose="02020603050405020304" pitchFamily="18" charset="0"/>
                <a:cs typeface="Times New Roman" panose="02020603050405020304" pitchFamily="18" charset="0"/>
              </a:rPr>
              <a:t> болу;</a:t>
            </a:r>
          </a:p>
          <a:p>
            <a:pPr lvl="0"/>
            <a:r>
              <a:rPr lang="ru-RU" sz="3800" dirty="0">
                <a:solidFill>
                  <a:schemeClr val="tx1"/>
                </a:solidFill>
                <a:latin typeface="Times New Roman" panose="02020603050405020304" pitchFamily="18" charset="0"/>
                <a:cs typeface="Times New Roman" panose="02020603050405020304" pitchFamily="18" charset="0"/>
              </a:rPr>
              <a:t>ЖРВИ </a:t>
            </a:r>
            <a:r>
              <a:rPr lang="ru-RU" sz="3800" dirty="0" err="1">
                <a:solidFill>
                  <a:schemeClr val="tx1"/>
                </a:solidFill>
                <a:latin typeface="Times New Roman" panose="02020603050405020304" pitchFamily="18" charset="0"/>
                <a:cs typeface="Times New Roman" panose="02020603050405020304" pitchFamily="18" charset="0"/>
              </a:rPr>
              <a:t>және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басқа</a:t>
            </a:r>
            <a:r>
              <a:rPr lang="ru-RU" sz="3800" dirty="0">
                <a:solidFill>
                  <a:schemeClr val="tx1"/>
                </a:solidFill>
                <a:latin typeface="Times New Roman" panose="02020603050405020304" pitchFamily="18" charset="0"/>
                <a:cs typeface="Times New Roman" panose="02020603050405020304" pitchFamily="18" charset="0"/>
              </a:rPr>
              <a:t> да </a:t>
            </a:r>
            <a:r>
              <a:rPr lang="ru-RU" sz="3800" dirty="0" err="1">
                <a:solidFill>
                  <a:schemeClr val="tx1"/>
                </a:solidFill>
                <a:latin typeface="Times New Roman" panose="02020603050405020304" pitchFamily="18" charset="0"/>
                <a:cs typeface="Times New Roman" panose="02020603050405020304" pitchFamily="18" charset="0"/>
              </a:rPr>
              <a:t>вирусты</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инфекциялар</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симптомдары</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температураның</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көтерілуі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қалтырау</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және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т.б</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байқалған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жағдайда</a:t>
            </a:r>
            <a:r>
              <a:rPr lang="ru-RU" sz="3800" dirty="0">
                <a:solidFill>
                  <a:schemeClr val="tx1"/>
                </a:solidFill>
                <a:latin typeface="Times New Roman" panose="02020603050405020304" pitchFamily="18" charset="0"/>
                <a:cs typeface="Times New Roman" panose="02020603050405020304" pitchFamily="18" charset="0"/>
              </a:rPr>
              <a:t> тез </a:t>
            </a:r>
            <a:r>
              <a:rPr lang="ru-RU" sz="3800" dirty="0" err="1">
                <a:solidFill>
                  <a:schemeClr val="tx1"/>
                </a:solidFill>
                <a:latin typeface="Times New Roman" panose="02020603050405020304" pitchFamily="18" charset="0"/>
                <a:cs typeface="Times New Roman" panose="02020603050405020304" pitchFamily="18" charset="0"/>
              </a:rPr>
              <a:t>арада</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жақын</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жердегі</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медициналық</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мекемеге</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қаралу</a:t>
            </a:r>
            <a:r>
              <a:rPr lang="ru-RU" sz="3800" dirty="0">
                <a:solidFill>
                  <a:schemeClr val="tx1"/>
                </a:solidFill>
                <a:latin typeface="Times New Roman" panose="02020603050405020304" pitchFamily="18" charset="0"/>
                <a:cs typeface="Times New Roman" panose="02020603050405020304" pitchFamily="18" charset="0"/>
              </a:rPr>
              <a:t> </a:t>
            </a:r>
            <a:r>
              <a:rPr lang="ru-RU" sz="3800" dirty="0" err="1">
                <a:solidFill>
                  <a:schemeClr val="tx1"/>
                </a:solidFill>
                <a:latin typeface="Times New Roman" panose="02020603050405020304" pitchFamily="18" charset="0"/>
                <a:cs typeface="Times New Roman" panose="02020603050405020304" pitchFamily="18" charset="0"/>
              </a:rPr>
              <a:t>керек</a:t>
            </a:r>
            <a:r>
              <a:rPr lang="ru-RU" sz="3800" dirty="0">
                <a:solidFill>
                  <a:schemeClr val="tx1"/>
                </a:solidFill>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33149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a:xfrm>
            <a:off x="285720" y="285728"/>
            <a:ext cx="8686800" cy="838200"/>
          </a:xfrm>
        </p:spPr>
        <p:txBody>
          <a:bodyPr/>
          <a:lstStyle/>
          <a:p>
            <a:pPr algn="ctr" eaLnBrk="1" hangingPunct="1">
              <a:defRPr/>
            </a:pPr>
            <a:r>
              <a:rPr lang="ru-RU" b="1" dirty="0" err="1" smtClean="0">
                <a:solidFill>
                  <a:schemeClr val="tx1"/>
                </a:solidFill>
                <a:latin typeface="Times New Roman" pitchFamily="18" charset="0"/>
                <a:cs typeface="Times New Roman" pitchFamily="18" charset="0"/>
              </a:rPr>
              <a:t>назарл</a:t>
            </a:r>
            <a:r>
              <a:rPr lang="kk-KZ" b="1" dirty="0" smtClean="0">
                <a:solidFill>
                  <a:schemeClr val="tx1"/>
                </a:solidFill>
                <a:latin typeface="Times New Roman" pitchFamily="18" charset="0"/>
                <a:cs typeface="Times New Roman" pitchFamily="18" charset="0"/>
              </a:rPr>
              <a:t>арыңызға рахмет</a:t>
            </a:r>
            <a:r>
              <a:rPr lang="ru-RU" b="1" dirty="0" smtClean="0">
                <a:solidFill>
                  <a:schemeClr val="tx1"/>
                </a:solidFill>
                <a:latin typeface="Times New Roman" pitchFamily="18" charset="0"/>
                <a:cs typeface="Times New Roman" pitchFamily="18" charset="0"/>
              </a:rPr>
              <a:t>!</a:t>
            </a:r>
          </a:p>
        </p:txBody>
      </p:sp>
      <p:pic>
        <p:nvPicPr>
          <p:cNvPr id="1027" name="Picture 3" descr="C:\Users\Admin\Desktop\Ержан\unnamed.jpg"/>
          <p:cNvPicPr>
            <a:picLocks noChangeAspect="1" noChangeArrowheads="1"/>
          </p:cNvPicPr>
          <p:nvPr/>
        </p:nvPicPr>
        <p:blipFill>
          <a:blip r:embed="rId2"/>
          <a:srcRect/>
          <a:stretch>
            <a:fillRect/>
          </a:stretch>
        </p:blipFill>
        <p:spPr bwMode="auto">
          <a:xfrm>
            <a:off x="1071538" y="1571612"/>
            <a:ext cx="6786610" cy="400052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142984"/>
            <a:ext cx="8501122" cy="4987941"/>
          </a:xfrm>
        </p:spPr>
        <p:txBody>
          <a:bodyPr>
            <a:normAutofit fontScale="92500"/>
          </a:bodyPr>
          <a:lstStyle/>
          <a:p>
            <a:pPr marL="457200" indent="-457200" algn="just">
              <a:buFont typeface="Arial" pitchFamily="34" charset="0"/>
              <a:buChar char="•"/>
              <a:defRPr/>
            </a:pPr>
            <a:r>
              <a:rPr lang="ru-RU" sz="2000" dirty="0" smtClean="0">
                <a:latin typeface="Times New Roman" pitchFamily="18" charset="0"/>
                <a:cs typeface="Times New Roman" pitchFamily="18" charset="0"/>
              </a:rPr>
              <a:t>2022 </a:t>
            </a:r>
            <a:r>
              <a:rPr lang="ru-RU" sz="2000" dirty="0" err="1" smtClean="0">
                <a:latin typeface="Times New Roman" pitchFamily="18" charset="0"/>
                <a:cs typeface="Times New Roman" pitchFamily="18" charset="0"/>
              </a:rPr>
              <a:t>жылғы жағдай бойынша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зертханалық тестілеуде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расталған </a:t>
            </a:r>
            <a:r>
              <a:rPr lang="ru-RU" sz="2000" dirty="0" smtClean="0">
                <a:latin typeface="Times New Roman" pitchFamily="18" charset="0"/>
                <a:cs typeface="Times New Roman" pitchFamily="18" charset="0"/>
              </a:rPr>
              <a:t>14 КҚГҚ </a:t>
            </a:r>
            <a:r>
              <a:rPr lang="ru-RU" sz="2000" dirty="0" err="1" smtClean="0">
                <a:latin typeface="Times New Roman" pitchFamily="18" charset="0"/>
                <a:cs typeface="Times New Roman" pitchFamily="18" charset="0"/>
              </a:rPr>
              <a:t>тіркелді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оның ішінде</a:t>
            </a:r>
            <a:r>
              <a:rPr lang="ru-RU" sz="2000" dirty="0" smtClean="0">
                <a:latin typeface="Times New Roman" pitchFamily="18" charset="0"/>
                <a:cs typeface="Times New Roman" pitchFamily="18" charset="0"/>
              </a:rPr>
              <a:t> ОЖАА – 7, </a:t>
            </a:r>
            <a:r>
              <a:rPr lang="ru-RU" sz="2000" dirty="0" err="1" smtClean="0">
                <a:latin typeface="Times New Roman" pitchFamily="18" charset="0"/>
                <a:cs typeface="Times New Roman" pitchFamily="18" charset="0"/>
              </a:rPr>
              <a:t>Шиелі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ауданы</a:t>
            </a:r>
            <a:r>
              <a:rPr lang="ru-RU" sz="2000" dirty="0" smtClean="0">
                <a:latin typeface="Times New Roman" pitchFamily="18" charset="0"/>
                <a:cs typeface="Times New Roman" pitchFamily="18" charset="0"/>
              </a:rPr>
              <a:t>– 2, </a:t>
            </a:r>
            <a:r>
              <a:rPr lang="ru-RU" sz="2000" dirty="0" err="1" smtClean="0">
                <a:latin typeface="Times New Roman" pitchFamily="18" charset="0"/>
                <a:cs typeface="Times New Roman" pitchFamily="18" charset="0"/>
              </a:rPr>
              <a:t>Жаңақорған ауданы</a:t>
            </a:r>
            <a:r>
              <a:rPr lang="ru-RU" sz="2000" dirty="0" smtClean="0">
                <a:latin typeface="Times New Roman" pitchFamily="18" charset="0"/>
                <a:cs typeface="Times New Roman" pitchFamily="18" charset="0"/>
              </a:rPr>
              <a:t>– 3 </a:t>
            </a:r>
            <a:r>
              <a:rPr lang="ru-RU" sz="2000" dirty="0" err="1" smtClean="0">
                <a:latin typeface="Times New Roman" pitchFamily="18" charset="0"/>
                <a:cs typeface="Times New Roman" pitchFamily="18" charset="0"/>
              </a:rPr>
              <a:t>және Жалағаш ауданында</a:t>
            </a:r>
            <a:r>
              <a:rPr lang="ru-RU" sz="2000" dirty="0" smtClean="0">
                <a:latin typeface="Times New Roman" pitchFamily="18" charset="0"/>
                <a:cs typeface="Times New Roman" pitchFamily="18" charset="0"/>
              </a:rPr>
              <a:t> -2 </a:t>
            </a:r>
            <a:r>
              <a:rPr lang="ru-RU" sz="2000" dirty="0" err="1" smtClean="0">
                <a:latin typeface="Times New Roman" pitchFamily="18" charset="0"/>
                <a:cs typeface="Times New Roman" pitchFamily="18" charset="0"/>
              </a:rPr>
              <a:t>жағдай тіркелді</a:t>
            </a:r>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	</a:t>
            </a:r>
          </a:p>
          <a:p>
            <a:pPr marL="457200" indent="-457200" algn="just">
              <a:buFont typeface="Arial" pitchFamily="34" charset="0"/>
              <a:buChar char="•"/>
              <a:defRPr/>
            </a:pPr>
            <a:r>
              <a:rPr lang="kk-KZ" sz="2000" dirty="0" smtClean="0">
                <a:latin typeface="Times New Roman" pitchFamily="18" charset="0"/>
                <a:cs typeface="Times New Roman" pitchFamily="18" charset="0"/>
              </a:rPr>
              <a:t>ОЖЖА-да 2020ж - 3 науқас, 2021ж - 5 науқас, 2022ж - 7 науқас ем алған</a:t>
            </a:r>
          </a:p>
          <a:p>
            <a:pPr marL="457200" indent="-457200" algn="just">
              <a:buFont typeface="Arial" pitchFamily="34" charset="0"/>
              <a:buChar char="•"/>
              <a:defRPr/>
            </a:pPr>
            <a:r>
              <a:rPr lang="kk-KZ" sz="2000" dirty="0" smtClean="0">
                <a:latin typeface="Times New Roman" pitchFamily="18" charset="0"/>
                <a:cs typeface="Times New Roman" pitchFamily="18" charset="0"/>
              </a:rPr>
              <a:t>3 науқас қайтыс болды, 18 жасқа дейінгі 1 бала (Шиелі ауданы) </a:t>
            </a:r>
          </a:p>
          <a:p>
            <a:pPr marL="457200" indent="-457200" algn="just">
              <a:buFont typeface="Arial" pitchFamily="34" charset="0"/>
              <a:buChar char="•"/>
              <a:defRPr/>
            </a:pPr>
            <a:r>
              <a:rPr lang="kk-KZ" sz="2000" dirty="0" smtClean="0">
                <a:latin typeface="Times New Roman" pitchFamily="18" charset="0"/>
                <a:cs typeface="Times New Roman" pitchFamily="18" charset="0"/>
              </a:rPr>
              <a:t>Қырым-Конго геморрагиялық қызбасы ауыруы маусымдық сипатқа ие, яғни көктем, жаз айларында кеңiнен етек алады. Негiзiнен ауылдық жердегi  тұрғындар ауырады. Қалалық тұрғындар ауылдық, далалық жерге барған кезде ауруы мүмкiн. Кейбiр жағдайда  ауру науқас адамнан сау адамға, не болмаса зертханалық тексерулер барысында қан арқылы жұғуы мүмкiн.</a:t>
            </a:r>
          </a:p>
          <a:p>
            <a:pPr marL="457200" indent="-457200" algn="just">
              <a:buFont typeface="Arial" pitchFamily="34" charset="0"/>
              <a:buChar char="•"/>
              <a:defRPr/>
            </a:pPr>
            <a:r>
              <a:rPr lang="kk-KZ" sz="2000" b="1" u="sng" dirty="0">
                <a:solidFill>
                  <a:schemeClr val="tx1"/>
                </a:solidFill>
                <a:latin typeface="Times New Roman" pitchFamily="18" charset="0"/>
                <a:cs typeface="Times New Roman" pitchFamily="18" charset="0"/>
              </a:rPr>
              <a:t>Эпидемиология </a:t>
            </a:r>
            <a:r>
              <a:rPr lang="kk-KZ" sz="2000" u="sng" dirty="0">
                <a:latin typeface="Times New Roman" pitchFamily="18" charset="0"/>
                <a:cs typeface="Times New Roman" pitchFamily="18" charset="0"/>
              </a:rPr>
              <a:t>–</a:t>
            </a:r>
            <a:r>
              <a:rPr lang="kk-KZ" sz="2000" dirty="0">
                <a:latin typeface="Times New Roman" pitchFamily="18" charset="0"/>
                <a:cs typeface="Times New Roman" pitchFamily="18" charset="0"/>
              </a:rPr>
              <a:t> аурудың табиғаттағы резервуары сүт қоректiлер: сиыр, ешкi, қоян және жабайы кемiргiштер болып табылса, тiкелей ауруды таратушы  кене </a:t>
            </a:r>
            <a:r>
              <a:rPr lang="kk-KZ" sz="2000" b="1" dirty="0">
                <a:latin typeface="Times New Roman" pitchFamily="18" charset="0"/>
                <a:cs typeface="Times New Roman" pitchFamily="18" charset="0"/>
              </a:rPr>
              <a:t>Hyalom</a:t>
            </a:r>
            <a:r>
              <a:rPr lang="en-US" sz="2000" b="1" dirty="0">
                <a:latin typeface="Times New Roman" pitchFamily="18" charset="0"/>
                <a:cs typeface="Times New Roman" pitchFamily="18" charset="0"/>
              </a:rPr>
              <a:t>m</a:t>
            </a:r>
            <a:r>
              <a:rPr lang="kk-KZ" sz="2000" b="1" dirty="0">
                <a:latin typeface="Times New Roman" pitchFamily="18" charset="0"/>
                <a:cs typeface="Times New Roman" pitchFamily="18" charset="0"/>
              </a:rPr>
              <a:t>a </a:t>
            </a:r>
            <a:r>
              <a:rPr lang="kk-KZ" sz="2000" dirty="0">
                <a:latin typeface="Times New Roman" pitchFamily="18" charset="0"/>
                <a:cs typeface="Times New Roman" pitchFamily="18" charset="0"/>
              </a:rPr>
              <a:t>marginatum деп аталады. Ол өз бойында  аталмыш аурудың қоздырғышын тасымалдайды. Сол кенелер адам денесiне жабысуы салдарынан, не болмаса сол кенелердi сығып өлтiру барысында  қаны арқылы жұғады. </a:t>
            </a:r>
          </a:p>
          <a:p>
            <a:pPr algn="just">
              <a:defRPr/>
            </a:pPr>
            <a:endParaRPr lang="ru-RU" sz="2000"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ext Box 2"/>
          <p:cNvSpPr txBox="1">
            <a:spLocks noChangeArrowheads="1"/>
          </p:cNvSpPr>
          <p:nvPr/>
        </p:nvSpPr>
        <p:spPr bwMode="auto">
          <a:xfrm>
            <a:off x="2339975" y="4087813"/>
            <a:ext cx="1918346" cy="369332"/>
          </a:xfrm>
          <a:prstGeom prst="rect">
            <a:avLst/>
          </a:prstGeom>
          <a:noFill/>
          <a:ln w="12700" cap="sq">
            <a:noFill/>
            <a:miter lim="800000"/>
            <a:headEnd type="none" w="sm" len="sm"/>
            <a:tailEnd type="none" w="sm" len="sm"/>
          </a:ln>
          <a:effectLst/>
        </p:spPr>
        <p:txBody>
          <a:bodyPr wrap="none">
            <a:spAutoFit/>
          </a:bodyPr>
          <a:lstStyle/>
          <a:p>
            <a:pPr algn="ctr">
              <a:defRPr/>
            </a:pPr>
            <a:r>
              <a:rPr lang="kk-KZ" b="1" dirty="0">
                <a:effectLst>
                  <a:outerShdw blurRad="38100" dist="38100" dir="2700000" algn="tl">
                    <a:srgbClr val="000000"/>
                  </a:outerShdw>
                </a:effectLst>
                <a:latin typeface="Times New Roman" pitchFamily="18" charset="0"/>
                <a:cs typeface="Times New Roman" pitchFamily="18" charset="0"/>
              </a:rPr>
              <a:t>Үй жануарлары </a:t>
            </a:r>
            <a:endParaRPr lang="ru-RU" b="1" dirty="0">
              <a:effectLst>
                <a:outerShdw blurRad="38100" dist="38100" dir="2700000" algn="tl">
                  <a:srgbClr val="000000"/>
                </a:outerShdw>
              </a:effectLst>
              <a:latin typeface="Times New Roman" pitchFamily="18" charset="0"/>
              <a:cs typeface="Times New Roman" pitchFamily="18" charset="0"/>
            </a:endParaRPr>
          </a:p>
        </p:txBody>
      </p:sp>
      <p:sp>
        <p:nvSpPr>
          <p:cNvPr id="580611" name="Rectangle 3"/>
          <p:cNvSpPr>
            <a:spLocks noGrp="1" noChangeArrowheads="1"/>
          </p:cNvSpPr>
          <p:nvPr>
            <p:ph type="title"/>
          </p:nvPr>
        </p:nvSpPr>
        <p:spPr>
          <a:xfrm>
            <a:off x="0" y="0"/>
            <a:ext cx="9144000" cy="1143000"/>
          </a:xfrm>
        </p:spPr>
        <p:txBody>
          <a:bodyPr>
            <a:normAutofit/>
          </a:bodyPr>
          <a:lstStyle/>
          <a:p>
            <a:pPr algn="ctr" eaLnBrk="1" hangingPunct="1">
              <a:defRPr/>
            </a:pPr>
            <a:r>
              <a:rPr lang="kk-KZ" sz="2800" b="1" dirty="0" smtClean="0">
                <a:latin typeface="Times New Roman" pitchFamily="18" charset="0"/>
                <a:cs typeface="Times New Roman" pitchFamily="18" charset="0"/>
              </a:rPr>
              <a:t>ҚКГҚ-ның эпидемиологиясының схемасы</a:t>
            </a:r>
            <a:endParaRPr lang="en-US" sz="2800" b="1" dirty="0" smtClean="0">
              <a:latin typeface="Times New Roman" pitchFamily="18" charset="0"/>
              <a:cs typeface="Times New Roman" pitchFamily="18" charset="0"/>
            </a:endParaRPr>
          </a:p>
        </p:txBody>
      </p:sp>
      <p:pic>
        <p:nvPicPr>
          <p:cNvPr id="12292" name="Picture 4" descr="image033"/>
          <p:cNvPicPr>
            <a:picLocks noChangeAspect="1" noChangeArrowheads="1"/>
          </p:cNvPicPr>
          <p:nvPr/>
        </p:nvPicPr>
        <p:blipFill>
          <a:blip r:embed="rId3" cstate="print"/>
          <a:srcRect/>
          <a:stretch>
            <a:fillRect/>
          </a:stretch>
        </p:blipFill>
        <p:spPr bwMode="auto">
          <a:xfrm>
            <a:off x="5795963" y="1268413"/>
            <a:ext cx="1152525" cy="865187"/>
          </a:xfrm>
          <a:prstGeom prst="rect">
            <a:avLst/>
          </a:prstGeom>
          <a:noFill/>
          <a:ln w="9525">
            <a:noFill/>
            <a:miter lim="800000"/>
            <a:headEnd/>
            <a:tailEnd/>
          </a:ln>
        </p:spPr>
      </p:pic>
      <p:pic>
        <p:nvPicPr>
          <p:cNvPr id="12293" name="Picture 5" descr="Equuscaballus"/>
          <p:cNvPicPr>
            <a:picLocks noChangeAspect="1" noChangeArrowheads="1"/>
          </p:cNvPicPr>
          <p:nvPr/>
        </p:nvPicPr>
        <p:blipFill>
          <a:blip r:embed="rId4" cstate="print"/>
          <a:srcRect/>
          <a:stretch>
            <a:fillRect/>
          </a:stretch>
        </p:blipFill>
        <p:spPr bwMode="auto">
          <a:xfrm>
            <a:off x="2500298" y="3000372"/>
            <a:ext cx="1419225" cy="1123950"/>
          </a:xfrm>
          <a:prstGeom prst="rect">
            <a:avLst/>
          </a:prstGeom>
          <a:noFill/>
          <a:ln w="9525">
            <a:noFill/>
            <a:miter lim="800000"/>
            <a:headEnd/>
            <a:tailEnd/>
          </a:ln>
        </p:spPr>
      </p:pic>
      <p:pic>
        <p:nvPicPr>
          <p:cNvPr id="12294" name="Picture 6" descr="image029"/>
          <p:cNvPicPr>
            <a:picLocks noChangeAspect="1" noChangeArrowheads="1"/>
          </p:cNvPicPr>
          <p:nvPr/>
        </p:nvPicPr>
        <p:blipFill>
          <a:blip r:embed="rId5" cstate="print"/>
          <a:srcRect/>
          <a:stretch>
            <a:fillRect/>
          </a:stretch>
        </p:blipFill>
        <p:spPr bwMode="auto">
          <a:xfrm>
            <a:off x="5795963" y="2636838"/>
            <a:ext cx="1193800" cy="1104900"/>
          </a:xfrm>
          <a:prstGeom prst="rect">
            <a:avLst/>
          </a:prstGeom>
          <a:noFill/>
          <a:ln w="9525">
            <a:noFill/>
            <a:miter lim="800000"/>
            <a:headEnd/>
            <a:tailEnd/>
          </a:ln>
        </p:spPr>
      </p:pic>
      <p:pic>
        <p:nvPicPr>
          <p:cNvPr id="12295" name="Picture 7" descr="6"/>
          <p:cNvPicPr>
            <a:picLocks noChangeAspect="1" noChangeArrowheads="1"/>
          </p:cNvPicPr>
          <p:nvPr/>
        </p:nvPicPr>
        <p:blipFill>
          <a:blip r:embed="rId6" cstate="print"/>
          <a:srcRect/>
          <a:stretch>
            <a:fillRect/>
          </a:stretch>
        </p:blipFill>
        <p:spPr bwMode="auto">
          <a:xfrm>
            <a:off x="2411413" y="1268413"/>
            <a:ext cx="1628775" cy="1000125"/>
          </a:xfrm>
          <a:prstGeom prst="rect">
            <a:avLst/>
          </a:prstGeom>
          <a:noFill/>
          <a:ln w="9525">
            <a:noFill/>
            <a:miter lim="800000"/>
            <a:headEnd/>
            <a:tailEnd/>
          </a:ln>
        </p:spPr>
      </p:pic>
      <p:sp>
        <p:nvSpPr>
          <p:cNvPr id="580616" name="Text Box 8"/>
          <p:cNvSpPr txBox="1">
            <a:spLocks noChangeArrowheads="1"/>
          </p:cNvSpPr>
          <p:nvPr/>
        </p:nvSpPr>
        <p:spPr bwMode="auto">
          <a:xfrm>
            <a:off x="5541963" y="2205038"/>
            <a:ext cx="1825116" cy="338554"/>
          </a:xfrm>
          <a:prstGeom prst="rect">
            <a:avLst/>
          </a:prstGeom>
          <a:noFill/>
          <a:ln w="12700" cap="sq">
            <a:noFill/>
            <a:miter lim="800000"/>
            <a:headEnd type="none" w="sm" len="sm"/>
            <a:tailEnd type="none" w="sm" len="sm"/>
          </a:ln>
          <a:effectLst/>
        </p:spPr>
        <p:txBody>
          <a:bodyPr wrap="none">
            <a:spAutoFit/>
          </a:bodyPr>
          <a:lstStyle/>
          <a:p>
            <a:pPr algn="ctr">
              <a:defRPr/>
            </a:pPr>
            <a:r>
              <a:rPr lang="en-US" sz="1600" b="1" dirty="0" err="1">
                <a:effectLst>
                  <a:outerShdw blurRad="38100" dist="38100" dir="2700000" algn="tl">
                    <a:srgbClr val="000000"/>
                  </a:outerShdw>
                </a:effectLst>
                <a:latin typeface="Times New Roman" pitchFamily="18" charset="0"/>
                <a:cs typeface="Times New Roman" pitchFamily="18" charset="0"/>
              </a:rPr>
              <a:t>Hyalomma</a:t>
            </a:r>
            <a:r>
              <a:rPr lang="kk-KZ" sz="1600" b="1" dirty="0">
                <a:effectLst>
                  <a:outerShdw blurRad="38100" dist="38100" dir="2700000" algn="tl">
                    <a:srgbClr val="000000"/>
                  </a:outerShdw>
                </a:effectLst>
                <a:latin typeface="Times New Roman" pitchFamily="18" charset="0"/>
                <a:cs typeface="Times New Roman" pitchFamily="18" charset="0"/>
              </a:rPr>
              <a:t> кенесі</a:t>
            </a:r>
            <a:r>
              <a:rPr lang="en-US" sz="1600" b="1" dirty="0">
                <a:effectLst>
                  <a:outerShdw blurRad="38100" dist="38100" dir="2700000" algn="tl">
                    <a:srgbClr val="000000"/>
                  </a:outerShdw>
                </a:effectLst>
                <a:latin typeface="Times New Roman" pitchFamily="18" charset="0"/>
                <a:cs typeface="Times New Roman" pitchFamily="18" charset="0"/>
              </a:rPr>
              <a:t> </a:t>
            </a:r>
          </a:p>
        </p:txBody>
      </p:sp>
      <p:sp>
        <p:nvSpPr>
          <p:cNvPr id="580617" name="Text Box 9"/>
          <p:cNvSpPr txBox="1">
            <a:spLocks noChangeArrowheads="1"/>
          </p:cNvSpPr>
          <p:nvPr/>
        </p:nvSpPr>
        <p:spPr bwMode="auto">
          <a:xfrm>
            <a:off x="5643563" y="3692525"/>
            <a:ext cx="3500437" cy="1200150"/>
          </a:xfrm>
          <a:prstGeom prst="rect">
            <a:avLst/>
          </a:prstGeom>
          <a:noFill/>
          <a:ln w="12700" cap="sq">
            <a:noFill/>
            <a:miter lim="800000"/>
            <a:headEnd type="none" w="sm" len="sm"/>
            <a:tailEnd type="none" w="sm" len="sm"/>
          </a:ln>
          <a:effectLst/>
        </p:spPr>
        <p:txBody>
          <a:bodyPr>
            <a:spAutoFit/>
          </a:bodyPr>
          <a:lstStyle/>
          <a:p>
            <a:pPr algn="ctr">
              <a:defRPr/>
            </a:pPr>
            <a:r>
              <a:rPr lang="ru-RU" b="1" dirty="0" err="1">
                <a:effectLst>
                  <a:outerShdw blurRad="38100" dist="38100" dir="2700000" algn="tl">
                    <a:srgbClr val="000000"/>
                  </a:outerShdw>
                </a:effectLst>
                <a:latin typeface="Times New Roman" pitchFamily="18" charset="0"/>
                <a:cs typeface="Times New Roman" pitchFamily="18" charset="0"/>
              </a:rPr>
              <a:t>Кенелер</a:t>
            </a:r>
            <a:r>
              <a:rPr lang="kk-KZ" b="1" dirty="0">
                <a:effectLst>
                  <a:outerShdw blurRad="38100" dist="38100" dir="2700000" algn="tl">
                    <a:srgbClr val="000000"/>
                  </a:outerShdw>
                </a:effectLst>
                <a:latin typeface="Times New Roman" pitchFamily="18" charset="0"/>
                <a:cs typeface="Times New Roman" pitchFamily="18" charset="0"/>
              </a:rPr>
              <a:t> қоршаған ортада вирусты сақтап, оны трансовариалды түрде өзінің ұрпағына </a:t>
            </a:r>
            <a:r>
              <a:rPr lang="ru-RU" b="1" dirty="0">
                <a:effectLst>
                  <a:outerShdw blurRad="38100" dist="38100" dir="2700000" algn="tl">
                    <a:srgbClr val="000000"/>
                  </a:outerShdw>
                </a:effectLst>
                <a:latin typeface="Times New Roman" pitchFamily="18" charset="0"/>
                <a:cs typeface="Times New Roman" pitchFamily="18" charset="0"/>
              </a:rPr>
              <a:t> </a:t>
            </a:r>
            <a:r>
              <a:rPr lang="ru-RU" b="1" dirty="0" err="1">
                <a:effectLst>
                  <a:outerShdw blurRad="38100" dist="38100" dir="2700000" algn="tl">
                    <a:srgbClr val="000000"/>
                  </a:outerShdw>
                </a:effectLst>
                <a:latin typeface="Times New Roman" pitchFamily="18" charset="0"/>
                <a:cs typeface="Times New Roman" pitchFamily="18" charset="0"/>
              </a:rPr>
              <a:t>қалдырады</a:t>
            </a:r>
            <a:endParaRPr lang="ru-RU" b="1" dirty="0">
              <a:effectLst>
                <a:outerShdw blurRad="38100" dist="38100" dir="2700000" algn="tl">
                  <a:srgbClr val="000000"/>
                </a:outerShdw>
              </a:effectLst>
              <a:latin typeface="Times New Roman" pitchFamily="18" charset="0"/>
              <a:cs typeface="Times New Roman" pitchFamily="18" charset="0"/>
            </a:endParaRPr>
          </a:p>
        </p:txBody>
      </p:sp>
      <p:sp>
        <p:nvSpPr>
          <p:cNvPr id="580618" name="Text Box 10"/>
          <p:cNvSpPr txBox="1">
            <a:spLocks noChangeArrowheads="1"/>
          </p:cNvSpPr>
          <p:nvPr/>
        </p:nvSpPr>
        <p:spPr bwMode="auto">
          <a:xfrm>
            <a:off x="7550150" y="2060575"/>
            <a:ext cx="1501373" cy="338554"/>
          </a:xfrm>
          <a:prstGeom prst="rect">
            <a:avLst/>
          </a:prstGeom>
          <a:noFill/>
          <a:ln w="12700" cap="sq">
            <a:noFill/>
            <a:miter lim="800000"/>
            <a:headEnd type="none" w="sm" len="sm"/>
            <a:tailEnd type="none" w="sm" len="sm"/>
          </a:ln>
          <a:effectLst/>
        </p:spPr>
        <p:txBody>
          <a:bodyPr wrap="none">
            <a:spAutoFit/>
          </a:bodyPr>
          <a:lstStyle/>
          <a:p>
            <a:pPr algn="ctr">
              <a:defRPr/>
            </a:pPr>
            <a:r>
              <a:rPr lang="ru-RU" sz="1600" b="1" dirty="0">
                <a:effectLst>
                  <a:outerShdw blurRad="38100" dist="38100" dir="2700000" algn="tl">
                    <a:srgbClr val="000000"/>
                  </a:outerShdw>
                </a:effectLst>
                <a:latin typeface="Times New Roman" pitchFamily="18" charset="0"/>
                <a:cs typeface="Times New Roman" pitchFamily="18" charset="0"/>
              </a:rPr>
              <a:t>ҚКГҚ вирусы</a:t>
            </a:r>
            <a:endParaRPr lang="en-US" sz="1600" b="1" dirty="0">
              <a:effectLst>
                <a:outerShdw blurRad="38100" dist="38100" dir="2700000" algn="tl">
                  <a:srgbClr val="000000"/>
                </a:outerShdw>
              </a:effectLst>
              <a:latin typeface="Times New Roman" pitchFamily="18" charset="0"/>
              <a:cs typeface="Times New Roman" pitchFamily="18" charset="0"/>
            </a:endParaRPr>
          </a:p>
        </p:txBody>
      </p:sp>
      <p:sp>
        <p:nvSpPr>
          <p:cNvPr id="12299" name="AutoShape 11"/>
          <p:cNvSpPr>
            <a:spLocks noChangeArrowheads="1"/>
          </p:cNvSpPr>
          <p:nvPr/>
        </p:nvSpPr>
        <p:spPr bwMode="auto">
          <a:xfrm>
            <a:off x="7019925" y="1341438"/>
            <a:ext cx="865188" cy="647700"/>
          </a:xfrm>
          <a:prstGeom prst="leftArrow">
            <a:avLst>
              <a:gd name="adj1" fmla="val 50000"/>
              <a:gd name="adj2" fmla="val 33395"/>
            </a:avLst>
          </a:prstGeom>
          <a:solidFill>
            <a:srgbClr val="FFFF00"/>
          </a:solidFill>
          <a:ln w="12700" cap="sq">
            <a:solidFill>
              <a:schemeClr val="tx1"/>
            </a:solidFill>
            <a:miter lim="800000"/>
            <a:headEnd type="none" w="sm" len="sm"/>
            <a:tailEnd type="none" w="sm" len="sm"/>
          </a:ln>
        </p:spPr>
        <p:txBody>
          <a:bodyPr wrap="none" anchor="ctr"/>
          <a:lstStyle/>
          <a:p>
            <a:endParaRPr lang="ru-RU" b="1">
              <a:latin typeface="Times New Roman" pitchFamily="18" charset="0"/>
              <a:cs typeface="Times New Roman" pitchFamily="18" charset="0"/>
            </a:endParaRPr>
          </a:p>
        </p:txBody>
      </p:sp>
      <p:sp>
        <p:nvSpPr>
          <p:cNvPr id="12300" name="Line 12"/>
          <p:cNvSpPr>
            <a:spLocks noChangeShapeType="1"/>
          </p:cNvSpPr>
          <p:nvPr/>
        </p:nvSpPr>
        <p:spPr bwMode="auto">
          <a:xfrm flipH="1" flipV="1">
            <a:off x="4067175" y="1557338"/>
            <a:ext cx="1728788" cy="0"/>
          </a:xfrm>
          <a:prstGeom prst="line">
            <a:avLst/>
          </a:prstGeom>
          <a:noFill/>
          <a:ln w="38100" cap="sq">
            <a:solidFill>
              <a:srgbClr val="FFFF00"/>
            </a:solidFill>
            <a:round/>
            <a:headEnd type="none" w="sm" len="sm"/>
            <a:tailEnd type="triangle" w="lg" len="med"/>
          </a:ln>
        </p:spPr>
        <p:txBody>
          <a:bodyPr wrap="none"/>
          <a:lstStyle/>
          <a:p>
            <a:endParaRPr lang="ru-RU" b="1">
              <a:latin typeface="Times New Roman" pitchFamily="18" charset="0"/>
              <a:cs typeface="Times New Roman" pitchFamily="18" charset="0"/>
            </a:endParaRPr>
          </a:p>
        </p:txBody>
      </p:sp>
      <p:sp>
        <p:nvSpPr>
          <p:cNvPr id="580621" name="Text Box 13"/>
          <p:cNvSpPr txBox="1">
            <a:spLocks noChangeArrowheads="1"/>
          </p:cNvSpPr>
          <p:nvPr/>
        </p:nvSpPr>
        <p:spPr bwMode="auto">
          <a:xfrm>
            <a:off x="4643438" y="1125538"/>
            <a:ext cx="407484" cy="461665"/>
          </a:xfrm>
          <a:prstGeom prst="rect">
            <a:avLst/>
          </a:prstGeom>
          <a:noFill/>
          <a:ln w="12700" cap="sq">
            <a:noFill/>
            <a:miter lim="800000"/>
            <a:headEnd type="none" w="sm" len="sm"/>
            <a:tailEnd type="none" w="sm" len="sm"/>
          </a:ln>
          <a:effectLst/>
        </p:spPr>
        <p:txBody>
          <a:bodyPr wrap="none">
            <a:spAutoFit/>
          </a:bodyPr>
          <a:lstStyle/>
          <a:p>
            <a:pPr>
              <a:defRPr/>
            </a:pPr>
            <a:r>
              <a:rPr lang="en-US" sz="2400" b="1">
                <a:effectLst>
                  <a:outerShdw blurRad="38100" dist="38100" dir="2700000" algn="tl">
                    <a:srgbClr val="000000"/>
                  </a:outerShdw>
                </a:effectLst>
                <a:latin typeface="Times New Roman" pitchFamily="18" charset="0"/>
                <a:cs typeface="Times New Roman" pitchFamily="18" charset="0"/>
              </a:rPr>
              <a:t>A</a:t>
            </a:r>
          </a:p>
        </p:txBody>
      </p:sp>
      <p:sp>
        <p:nvSpPr>
          <p:cNvPr id="580622" name="Text Box 14"/>
          <p:cNvSpPr txBox="1">
            <a:spLocks noChangeArrowheads="1"/>
          </p:cNvSpPr>
          <p:nvPr/>
        </p:nvSpPr>
        <p:spPr bwMode="auto">
          <a:xfrm>
            <a:off x="3995738" y="2852738"/>
            <a:ext cx="407484" cy="461665"/>
          </a:xfrm>
          <a:prstGeom prst="rect">
            <a:avLst/>
          </a:prstGeom>
          <a:noFill/>
          <a:ln w="12700" cap="sq">
            <a:noFill/>
            <a:miter lim="800000"/>
            <a:headEnd type="none" w="sm" len="sm"/>
            <a:tailEnd type="none" w="sm" len="sm"/>
          </a:ln>
          <a:effectLst/>
        </p:spPr>
        <p:txBody>
          <a:bodyPr wrap="none">
            <a:spAutoFit/>
          </a:bodyPr>
          <a:lstStyle/>
          <a:p>
            <a:pPr>
              <a:defRPr/>
            </a:pPr>
            <a:r>
              <a:rPr lang="en-US" sz="2400" b="1">
                <a:effectLst>
                  <a:outerShdw blurRad="38100" dist="38100" dir="2700000" algn="tl">
                    <a:srgbClr val="000000"/>
                  </a:outerShdw>
                </a:effectLst>
                <a:latin typeface="Times New Roman" pitchFamily="18" charset="0"/>
                <a:cs typeface="Times New Roman" pitchFamily="18" charset="0"/>
              </a:rPr>
              <a:t>A</a:t>
            </a:r>
          </a:p>
        </p:txBody>
      </p:sp>
      <p:sp>
        <p:nvSpPr>
          <p:cNvPr id="12303" name="Freeform 15"/>
          <p:cNvSpPr>
            <a:spLocks/>
          </p:cNvSpPr>
          <p:nvPr/>
        </p:nvSpPr>
        <p:spPr bwMode="auto">
          <a:xfrm>
            <a:off x="7019925" y="2060575"/>
            <a:ext cx="658813" cy="1223963"/>
          </a:xfrm>
          <a:custGeom>
            <a:avLst/>
            <a:gdLst>
              <a:gd name="T0" fmla="*/ 0 w 370"/>
              <a:gd name="T1" fmla="*/ 0 h 771"/>
              <a:gd name="T2" fmla="*/ 2147483647 w 370"/>
              <a:gd name="T3" fmla="*/ 2147483647 h 771"/>
              <a:gd name="T4" fmla="*/ 2147483647 w 370"/>
              <a:gd name="T5" fmla="*/ 2147483647 h 771"/>
              <a:gd name="T6" fmla="*/ 0 60000 65536"/>
              <a:gd name="T7" fmla="*/ 0 60000 65536"/>
              <a:gd name="T8" fmla="*/ 0 60000 65536"/>
              <a:gd name="T9" fmla="*/ 0 w 370"/>
              <a:gd name="T10" fmla="*/ 0 h 771"/>
              <a:gd name="T11" fmla="*/ 370 w 370"/>
              <a:gd name="T12" fmla="*/ 771 h 771"/>
            </a:gdLst>
            <a:ahLst/>
            <a:cxnLst>
              <a:cxn ang="T6">
                <a:pos x="T0" y="T1"/>
              </a:cxn>
              <a:cxn ang="T7">
                <a:pos x="T2" y="T3"/>
              </a:cxn>
              <a:cxn ang="T8">
                <a:pos x="T4" y="T5"/>
              </a:cxn>
            </a:cxnLst>
            <a:rect l="T9" t="T10" r="T11" b="T12"/>
            <a:pathLst>
              <a:path w="370" h="771">
                <a:moveTo>
                  <a:pt x="0" y="0"/>
                </a:moveTo>
                <a:cubicBezTo>
                  <a:pt x="178" y="117"/>
                  <a:pt x="356" y="234"/>
                  <a:pt x="363" y="362"/>
                </a:cubicBezTo>
                <a:cubicBezTo>
                  <a:pt x="370" y="490"/>
                  <a:pt x="98" y="703"/>
                  <a:pt x="45" y="771"/>
                </a:cubicBezTo>
              </a:path>
            </a:pathLst>
          </a:custGeom>
          <a:noFill/>
          <a:ln w="88900" cap="sq">
            <a:solidFill>
              <a:srgbClr val="FFFF00"/>
            </a:solidFill>
            <a:round/>
            <a:headEnd type="none" w="sm" len="sm"/>
            <a:tailEnd type="triangle" w="sm" len="sm"/>
          </a:ln>
        </p:spPr>
        <p:txBody>
          <a:bodyPr wrap="none"/>
          <a:lstStyle/>
          <a:p>
            <a:endParaRPr lang="ru-RU" b="1">
              <a:latin typeface="Times New Roman" pitchFamily="18" charset="0"/>
              <a:cs typeface="Times New Roman" pitchFamily="18" charset="0"/>
            </a:endParaRPr>
          </a:p>
        </p:txBody>
      </p:sp>
      <p:pic>
        <p:nvPicPr>
          <p:cNvPr id="12304" name="Picture 16" descr="Image5"/>
          <p:cNvPicPr>
            <a:picLocks noChangeAspect="1" noChangeArrowheads="1"/>
          </p:cNvPicPr>
          <p:nvPr/>
        </p:nvPicPr>
        <p:blipFill>
          <a:blip r:embed="rId7" cstate="print"/>
          <a:srcRect t="6976" r="10091" b="26201"/>
          <a:stretch>
            <a:fillRect/>
          </a:stretch>
        </p:blipFill>
        <p:spPr bwMode="auto">
          <a:xfrm>
            <a:off x="250825" y="3357563"/>
            <a:ext cx="1223963" cy="528637"/>
          </a:xfrm>
          <a:prstGeom prst="rect">
            <a:avLst/>
          </a:prstGeom>
          <a:noFill/>
          <a:ln w="9525">
            <a:noFill/>
            <a:miter lim="800000"/>
            <a:headEnd/>
            <a:tailEnd/>
          </a:ln>
        </p:spPr>
      </p:pic>
      <p:sp>
        <p:nvSpPr>
          <p:cNvPr id="580625" name="Text Box 17"/>
          <p:cNvSpPr txBox="1">
            <a:spLocks noChangeArrowheads="1"/>
          </p:cNvSpPr>
          <p:nvPr/>
        </p:nvSpPr>
        <p:spPr bwMode="auto">
          <a:xfrm>
            <a:off x="179388" y="3860800"/>
            <a:ext cx="1755775" cy="1200150"/>
          </a:xfrm>
          <a:prstGeom prst="rect">
            <a:avLst/>
          </a:prstGeom>
          <a:noFill/>
          <a:ln w="12700" cap="sq">
            <a:noFill/>
            <a:miter lim="800000"/>
            <a:headEnd type="none" w="sm" len="sm"/>
            <a:tailEnd type="none" w="sm" len="sm"/>
          </a:ln>
          <a:effectLst/>
        </p:spPr>
        <p:txBody>
          <a:bodyPr>
            <a:spAutoFit/>
          </a:bodyPr>
          <a:lstStyle/>
          <a:p>
            <a:pPr algn="ctr">
              <a:defRPr/>
            </a:pPr>
            <a:r>
              <a:rPr lang="kk-KZ" b="1" dirty="0">
                <a:effectLst>
                  <a:outerShdw blurRad="38100" dist="38100" dir="2700000" algn="tl">
                    <a:srgbClr val="000000"/>
                  </a:outerShdw>
                </a:effectLst>
                <a:latin typeface="Times New Roman" pitchFamily="18" charset="0"/>
                <a:cs typeface="Times New Roman" pitchFamily="18" charset="0"/>
              </a:rPr>
              <a:t>ҚКГҚ-ның адамнан-адамға  жұғу  жағдайлары</a:t>
            </a:r>
            <a:endParaRPr lang="en-US" b="1" dirty="0">
              <a:effectLst>
                <a:outerShdw blurRad="38100" dist="38100" dir="2700000" algn="tl">
                  <a:srgbClr val="000000"/>
                </a:outerShdw>
              </a:effectLst>
              <a:latin typeface="Times New Roman" pitchFamily="18" charset="0"/>
              <a:cs typeface="Times New Roman" pitchFamily="18" charset="0"/>
            </a:endParaRPr>
          </a:p>
        </p:txBody>
      </p:sp>
      <p:sp>
        <p:nvSpPr>
          <p:cNvPr id="12306" name="Line 18"/>
          <p:cNvSpPr>
            <a:spLocks noChangeShapeType="1"/>
          </p:cNvSpPr>
          <p:nvPr/>
        </p:nvSpPr>
        <p:spPr bwMode="auto">
          <a:xfrm flipH="1">
            <a:off x="3924300" y="1557338"/>
            <a:ext cx="1871663" cy="2087562"/>
          </a:xfrm>
          <a:prstGeom prst="line">
            <a:avLst/>
          </a:prstGeom>
          <a:noFill/>
          <a:ln w="38100" cap="sq">
            <a:solidFill>
              <a:srgbClr val="FFFF00"/>
            </a:solidFill>
            <a:round/>
            <a:headEnd type="none" w="sm" len="sm"/>
            <a:tailEnd type="triangle" w="lg" len="med"/>
          </a:ln>
        </p:spPr>
        <p:txBody>
          <a:bodyPr wrap="none"/>
          <a:lstStyle/>
          <a:p>
            <a:endParaRPr lang="ru-RU" b="1">
              <a:latin typeface="Times New Roman" pitchFamily="18" charset="0"/>
              <a:cs typeface="Times New Roman" pitchFamily="18" charset="0"/>
            </a:endParaRPr>
          </a:p>
        </p:txBody>
      </p:sp>
      <p:sp>
        <p:nvSpPr>
          <p:cNvPr id="12307" name="Line 19"/>
          <p:cNvSpPr>
            <a:spLocks noChangeShapeType="1"/>
          </p:cNvSpPr>
          <p:nvPr/>
        </p:nvSpPr>
        <p:spPr bwMode="auto">
          <a:xfrm flipH="1" flipV="1">
            <a:off x="3203575" y="2276475"/>
            <a:ext cx="1588" cy="647700"/>
          </a:xfrm>
          <a:prstGeom prst="line">
            <a:avLst/>
          </a:prstGeom>
          <a:noFill/>
          <a:ln w="38100" cap="sq">
            <a:solidFill>
              <a:srgbClr val="FFFF00"/>
            </a:solidFill>
            <a:round/>
            <a:headEnd type="none" w="sm" len="sm"/>
            <a:tailEnd type="triangle" w="lg" len="med"/>
          </a:ln>
        </p:spPr>
        <p:txBody>
          <a:bodyPr wrap="none"/>
          <a:lstStyle/>
          <a:p>
            <a:endParaRPr lang="ru-RU" b="1">
              <a:latin typeface="Times New Roman" pitchFamily="18" charset="0"/>
              <a:cs typeface="Times New Roman" pitchFamily="18" charset="0"/>
            </a:endParaRPr>
          </a:p>
        </p:txBody>
      </p:sp>
      <p:sp>
        <p:nvSpPr>
          <p:cNvPr id="12308" name="Line 20"/>
          <p:cNvSpPr>
            <a:spLocks noChangeShapeType="1"/>
          </p:cNvSpPr>
          <p:nvPr/>
        </p:nvSpPr>
        <p:spPr bwMode="auto">
          <a:xfrm flipH="1">
            <a:off x="1476375" y="1557338"/>
            <a:ext cx="935038" cy="1943100"/>
          </a:xfrm>
          <a:prstGeom prst="line">
            <a:avLst/>
          </a:prstGeom>
          <a:noFill/>
          <a:ln w="38100" cap="sq">
            <a:solidFill>
              <a:srgbClr val="FFFF00"/>
            </a:solidFill>
            <a:round/>
            <a:headEnd type="none" w="sm" len="sm"/>
            <a:tailEnd type="triangle" w="lg" len="med"/>
          </a:ln>
        </p:spPr>
        <p:txBody>
          <a:bodyPr wrap="none"/>
          <a:lstStyle/>
          <a:p>
            <a:endParaRPr lang="ru-RU" b="1">
              <a:latin typeface="Times New Roman" pitchFamily="18" charset="0"/>
              <a:cs typeface="Times New Roman" pitchFamily="18" charset="0"/>
            </a:endParaRPr>
          </a:p>
        </p:txBody>
      </p:sp>
      <p:sp>
        <p:nvSpPr>
          <p:cNvPr id="580629" name="Rectangle 21"/>
          <p:cNvSpPr>
            <a:spLocks noChangeArrowheads="1"/>
          </p:cNvSpPr>
          <p:nvPr/>
        </p:nvSpPr>
        <p:spPr bwMode="auto">
          <a:xfrm>
            <a:off x="1547813" y="2276475"/>
            <a:ext cx="407484" cy="461665"/>
          </a:xfrm>
          <a:prstGeom prst="rect">
            <a:avLst/>
          </a:prstGeom>
          <a:noFill/>
          <a:ln w="12700" cap="sq">
            <a:noFill/>
            <a:miter lim="800000"/>
            <a:headEnd type="none" w="sm" len="sm"/>
            <a:tailEnd type="none" w="sm" len="sm"/>
          </a:ln>
          <a:effectLst/>
        </p:spPr>
        <p:txBody>
          <a:bodyPr wrap="none">
            <a:spAutoFit/>
          </a:bodyPr>
          <a:lstStyle/>
          <a:p>
            <a:pPr>
              <a:defRPr/>
            </a:pPr>
            <a:r>
              <a:rPr lang="en-US" sz="2400" b="1">
                <a:effectLst>
                  <a:outerShdw blurRad="38100" dist="38100" dir="2700000" algn="tl">
                    <a:srgbClr val="000000"/>
                  </a:outerShdw>
                </a:effectLst>
                <a:latin typeface="Times New Roman" pitchFamily="18" charset="0"/>
                <a:cs typeface="Times New Roman" pitchFamily="18" charset="0"/>
              </a:rPr>
              <a:t>C</a:t>
            </a:r>
          </a:p>
        </p:txBody>
      </p:sp>
      <p:sp>
        <p:nvSpPr>
          <p:cNvPr id="580630" name="Text Box 22"/>
          <p:cNvSpPr txBox="1">
            <a:spLocks noChangeArrowheads="1"/>
          </p:cNvSpPr>
          <p:nvPr/>
        </p:nvSpPr>
        <p:spPr bwMode="auto">
          <a:xfrm>
            <a:off x="2000232" y="5072074"/>
            <a:ext cx="4156075" cy="1569660"/>
          </a:xfrm>
          <a:prstGeom prst="rect">
            <a:avLst/>
          </a:prstGeom>
          <a:solidFill>
            <a:schemeClr val="accent1"/>
          </a:solidFill>
          <a:ln w="12700" cap="sq">
            <a:noFill/>
            <a:miter lim="800000"/>
            <a:headEnd type="none" w="sm" len="sm"/>
            <a:tailEnd type="none" w="sm" len="sm"/>
          </a:ln>
          <a:effectLst/>
        </p:spPr>
        <p:txBody>
          <a:bodyPr>
            <a:spAutoFit/>
          </a:bodyPr>
          <a:lstStyle/>
          <a:p>
            <a:pPr>
              <a:defRPr/>
            </a:pPr>
            <a:r>
              <a:rPr lang="kk-KZ" sz="2000" b="1" u="sng" dirty="0">
                <a:solidFill>
                  <a:schemeClr val="bg1"/>
                </a:solidFill>
                <a:effectLst>
                  <a:outerShdw blurRad="38100" dist="38100" dir="2700000" algn="tl">
                    <a:srgbClr val="000000"/>
                  </a:outerShdw>
                </a:effectLst>
                <a:latin typeface="Times New Roman" pitchFamily="18" charset="0"/>
                <a:cs typeface="Times New Roman" pitchFamily="18" charset="0"/>
              </a:rPr>
              <a:t>ҚКГҚ-ның жұғу жолдары</a:t>
            </a:r>
            <a:endParaRPr lang="en-US" sz="2000" b="1" u="sng" dirty="0">
              <a:solidFill>
                <a:schemeClr val="bg1"/>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b="1" dirty="0">
                <a:solidFill>
                  <a:schemeClr val="bg1"/>
                </a:solidFill>
                <a:effectLst>
                  <a:outerShdw blurRad="38100" dist="38100" dir="2700000" algn="tl">
                    <a:srgbClr val="000000"/>
                  </a:outerShdw>
                </a:effectLst>
                <a:latin typeface="Times New Roman" pitchFamily="18" charset="0"/>
                <a:cs typeface="Times New Roman" pitchFamily="18" charset="0"/>
              </a:rPr>
              <a:t>A </a:t>
            </a: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ru-RU" sz="1600" b="1" dirty="0" err="1">
                <a:solidFill>
                  <a:schemeClr val="bg1"/>
                </a:solidFill>
                <a:effectLst>
                  <a:outerShdw blurRad="38100" dist="38100" dir="2700000" algn="tl">
                    <a:srgbClr val="000000"/>
                  </a:outerShdw>
                </a:effectLst>
                <a:latin typeface="Times New Roman" pitchFamily="18" charset="0"/>
                <a:cs typeface="Times New Roman" pitchFamily="18" charset="0"/>
              </a:rPr>
              <a:t>трансмиссивті</a:t>
            </a:r>
            <a:endPar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b="1" dirty="0">
                <a:solidFill>
                  <a:schemeClr val="bg1"/>
                </a:solidFill>
                <a:effectLst>
                  <a:outerShdw blurRad="38100" dist="38100" dir="2700000" algn="tl">
                    <a:srgbClr val="000000"/>
                  </a:outerShdw>
                </a:effectLst>
                <a:latin typeface="Times New Roman" pitchFamily="18" charset="0"/>
                <a:cs typeface="Times New Roman" pitchFamily="18" charset="0"/>
              </a:rPr>
              <a:t>B</a:t>
            </a: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 = </a:t>
            </a:r>
            <a:r>
              <a:rPr lang="ru-RU" sz="1600" b="1" dirty="0" err="1">
                <a:solidFill>
                  <a:schemeClr val="bg1"/>
                </a:solidFill>
                <a:effectLst>
                  <a:outerShdw blurRad="38100" dist="38100" dir="2700000" algn="tl">
                    <a:srgbClr val="000000"/>
                  </a:outerShdw>
                </a:effectLst>
                <a:latin typeface="Times New Roman" pitchFamily="18" charset="0"/>
                <a:cs typeface="Times New Roman" pitchFamily="18" charset="0"/>
              </a:rPr>
              <a:t>қатынастық</a:t>
            </a:r>
            <a:r>
              <a:rPr lang="ru-RU" sz="1600" b="1" dirty="0">
                <a:solidFill>
                  <a:schemeClr val="bg1"/>
                </a:solidFill>
                <a:effectLst>
                  <a:outerShdw blurRad="38100" dist="38100" dir="2700000" algn="tl">
                    <a:srgbClr val="000000"/>
                  </a:outerShdw>
                </a:effectLst>
                <a:latin typeface="Times New Roman" pitchFamily="18" charset="0"/>
                <a:cs typeface="Times New Roman" pitchFamily="18" charset="0"/>
              </a:rPr>
              <a:t>(</a:t>
            </a:r>
            <a:r>
              <a:rPr lang="ru-RU" sz="1600" b="1" dirty="0" err="1">
                <a:solidFill>
                  <a:schemeClr val="bg1"/>
                </a:solidFill>
                <a:effectLst>
                  <a:outerShdw blurRad="38100" dist="38100" dir="2700000" algn="tl">
                    <a:srgbClr val="000000"/>
                  </a:outerShdw>
                </a:effectLst>
                <a:latin typeface="Times New Roman" pitchFamily="18" charset="0"/>
                <a:cs typeface="Times New Roman" pitchFamily="18" charset="0"/>
              </a:rPr>
              <a:t>жануарлармен</a:t>
            </a:r>
            <a:r>
              <a:rPr lang="ru-RU" sz="1600" b="1" dirty="0">
                <a:solidFill>
                  <a:schemeClr val="bg1"/>
                </a:solidFill>
                <a:effectLst>
                  <a:outerShdw blurRad="38100" dist="38100" dir="2700000" algn="tl">
                    <a:srgbClr val="000000"/>
                  </a:outerShdw>
                </a:effectLst>
                <a:latin typeface="Times New Roman" pitchFamily="18" charset="0"/>
                <a:cs typeface="Times New Roman" pitchFamily="18" charset="0"/>
              </a:rPr>
              <a:t>)</a:t>
            </a:r>
            <a:endPar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endParaRPr>
          </a:p>
          <a:p>
            <a:pPr>
              <a:defRPr/>
            </a:pPr>
            <a:r>
              <a:rPr lang="en-US" sz="2000" b="1" dirty="0">
                <a:solidFill>
                  <a:schemeClr val="bg1"/>
                </a:solidFill>
                <a:effectLst>
                  <a:outerShdw blurRad="38100" dist="38100" dir="2700000" algn="tl">
                    <a:srgbClr val="000000"/>
                  </a:outerShdw>
                </a:effectLst>
                <a:latin typeface="Times New Roman" pitchFamily="18" charset="0"/>
                <a:cs typeface="Times New Roman" pitchFamily="18" charset="0"/>
              </a:rPr>
              <a:t>C</a:t>
            </a: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 = </a:t>
            </a:r>
            <a:r>
              <a:rPr lang="ru-RU" sz="1600" b="1" dirty="0" err="1">
                <a:solidFill>
                  <a:schemeClr val="bg1"/>
                </a:solidFill>
                <a:effectLst>
                  <a:outerShdw blurRad="38100" dist="38100" dir="2700000" algn="tl">
                    <a:srgbClr val="000000"/>
                  </a:outerShdw>
                </a:effectLst>
                <a:latin typeface="Times New Roman" pitchFamily="18" charset="0"/>
                <a:cs typeface="Times New Roman" pitchFamily="18" charset="0"/>
              </a:rPr>
              <a:t>қатынастық </a:t>
            </a:r>
            <a:r>
              <a:rPr lang="ru-RU" sz="1600" b="1" dirty="0">
                <a:solidFill>
                  <a:schemeClr val="bg1"/>
                </a:solidFill>
                <a:effectLst>
                  <a:outerShdw blurRad="38100" dist="38100" dir="2700000" algn="tl">
                    <a:srgbClr val="000000"/>
                  </a:outerShdw>
                </a:effectLst>
                <a:latin typeface="Times New Roman" pitchFamily="18" charset="0"/>
                <a:cs typeface="Times New Roman" pitchFamily="18" charset="0"/>
              </a:rPr>
              <a:t>(</a:t>
            </a:r>
            <a:r>
              <a:rPr lang="ru-RU" sz="1600" b="1" dirty="0" err="1">
                <a:solidFill>
                  <a:schemeClr val="bg1"/>
                </a:solidFill>
                <a:effectLst>
                  <a:outerShdw blurRad="38100" dist="38100" dir="2700000" algn="tl">
                    <a:srgbClr val="000000"/>
                  </a:outerShdw>
                </a:effectLst>
                <a:latin typeface="Times New Roman" pitchFamily="18" charset="0"/>
                <a:cs typeface="Times New Roman" pitchFamily="18" charset="0"/>
              </a:rPr>
              <a:t>адамдармен</a:t>
            </a:r>
            <a:r>
              <a:rPr lang="ru-RU" sz="1600" b="1" dirty="0">
                <a:solidFill>
                  <a:schemeClr val="bg1"/>
                </a:solidFill>
                <a:effectLst>
                  <a:outerShdw blurRad="38100" dist="38100" dir="2700000" algn="tl">
                    <a:srgbClr val="000000"/>
                  </a:outerShdw>
                </a:effectLst>
                <a:latin typeface="Times New Roman" pitchFamily="18" charset="0"/>
                <a:cs typeface="Times New Roman" pitchFamily="18" charset="0"/>
              </a:rPr>
              <a:t>)</a:t>
            </a: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a:t>
            </a:r>
          </a:p>
          <a:p>
            <a:pPr>
              <a:defRPr/>
            </a:pPr>
            <a:r>
              <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rPr>
              <a:t>       </a:t>
            </a:r>
            <a:r>
              <a:rPr lang="ru-RU" sz="1600" b="1" dirty="0" err="1">
                <a:solidFill>
                  <a:schemeClr val="bg1"/>
                </a:solidFill>
                <a:effectLst>
                  <a:outerShdw blurRad="38100" dist="38100" dir="2700000" algn="tl">
                    <a:srgbClr val="000000"/>
                  </a:outerShdw>
                </a:effectLst>
                <a:latin typeface="Times New Roman" pitchFamily="18" charset="0"/>
                <a:cs typeface="Times New Roman" pitchFamily="18" charset="0"/>
              </a:rPr>
              <a:t>қан </a:t>
            </a:r>
            <a:r>
              <a:rPr lang="ru-RU" sz="1600" b="1" dirty="0">
                <a:solidFill>
                  <a:schemeClr val="bg1"/>
                </a:solidFill>
                <a:effectLst>
                  <a:outerShdw blurRad="38100" dist="38100" dir="2700000" algn="tl">
                    <a:srgbClr val="000000"/>
                  </a:outerShdw>
                </a:effectLst>
                <a:latin typeface="Times New Roman" pitchFamily="18" charset="0"/>
                <a:cs typeface="Times New Roman" pitchFamily="18" charset="0"/>
              </a:rPr>
              <a:t>ж/е </a:t>
            </a:r>
            <a:r>
              <a:rPr lang="ru-RU" sz="1600" b="1" dirty="0" err="1">
                <a:solidFill>
                  <a:schemeClr val="bg1"/>
                </a:solidFill>
                <a:effectLst>
                  <a:outerShdw blurRad="38100" dist="38100" dir="2700000" algn="tl">
                    <a:srgbClr val="000000"/>
                  </a:outerShdw>
                </a:effectLst>
                <a:latin typeface="Times New Roman" pitchFamily="18" charset="0"/>
                <a:cs typeface="Times New Roman" pitchFamily="18" charset="0"/>
              </a:rPr>
              <a:t>басқа сұйықтықтар арқылы</a:t>
            </a:r>
            <a:endParaRPr lang="en-US" sz="1600" b="1" dirty="0">
              <a:solidFill>
                <a:schemeClr val="bg1"/>
              </a:solidFill>
              <a:effectLst>
                <a:outerShdw blurRad="38100" dist="38100" dir="2700000" algn="tl">
                  <a:srgbClr val="000000"/>
                </a:outerShdw>
              </a:effectLst>
              <a:latin typeface="Times New Roman" pitchFamily="18" charset="0"/>
              <a:cs typeface="Times New Roman" pitchFamily="18" charset="0"/>
            </a:endParaRPr>
          </a:p>
        </p:txBody>
      </p:sp>
      <p:pic>
        <p:nvPicPr>
          <p:cNvPr id="12311" name="Picture 23" descr="albild2y"/>
          <p:cNvPicPr>
            <a:picLocks noChangeAspect="1" noChangeArrowheads="1"/>
          </p:cNvPicPr>
          <p:nvPr/>
        </p:nvPicPr>
        <p:blipFill>
          <a:blip r:embed="rId8" cstate="print"/>
          <a:srcRect/>
          <a:stretch>
            <a:fillRect/>
          </a:stretch>
        </p:blipFill>
        <p:spPr bwMode="auto">
          <a:xfrm>
            <a:off x="7921625" y="1196975"/>
            <a:ext cx="971550" cy="881063"/>
          </a:xfrm>
          <a:prstGeom prst="rect">
            <a:avLst/>
          </a:prstGeom>
          <a:noFill/>
          <a:ln w="9525">
            <a:noFill/>
            <a:miter lim="800000"/>
            <a:headEnd/>
            <a:tailEnd/>
          </a:ln>
        </p:spPr>
      </p:pic>
      <p:sp>
        <p:nvSpPr>
          <p:cNvPr id="580632" name="Text Box 24"/>
          <p:cNvSpPr txBox="1">
            <a:spLocks noChangeArrowheads="1"/>
          </p:cNvSpPr>
          <p:nvPr/>
        </p:nvSpPr>
        <p:spPr bwMode="auto">
          <a:xfrm>
            <a:off x="3203575" y="2492375"/>
            <a:ext cx="392113" cy="457200"/>
          </a:xfrm>
          <a:prstGeom prst="rect">
            <a:avLst/>
          </a:prstGeom>
          <a:noFill/>
          <a:ln w="12700" cap="sq">
            <a:noFill/>
            <a:miter lim="800000"/>
            <a:headEnd type="none" w="sm" len="sm"/>
            <a:tailEnd type="none" w="sm" len="sm"/>
          </a:ln>
          <a:effectLst/>
        </p:spPr>
        <p:txBody>
          <a:bodyPr wrap="none">
            <a:spAutoFit/>
          </a:bodyPr>
          <a:lstStyle/>
          <a:p>
            <a:pPr>
              <a:defRPr/>
            </a:pPr>
            <a:r>
              <a:rPr lang="en-US" sz="2400" b="1">
                <a:effectLst>
                  <a:outerShdw blurRad="38100" dist="38100" dir="2700000" algn="tl">
                    <a:srgbClr val="000000"/>
                  </a:outerShdw>
                </a:effectLst>
                <a:latin typeface="Times New Roman" pitchFamily="18" charset="0"/>
                <a:cs typeface="Times New Roman" pitchFamily="18" charset="0"/>
              </a:rPr>
              <a:t>B</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071678"/>
            <a:ext cx="8786874" cy="4597410"/>
          </a:xfrm>
        </p:spPr>
        <p:txBody>
          <a:bodyPr>
            <a:normAutofit fontScale="92500" lnSpcReduction="10000"/>
          </a:bodyPr>
          <a:lstStyle/>
          <a:p>
            <a:pPr>
              <a:buNone/>
              <a:defRPr/>
            </a:pPr>
            <a:r>
              <a:rPr lang="kk-KZ" sz="1800" b="1" dirty="0" smtClean="0">
                <a:latin typeface="Times New Roman" pitchFamily="18" charset="0"/>
                <a:cs typeface="Times New Roman" pitchFamily="18" charset="0"/>
              </a:rPr>
              <a:t>          </a:t>
            </a:r>
            <a:r>
              <a:rPr lang="en-US" sz="1900" b="1" dirty="0" err="1" smtClean="0">
                <a:latin typeface="Times New Roman" pitchFamily="18" charset="0"/>
                <a:cs typeface="Times New Roman" pitchFamily="18" charset="0"/>
              </a:rPr>
              <a:t>Hyalomma</a:t>
            </a:r>
            <a:r>
              <a:rPr lang="en-US" sz="1900" b="1" dirty="0" smtClean="0">
                <a:latin typeface="Times New Roman" pitchFamily="18" charset="0"/>
                <a:cs typeface="Times New Roman" pitchFamily="18" charset="0"/>
              </a:rPr>
              <a:t> </a:t>
            </a:r>
            <a:r>
              <a:rPr lang="ru-RU" sz="1900" b="1" dirty="0" err="1" smtClean="0">
                <a:latin typeface="Times New Roman" pitchFamily="18" charset="0"/>
                <a:cs typeface="Times New Roman" pitchFamily="18" charset="0"/>
              </a:rPr>
              <a:t>кенесі</a:t>
            </a:r>
            <a:r>
              <a:rPr lang="kk-KZ" sz="1900" b="1" dirty="0" smtClean="0">
                <a:latin typeface="Times New Roman" pitchFamily="18" charset="0"/>
                <a:cs typeface="Times New Roman" pitchFamily="18" charset="0"/>
              </a:rPr>
              <a:t>                        </a:t>
            </a:r>
            <a:r>
              <a:rPr lang="en-US" sz="1900" b="1" dirty="0" err="1" smtClean="0">
                <a:latin typeface="Times New Roman" pitchFamily="18" charset="0"/>
                <a:cs typeface="Times New Roman" pitchFamily="18" charset="0"/>
              </a:rPr>
              <a:t>Dermacentor</a:t>
            </a:r>
            <a:r>
              <a:rPr lang="kk-KZ" sz="1900" b="1" dirty="0" smtClean="0">
                <a:latin typeface="Times New Roman" pitchFamily="18" charset="0"/>
                <a:cs typeface="Times New Roman" pitchFamily="18" charset="0"/>
              </a:rPr>
              <a:t>  </a:t>
            </a:r>
            <a:r>
              <a:rPr lang="ru-RU" sz="1900" b="1" dirty="0" err="1" smtClean="0">
                <a:latin typeface="Times New Roman" pitchFamily="18" charset="0"/>
                <a:cs typeface="Times New Roman" pitchFamily="18" charset="0"/>
              </a:rPr>
              <a:t>кенесі</a:t>
            </a:r>
            <a:r>
              <a:rPr lang="kk-KZ" sz="1900" b="1" dirty="0" smtClean="0">
                <a:latin typeface="Times New Roman" pitchFamily="18" charset="0"/>
                <a:cs typeface="Times New Roman" pitchFamily="18" charset="0"/>
              </a:rPr>
              <a:t>                         </a:t>
            </a:r>
            <a:r>
              <a:rPr lang="en-US" sz="1900" b="1" dirty="0" err="1" smtClean="0">
                <a:latin typeface="Times New Roman" pitchFamily="18" charset="0"/>
                <a:cs typeface="Times New Roman" pitchFamily="18" charset="0"/>
              </a:rPr>
              <a:t>Ixodes</a:t>
            </a:r>
            <a:r>
              <a:rPr lang="kk-KZ" sz="1900" b="1" dirty="0" smtClean="0">
                <a:latin typeface="Times New Roman" pitchFamily="18" charset="0"/>
                <a:cs typeface="Times New Roman" pitchFamily="18" charset="0"/>
              </a:rPr>
              <a:t> </a:t>
            </a:r>
            <a:r>
              <a:rPr lang="ru-RU" sz="1900" b="1" dirty="0" err="1" smtClean="0">
                <a:latin typeface="Times New Roman" pitchFamily="18" charset="0"/>
                <a:cs typeface="Times New Roman" pitchFamily="18" charset="0"/>
              </a:rPr>
              <a:t>кенесі</a:t>
            </a:r>
            <a:endParaRPr lang="kk-KZ" sz="1900" b="1" dirty="0" smtClean="0">
              <a:latin typeface="Times New Roman" pitchFamily="18" charset="0"/>
              <a:cs typeface="Times New Roman" pitchFamily="18" charset="0"/>
            </a:endParaRPr>
          </a:p>
          <a:p>
            <a:pPr>
              <a:buFont typeface="Wingdings" pitchFamily="2" charset="2"/>
              <a:buNone/>
              <a:defRPr/>
            </a:pPr>
            <a:endParaRPr lang="kk-KZ" sz="1900" dirty="0" smtClean="0"/>
          </a:p>
          <a:p>
            <a:pPr>
              <a:buFont typeface="Wingdings" pitchFamily="2" charset="2"/>
              <a:buChar char="Ø"/>
              <a:defRPr/>
            </a:pPr>
            <a:r>
              <a:rPr lang="kk-KZ" sz="1900" dirty="0" smtClean="0">
                <a:latin typeface="Times New Roman" pitchFamily="18" charset="0"/>
                <a:cs typeface="Times New Roman" pitchFamily="18" charset="0"/>
              </a:rPr>
              <a:t>ҚКГҚ трансмиссивті жолмен жұғатын табиғи-ошақты зоонозды ауру;</a:t>
            </a:r>
            <a:endParaRPr lang="ru-RU" sz="1900" dirty="0" smtClean="0">
              <a:latin typeface="Times New Roman" pitchFamily="18" charset="0"/>
              <a:cs typeface="Times New Roman" pitchFamily="18" charset="0"/>
            </a:endParaRPr>
          </a:p>
          <a:p>
            <a:pPr>
              <a:buFont typeface="Wingdings" pitchFamily="2" charset="2"/>
              <a:buChar char="Ø"/>
              <a:defRPr/>
            </a:pPr>
            <a:r>
              <a:rPr lang="kk-KZ" sz="1900" dirty="0" smtClean="0">
                <a:latin typeface="Times New Roman" pitchFamily="18" charset="0"/>
                <a:cs typeface="Times New Roman" pitchFamily="18" charset="0"/>
              </a:rPr>
              <a:t>Инфекцияның көзі – майда және ірі сүт қоректілер;</a:t>
            </a:r>
            <a:endParaRPr lang="ru-RU" sz="1900" dirty="0" smtClean="0">
              <a:latin typeface="Times New Roman" pitchFamily="18" charset="0"/>
              <a:cs typeface="Times New Roman" pitchFamily="18" charset="0"/>
            </a:endParaRPr>
          </a:p>
          <a:p>
            <a:pPr>
              <a:buFont typeface="Wingdings" pitchFamily="2" charset="2"/>
              <a:buChar char="Ø"/>
              <a:defRPr/>
            </a:pPr>
            <a:r>
              <a:rPr lang="kk-KZ" sz="1900" dirty="0" smtClean="0">
                <a:latin typeface="Times New Roman" pitchFamily="18" charset="0"/>
                <a:cs typeface="Times New Roman" pitchFamily="18" charset="0"/>
              </a:rPr>
              <a:t>Инфекция тасымалдаушы - кененің </a:t>
            </a:r>
            <a:r>
              <a:rPr lang="en-US" sz="1900" dirty="0" err="1" smtClean="0">
                <a:latin typeface="Times New Roman" pitchFamily="18" charset="0"/>
                <a:cs typeface="Times New Roman" pitchFamily="18" charset="0"/>
              </a:rPr>
              <a:t>Hyalomma</a:t>
            </a:r>
            <a:r>
              <a:rPr lang="en-US" sz="1900" dirty="0" smtClean="0">
                <a:latin typeface="Times New Roman" pitchFamily="18" charset="0"/>
                <a:cs typeface="Times New Roman" pitchFamily="18" charset="0"/>
              </a:rPr>
              <a:t> </a:t>
            </a:r>
            <a:r>
              <a:rPr lang="kk-KZ" sz="1900" dirty="0" smtClean="0">
                <a:latin typeface="Times New Roman" pitchFamily="18" charset="0"/>
                <a:cs typeface="Times New Roman" pitchFamily="18" charset="0"/>
              </a:rPr>
              <a:t>түрлері;</a:t>
            </a:r>
            <a:endParaRPr lang="ru-RU" sz="1900" dirty="0" smtClean="0">
              <a:latin typeface="Times New Roman" pitchFamily="18" charset="0"/>
              <a:cs typeface="Times New Roman" pitchFamily="18" charset="0"/>
            </a:endParaRPr>
          </a:p>
          <a:p>
            <a:pPr>
              <a:buNone/>
              <a:defRPr/>
            </a:pPr>
            <a:r>
              <a:rPr lang="ru-RU" sz="1900" dirty="0" smtClean="0">
                <a:latin typeface="Times New Roman" pitchFamily="18" charset="0"/>
                <a:cs typeface="Times New Roman" pitchFamily="18" charset="0"/>
              </a:rPr>
              <a:t>                        </a:t>
            </a:r>
            <a:r>
              <a:rPr lang="ru-RU" sz="1900" b="1" dirty="0" err="1" smtClean="0">
                <a:latin typeface="Times New Roman" pitchFamily="18" charset="0"/>
                <a:cs typeface="Times New Roman" pitchFamily="18" charset="0"/>
              </a:rPr>
              <a:t>Жұғу жолдары</a:t>
            </a:r>
            <a:r>
              <a:rPr lang="ru-RU" sz="1900" b="1" dirty="0" smtClean="0">
                <a:latin typeface="Times New Roman" pitchFamily="18" charset="0"/>
                <a:cs typeface="Times New Roman" pitchFamily="18" charset="0"/>
              </a:rPr>
              <a:t>:</a:t>
            </a:r>
          </a:p>
          <a:p>
            <a:pPr>
              <a:buFont typeface="Wingdings" pitchFamily="2" charset="2"/>
              <a:buChar char="Ø"/>
              <a:defRPr/>
            </a:pPr>
            <a:r>
              <a:rPr lang="ru-RU" sz="1900" dirty="0" err="1" smtClean="0">
                <a:latin typeface="Times New Roman" pitchFamily="18" charset="0"/>
                <a:cs typeface="Times New Roman" pitchFamily="18" charset="0"/>
              </a:rPr>
              <a:t>Трансмиссивтік</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кене</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шағуы арқылы</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тері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арқылы;</a:t>
            </a:r>
            <a:endParaRPr lang="ru-RU" sz="1900" dirty="0" smtClean="0">
              <a:latin typeface="Times New Roman" pitchFamily="18" charset="0"/>
              <a:cs typeface="Times New Roman" pitchFamily="18" charset="0"/>
            </a:endParaRPr>
          </a:p>
          <a:p>
            <a:pPr>
              <a:buFont typeface="Wingdings" pitchFamily="2" charset="2"/>
              <a:buChar char="Ø"/>
              <a:defRPr/>
            </a:pPr>
            <a:r>
              <a:rPr lang="ru-RU" sz="1900" dirty="0" err="1" smtClean="0">
                <a:latin typeface="Times New Roman" pitchFamily="18" charset="0"/>
                <a:cs typeface="Times New Roman" pitchFamily="18" charset="0"/>
              </a:rPr>
              <a:t>Қатынастық жолмен</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(науқас адамның, жануардың, кененің қаны арқылы</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тері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және шырышты</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қабаттар арқылы;</a:t>
            </a:r>
            <a:endParaRPr lang="ru-RU" sz="1900" dirty="0" smtClean="0">
              <a:latin typeface="Times New Roman" pitchFamily="18" charset="0"/>
              <a:cs typeface="Times New Roman" pitchFamily="18" charset="0"/>
            </a:endParaRPr>
          </a:p>
          <a:p>
            <a:pPr>
              <a:buFont typeface="Wingdings" pitchFamily="2" charset="2"/>
              <a:buChar char="Ø"/>
              <a:defRPr/>
            </a:pPr>
            <a:r>
              <a:rPr lang="ru-RU" sz="1900" dirty="0" err="1" smtClean="0">
                <a:latin typeface="Times New Roman" pitchFamily="18" charset="0"/>
                <a:cs typeface="Times New Roman" pitchFamily="18" charset="0"/>
              </a:rPr>
              <a:t>Аэрогенді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аэрозольді</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жолмен</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(көз және жоғарғы тыныс</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жолдарының шырышты</a:t>
            </a:r>
            <a:r>
              <a:rPr lang="ru-RU" sz="1900" dirty="0" smtClean="0">
                <a:latin typeface="Times New Roman" pitchFamily="18" charset="0"/>
                <a:cs typeface="Times New Roman" pitchFamily="18" charset="0"/>
              </a:rPr>
              <a:t> </a:t>
            </a:r>
            <a:r>
              <a:rPr lang="ru-RU" sz="1900" dirty="0" err="1" smtClean="0">
                <a:latin typeface="Times New Roman" pitchFamily="18" charset="0"/>
                <a:cs typeface="Times New Roman" pitchFamily="18" charset="0"/>
              </a:rPr>
              <a:t>қабаты арқылы</a:t>
            </a:r>
            <a:r>
              <a:rPr lang="ru-RU" sz="1900" dirty="0" smtClean="0">
                <a:latin typeface="Times New Roman" pitchFamily="18" charset="0"/>
                <a:cs typeface="Times New Roman" pitchFamily="18" charset="0"/>
              </a:rPr>
              <a:t>);</a:t>
            </a:r>
          </a:p>
          <a:p>
            <a:pPr>
              <a:buFont typeface="Wingdings" pitchFamily="2" charset="2"/>
              <a:buChar char="Ø"/>
              <a:defRPr/>
            </a:pPr>
            <a:r>
              <a:rPr lang="kk-KZ" sz="1900" dirty="0" smtClean="0">
                <a:latin typeface="Times New Roman" pitchFamily="18" charset="0"/>
                <a:cs typeface="Times New Roman" pitchFamily="18" charset="0"/>
              </a:rPr>
              <a:t>Қой қырқу науқаны кезінде кенелерді абайсызда  езіп тастау немесе қырқу  барысында, кененің қаны арқылы терінің зақымдалған бөліктері арқылы ағзаға енеді;</a:t>
            </a:r>
            <a:endParaRPr lang="ru-RU" sz="1900" dirty="0" smtClean="0">
              <a:latin typeface="Times New Roman" pitchFamily="18" charset="0"/>
              <a:cs typeface="Times New Roman" pitchFamily="18" charset="0"/>
            </a:endParaRPr>
          </a:p>
          <a:p>
            <a:pPr>
              <a:buFont typeface="Wingdings" pitchFamily="2" charset="2"/>
              <a:buNone/>
              <a:defRPr/>
            </a:pPr>
            <a:r>
              <a:rPr lang="kk-KZ" sz="1900" dirty="0" smtClean="0">
                <a:latin typeface="Times New Roman" pitchFamily="18" charset="0"/>
                <a:cs typeface="Times New Roman" pitchFamily="18" charset="0"/>
              </a:rPr>
              <a:t> </a:t>
            </a:r>
            <a:endParaRPr lang="ru-RU" sz="1900" dirty="0" smtClean="0">
              <a:latin typeface="Times New Roman" pitchFamily="18" charset="0"/>
              <a:cs typeface="Times New Roman" pitchFamily="18" charset="0"/>
            </a:endParaRPr>
          </a:p>
          <a:p>
            <a:pPr marL="0" indent="0">
              <a:buFont typeface="Wingdings" pitchFamily="2" charset="2"/>
              <a:buNone/>
              <a:defRPr/>
            </a:pPr>
            <a:r>
              <a:rPr lang="kk-KZ" sz="1600" dirty="0" smtClean="0"/>
              <a:t>				</a:t>
            </a:r>
            <a:r>
              <a:rPr lang="kk-KZ" sz="1600" b="1" dirty="0" smtClean="0"/>
              <a:t> </a:t>
            </a:r>
            <a:endParaRPr lang="ru-RU" sz="1600" b="1" dirty="0" smtClean="0"/>
          </a:p>
          <a:p>
            <a:pPr marL="0" indent="0">
              <a:buFont typeface="Wingdings" pitchFamily="2" charset="2"/>
              <a:buNone/>
              <a:defRPr/>
            </a:pPr>
            <a:endParaRPr lang="ru-RU" sz="1600" dirty="0"/>
          </a:p>
        </p:txBody>
      </p:sp>
      <p:pic>
        <p:nvPicPr>
          <p:cNvPr id="13315" name="Picture 4" descr="Hyalomma"/>
          <p:cNvPicPr>
            <a:picLocks noChangeAspect="1" noChangeArrowheads="1"/>
          </p:cNvPicPr>
          <p:nvPr/>
        </p:nvPicPr>
        <p:blipFill>
          <a:blip r:embed="rId2" cstate="print"/>
          <a:srcRect/>
          <a:stretch>
            <a:fillRect/>
          </a:stretch>
        </p:blipFill>
        <p:spPr bwMode="auto">
          <a:xfrm>
            <a:off x="500034" y="214290"/>
            <a:ext cx="2447925" cy="1655763"/>
          </a:xfrm>
          <a:prstGeom prst="rect">
            <a:avLst/>
          </a:prstGeom>
          <a:noFill/>
          <a:ln w="9525">
            <a:noFill/>
            <a:miter lim="800000"/>
            <a:headEnd/>
            <a:tailEnd/>
          </a:ln>
        </p:spPr>
      </p:pic>
      <p:pic>
        <p:nvPicPr>
          <p:cNvPr id="13316" name="Picture 5" descr="Dermacentor"/>
          <p:cNvPicPr>
            <a:picLocks noChangeAspect="1" noChangeArrowheads="1"/>
          </p:cNvPicPr>
          <p:nvPr/>
        </p:nvPicPr>
        <p:blipFill>
          <a:blip r:embed="rId3" cstate="print"/>
          <a:srcRect/>
          <a:stretch>
            <a:fillRect/>
          </a:stretch>
        </p:blipFill>
        <p:spPr bwMode="auto">
          <a:xfrm>
            <a:off x="3428992" y="214290"/>
            <a:ext cx="2376488" cy="1727200"/>
          </a:xfrm>
          <a:prstGeom prst="rect">
            <a:avLst/>
          </a:prstGeom>
          <a:noFill/>
          <a:ln w="9525">
            <a:noFill/>
            <a:miter lim="800000"/>
            <a:headEnd/>
            <a:tailEnd/>
          </a:ln>
        </p:spPr>
      </p:pic>
      <p:pic>
        <p:nvPicPr>
          <p:cNvPr id="13317" name="Picture 6" descr="Ixodes"/>
          <p:cNvPicPr>
            <a:picLocks noChangeAspect="1" noChangeArrowheads="1"/>
          </p:cNvPicPr>
          <p:nvPr/>
        </p:nvPicPr>
        <p:blipFill>
          <a:blip r:embed="rId4" cstate="print"/>
          <a:srcRect/>
          <a:stretch>
            <a:fillRect/>
          </a:stretch>
        </p:blipFill>
        <p:spPr bwMode="auto">
          <a:xfrm>
            <a:off x="6357950" y="214290"/>
            <a:ext cx="2143140" cy="17272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50"/>
            <a:ext cx="8572560" cy="6286500"/>
          </a:xfrm>
        </p:spPr>
        <p:txBody>
          <a:bodyPr/>
          <a:lstStyle/>
          <a:p>
            <a:pPr>
              <a:buFont typeface="Wingdings" pitchFamily="2" charset="2"/>
              <a:buChar char="Ø"/>
              <a:defRPr/>
            </a:pPr>
            <a:r>
              <a:rPr lang="kk-KZ" sz="1800" dirty="0">
                <a:solidFill>
                  <a:schemeClr val="tx1"/>
                </a:solidFill>
                <a:latin typeface="Times New Roman" pitchFamily="18" charset="0"/>
                <a:cs typeface="Times New Roman" pitchFamily="18" charset="0"/>
              </a:rPr>
              <a:t>Табиғи-ошақтық </a:t>
            </a:r>
            <a:endParaRPr lang="ru-RU" sz="1800" dirty="0">
              <a:solidFill>
                <a:schemeClr val="tx1"/>
              </a:solidFill>
              <a:latin typeface="Times New Roman" pitchFamily="18" charset="0"/>
              <a:cs typeface="Times New Roman" pitchFamily="18" charset="0"/>
            </a:endParaRPr>
          </a:p>
          <a:p>
            <a:pPr>
              <a:buFont typeface="Wingdings" pitchFamily="2" charset="2"/>
              <a:buChar char="Ø"/>
              <a:defRPr/>
            </a:pPr>
            <a:r>
              <a:rPr lang="ru-RU" sz="1800" dirty="0" err="1">
                <a:solidFill>
                  <a:schemeClr val="tx1"/>
                </a:solidFill>
                <a:latin typeface="Times New Roman" pitchFamily="18" charset="0"/>
                <a:cs typeface="Times New Roman" pitchFamily="18" charset="0"/>
              </a:rPr>
              <a:t>Маусымдық </a:t>
            </a:r>
            <a:r>
              <a:rPr lang="ru-RU" sz="1800" dirty="0" err="1" smtClean="0">
                <a:solidFill>
                  <a:schemeClr val="tx1"/>
                </a:solidFill>
                <a:latin typeface="Times New Roman" pitchFamily="18" charset="0"/>
                <a:cs typeface="Times New Roman" pitchFamily="18" charset="0"/>
              </a:rPr>
              <a:t>сипаттағы (</a:t>
            </a:r>
            <a:r>
              <a:rPr lang="ru-RU" sz="1800" dirty="0" err="1">
                <a:solidFill>
                  <a:schemeClr val="tx1"/>
                </a:solidFill>
                <a:latin typeface="Times New Roman" pitchFamily="18" charset="0"/>
                <a:cs typeface="Times New Roman" pitchFamily="18" charset="0"/>
              </a:rPr>
              <a:t>сәуір-маусым аралығы</a:t>
            </a:r>
            <a:r>
              <a:rPr lang="ru-RU" sz="1800" dirty="0" smtClean="0">
                <a:solidFill>
                  <a:schemeClr val="tx1"/>
                </a:solidFill>
                <a:latin typeface="Times New Roman" pitchFamily="18" charset="0"/>
                <a:cs typeface="Times New Roman" pitchFamily="18" charset="0"/>
              </a:rPr>
              <a:t>)</a:t>
            </a:r>
            <a:endParaRPr lang="ru-RU" sz="1800" dirty="0">
              <a:solidFill>
                <a:schemeClr val="tx1"/>
              </a:solidFill>
              <a:latin typeface="Times New Roman" pitchFamily="18" charset="0"/>
              <a:cs typeface="Times New Roman" pitchFamily="18" charset="0"/>
            </a:endParaRPr>
          </a:p>
          <a:p>
            <a:pPr>
              <a:buFont typeface="Wingdings" pitchFamily="2" charset="2"/>
              <a:buChar char="Ø"/>
              <a:defRPr/>
            </a:pPr>
            <a:r>
              <a:rPr lang="kk-KZ" sz="1800" dirty="0">
                <a:solidFill>
                  <a:schemeClr val="tx1"/>
                </a:solidFill>
                <a:latin typeface="Times New Roman" pitchFamily="18" charset="0"/>
                <a:cs typeface="Times New Roman" pitchFamily="18" charset="0"/>
              </a:rPr>
              <a:t>Негізінен малшылар </a:t>
            </a:r>
            <a:r>
              <a:rPr lang="kk-KZ" sz="1800" dirty="0" smtClean="0">
                <a:solidFill>
                  <a:schemeClr val="tx1"/>
                </a:solidFill>
                <a:latin typeface="Times New Roman" pitchFamily="18" charset="0"/>
                <a:cs typeface="Times New Roman" pitchFamily="18" charset="0"/>
              </a:rPr>
              <a:t>және </a:t>
            </a:r>
            <a:r>
              <a:rPr lang="kk-KZ" sz="1800" dirty="0">
                <a:solidFill>
                  <a:schemeClr val="tx1"/>
                </a:solidFill>
                <a:latin typeface="Times New Roman" pitchFamily="18" charset="0"/>
                <a:cs typeface="Times New Roman" pitchFamily="18" charset="0"/>
              </a:rPr>
              <a:t>олардың отбасындағы адамдар ауырады </a:t>
            </a:r>
            <a:endParaRPr lang="ru-RU" sz="1800" dirty="0">
              <a:solidFill>
                <a:schemeClr val="tx1"/>
              </a:solidFill>
              <a:latin typeface="Times New Roman" pitchFamily="18" charset="0"/>
              <a:cs typeface="Times New Roman" pitchFamily="18" charset="0"/>
            </a:endParaRPr>
          </a:p>
          <a:p>
            <a:pPr>
              <a:buFont typeface="Wingdings" pitchFamily="2" charset="2"/>
              <a:buChar char="Ø"/>
              <a:defRPr/>
            </a:pPr>
            <a:r>
              <a:rPr lang="ru-RU" sz="1800" dirty="0" err="1">
                <a:solidFill>
                  <a:schemeClr val="tx1"/>
                </a:solidFill>
                <a:latin typeface="Times New Roman" pitchFamily="18" charset="0"/>
                <a:cs typeface="Times New Roman" pitchFamily="18" charset="0"/>
              </a:rPr>
              <a:t>Оңтүстік </a:t>
            </a:r>
            <a:r>
              <a:rPr lang="ru-RU" sz="1800" dirty="0" err="1" smtClean="0">
                <a:solidFill>
                  <a:schemeClr val="tx1"/>
                </a:solidFill>
                <a:latin typeface="Times New Roman" pitchFamily="18" charset="0"/>
                <a:cs typeface="Times New Roman" pitchFamily="18" charset="0"/>
              </a:rPr>
              <a:t>аймақтарда </a:t>
            </a:r>
            <a:r>
              <a:rPr lang="ru-RU" sz="1800" dirty="0" err="1">
                <a:solidFill>
                  <a:schemeClr val="tx1"/>
                </a:solidFill>
                <a:latin typeface="Times New Roman" pitchFamily="18" charset="0"/>
                <a:cs typeface="Times New Roman" pitchFamily="18" charset="0"/>
              </a:rPr>
              <a:t>аурудың көрінісі жылдың  барлық </a:t>
            </a:r>
            <a:r>
              <a:rPr lang="ru-RU" sz="1800" dirty="0" err="1" smtClean="0">
                <a:solidFill>
                  <a:schemeClr val="tx1"/>
                </a:solidFill>
                <a:latin typeface="Times New Roman" pitchFamily="18" charset="0"/>
                <a:cs typeface="Times New Roman" pitchFamily="18" charset="0"/>
              </a:rPr>
              <a:t>кезеңдерінде </a:t>
            </a:r>
            <a:r>
              <a:rPr lang="ru-RU" sz="1800" dirty="0" err="1">
                <a:solidFill>
                  <a:schemeClr val="tx1"/>
                </a:solidFill>
                <a:latin typeface="Times New Roman" pitchFamily="18" charset="0"/>
                <a:cs typeface="Times New Roman" pitchFamily="18" charset="0"/>
              </a:rPr>
              <a:t>байқалуы мүмкін</a:t>
            </a:r>
            <a:r>
              <a:rPr lang="ru-RU" sz="1800" dirty="0">
                <a:solidFill>
                  <a:schemeClr val="tx1"/>
                </a:solidFill>
                <a:latin typeface="Times New Roman" pitchFamily="18" charset="0"/>
                <a:cs typeface="Times New Roman" pitchFamily="18" charset="0"/>
              </a:rPr>
              <a:t> </a:t>
            </a:r>
          </a:p>
          <a:p>
            <a:pPr marL="0" indent="0">
              <a:buFont typeface="Wingdings" pitchFamily="2" charset="2"/>
              <a:buNone/>
              <a:defRPr/>
            </a:pPr>
            <a:r>
              <a:rPr lang="kk-KZ" sz="1800" b="1" dirty="0" smtClean="0">
                <a:solidFill>
                  <a:schemeClr val="tx1"/>
                </a:solidFill>
                <a:latin typeface="Times New Roman" pitchFamily="18" charset="0"/>
                <a:cs typeface="Times New Roman" pitchFamily="18" charset="0"/>
              </a:rPr>
              <a:t>       </a:t>
            </a:r>
            <a:r>
              <a:rPr lang="kk-KZ" sz="1800" b="1" u="sng" dirty="0" smtClean="0">
                <a:solidFill>
                  <a:schemeClr val="tx1"/>
                </a:solidFill>
                <a:latin typeface="Times New Roman" pitchFamily="18" charset="0"/>
                <a:cs typeface="Times New Roman" pitchFamily="18" charset="0"/>
              </a:rPr>
              <a:t>Патогенез</a:t>
            </a:r>
            <a:r>
              <a:rPr lang="kk-KZ" sz="1800" b="1" u="sng" dirty="0">
                <a:solidFill>
                  <a:schemeClr val="tx1"/>
                </a:solidFill>
                <a:latin typeface="Times New Roman" pitchFamily="18" charset="0"/>
                <a:cs typeface="Times New Roman" pitchFamily="18" charset="0"/>
              </a:rPr>
              <a:t>:</a:t>
            </a:r>
            <a:r>
              <a:rPr lang="kk-KZ" sz="1800" b="1" dirty="0">
                <a:solidFill>
                  <a:schemeClr val="tx1"/>
                </a:solidFill>
                <a:latin typeface="Times New Roman" pitchFamily="18" charset="0"/>
                <a:cs typeface="Times New Roman" pitchFamily="18" charset="0"/>
              </a:rPr>
              <a:t> </a:t>
            </a:r>
            <a:r>
              <a:rPr lang="kk-KZ" sz="1800" dirty="0">
                <a:solidFill>
                  <a:schemeClr val="tx1"/>
                </a:solidFill>
                <a:latin typeface="Times New Roman" pitchFamily="18" charset="0"/>
                <a:cs typeface="Times New Roman" pitchFamily="18" charset="0"/>
              </a:rPr>
              <a:t>қоздырғыштың организмге ену көзi –кененiң шаққан орны, не болмаса  терiдегi микротравмалар. Қоздырғыштың енген орнында айтарлықтай өзгерiстер байқалмайды. </a:t>
            </a:r>
            <a:r>
              <a:rPr lang="kk-KZ" sz="1800" dirty="0" smtClean="0">
                <a:solidFill>
                  <a:schemeClr val="tx1"/>
                </a:solidFill>
                <a:latin typeface="Times New Roman" pitchFamily="18" charset="0"/>
                <a:cs typeface="Times New Roman" pitchFamily="18" charset="0"/>
              </a:rPr>
              <a:t>Организмге </a:t>
            </a:r>
            <a:r>
              <a:rPr lang="kk-KZ" sz="1800" dirty="0">
                <a:solidFill>
                  <a:schemeClr val="tx1"/>
                </a:solidFill>
                <a:latin typeface="Times New Roman" pitchFamily="18" charset="0"/>
                <a:cs typeface="Times New Roman" pitchFamily="18" charset="0"/>
              </a:rPr>
              <a:t>енгеннен кейiн вирус қан тамырларының iшкi қабырғасына, бауырға, бүйрекке және реттикуло-эндотелиалды жүйеге  бекiп репликацияланады, яғни көбейедi. Содан кейiн вирус қанға қайта өтiп, бүкiл организмге таралып ағзаларды зақымдай бастайды. Нәтижесiнде универсальды капиляротоксикоз белгiлерi пайда болады, яғни қан тамырларының iшкi қабырғаларының өткiзгiштiгi артады, қанның ұю қабiлетi бұзылуы салдарынан әртүрлi ағзалардан қан кетулер  белгiлерi пайда болады</a:t>
            </a:r>
            <a:r>
              <a:rPr lang="kk-KZ" sz="1800" dirty="0" smtClean="0">
                <a:solidFill>
                  <a:schemeClr val="tx1"/>
                </a:solidFill>
                <a:latin typeface="Times New Roman" pitchFamily="18" charset="0"/>
                <a:cs typeface="Times New Roman" pitchFamily="18" charset="0"/>
              </a:rPr>
              <a:t>.</a:t>
            </a:r>
            <a:endParaRPr lang="ru-RU" sz="1800" dirty="0">
              <a:solidFill>
                <a:schemeClr val="tx1"/>
              </a:solidFill>
              <a:latin typeface="Times New Roman" pitchFamily="18" charset="0"/>
              <a:cs typeface="Times New Roman" pitchFamily="18" charset="0"/>
            </a:endParaRPr>
          </a:p>
          <a:p>
            <a:pPr>
              <a:buNone/>
              <a:defRPr/>
            </a:pPr>
            <a:r>
              <a:rPr lang="kk-KZ" sz="1800" b="1" dirty="0" smtClean="0">
                <a:solidFill>
                  <a:schemeClr val="tx1"/>
                </a:solidFill>
                <a:latin typeface="Times New Roman" pitchFamily="18" charset="0"/>
                <a:cs typeface="Times New Roman" pitchFamily="18" charset="0"/>
              </a:rPr>
              <a:t>       </a:t>
            </a:r>
            <a:r>
              <a:rPr lang="kk-KZ" sz="1800" b="1" u="sng" dirty="0" smtClean="0">
                <a:solidFill>
                  <a:schemeClr val="tx1"/>
                </a:solidFill>
                <a:latin typeface="Times New Roman" pitchFamily="18" charset="0"/>
                <a:cs typeface="Times New Roman" pitchFamily="18" charset="0"/>
              </a:rPr>
              <a:t>Клиникалық </a:t>
            </a:r>
            <a:r>
              <a:rPr lang="kk-KZ" sz="1800" b="1" u="sng" dirty="0">
                <a:solidFill>
                  <a:schemeClr val="tx1"/>
                </a:solidFill>
                <a:latin typeface="Times New Roman" pitchFamily="18" charset="0"/>
                <a:cs typeface="Times New Roman" pitchFamily="18" charset="0"/>
              </a:rPr>
              <a:t>көрiнiстерi:</a:t>
            </a:r>
            <a:r>
              <a:rPr lang="kk-KZ" sz="1800" dirty="0">
                <a:solidFill>
                  <a:schemeClr val="tx1"/>
                </a:solidFill>
                <a:latin typeface="Times New Roman" pitchFamily="18" charset="0"/>
                <a:cs typeface="Times New Roman" pitchFamily="18" charset="0"/>
              </a:rPr>
              <a:t> инкубациялық кезең 2 күннен 14 күнге созылуы мүмкiн. Айта кететiн жағдай, Қырым-Конго геморрагиялық қызбасымен ауырған науқастардың 7-9%-да геморрагиялық белгiлер байқалмайды, сол себептен аурудың клиникалық көрiнiстерi 2 түрлi клиникалық вариантпен өтуi мүмкiн</a:t>
            </a:r>
            <a:r>
              <a:rPr lang="kk-KZ" sz="1800" dirty="0" smtClean="0">
                <a:solidFill>
                  <a:schemeClr val="tx1"/>
                </a:solidFill>
                <a:latin typeface="Times New Roman" pitchFamily="18" charset="0"/>
                <a:cs typeface="Times New Roman" pitchFamily="18" charset="0"/>
              </a:rPr>
              <a:t>:</a:t>
            </a:r>
          </a:p>
          <a:p>
            <a:pPr>
              <a:buFont typeface="Wingdings" pitchFamily="2" charset="2"/>
              <a:buChar char="q"/>
              <a:defRPr/>
            </a:pPr>
            <a:r>
              <a:rPr lang="kk-KZ" sz="1800" dirty="0" smtClean="0">
                <a:solidFill>
                  <a:schemeClr val="tx1"/>
                </a:solidFill>
                <a:latin typeface="Times New Roman" pitchFamily="18" charset="0"/>
                <a:cs typeface="Times New Roman" pitchFamily="18" charset="0"/>
              </a:rPr>
              <a:t>Геморрагиялық белгiлерсiз ( жеңiл, орташа түрде).</a:t>
            </a:r>
            <a:endParaRPr lang="ru-RU" sz="1800" dirty="0" smtClean="0">
              <a:solidFill>
                <a:schemeClr val="tx1"/>
              </a:solidFill>
              <a:latin typeface="Times New Roman" pitchFamily="18" charset="0"/>
              <a:cs typeface="Times New Roman" pitchFamily="18" charset="0"/>
            </a:endParaRPr>
          </a:p>
          <a:p>
            <a:pPr>
              <a:buFont typeface="Wingdings" pitchFamily="2" charset="2"/>
              <a:buChar char="q"/>
              <a:defRPr/>
            </a:pPr>
            <a:r>
              <a:rPr lang="kk-KZ" sz="1800" dirty="0" smtClean="0">
                <a:solidFill>
                  <a:schemeClr val="tx1"/>
                </a:solidFill>
                <a:latin typeface="Times New Roman" pitchFamily="18" charset="0"/>
                <a:cs typeface="Times New Roman" pitchFamily="18" charset="0"/>
              </a:rPr>
              <a:t>Геморрагиялық белгiлермен (жеңiл, орташа, ауыр түрде).</a:t>
            </a:r>
            <a:endParaRPr lang="ru-RU" sz="1800" dirty="0" smtClean="0">
              <a:solidFill>
                <a:schemeClr val="tx1"/>
              </a:solidFill>
              <a:latin typeface="Times New Roman" pitchFamily="18" charset="0"/>
              <a:cs typeface="Times New Roman" pitchFamily="18" charset="0"/>
            </a:endParaRPr>
          </a:p>
          <a:p>
            <a:pPr>
              <a:buNone/>
              <a:defRPr/>
            </a:pPr>
            <a:endParaRPr lang="ru-RU" sz="1800" dirty="0">
              <a:solidFill>
                <a:schemeClr val="tx1"/>
              </a:solidFill>
              <a:latin typeface="Times New Roman" pitchFamily="18" charset="0"/>
              <a:cs typeface="Times New Roman" pitchFamily="18" charset="0"/>
            </a:endParaRPr>
          </a:p>
          <a:p>
            <a:pPr>
              <a:defRPr/>
            </a:pPr>
            <a:endParaRPr lang="ru-RU" sz="1600" dirty="0" smtClean="0">
              <a:solidFill>
                <a:schemeClr val="tx1"/>
              </a:solidFill>
              <a:latin typeface="Times New Roman" pitchFamily="18" charset="0"/>
              <a:cs typeface="Times New Roman" pitchFamily="18" charset="0"/>
            </a:endParaRPr>
          </a:p>
          <a:p>
            <a:pPr>
              <a:defRPr/>
            </a:pPr>
            <a:endParaRPr lang="ru-RU" sz="1600" dirty="0">
              <a:solidFill>
                <a:schemeClr val="tx1"/>
              </a:solidFill>
              <a:latin typeface="Times New Roman" pitchFamily="18" charset="0"/>
              <a:cs typeface="Times New Roman" pitchFamily="18" charset="0"/>
            </a:endParaRPr>
          </a:p>
          <a:p>
            <a:pPr>
              <a:defRPr/>
            </a:pPr>
            <a:endParaRPr lang="ru-RU" sz="1600" dirty="0" smtClean="0">
              <a:solidFill>
                <a:schemeClr val="tx1"/>
              </a:solidFill>
              <a:latin typeface="Times New Roman" pitchFamily="18" charset="0"/>
              <a:cs typeface="Times New Roman" pitchFamily="18" charset="0"/>
            </a:endParaRPr>
          </a:p>
          <a:p>
            <a:pPr>
              <a:defRPr/>
            </a:pPr>
            <a:endParaRPr lang="ru-RU" sz="1600" dirty="0">
              <a:solidFill>
                <a:schemeClr val="tx1"/>
              </a:solidFill>
              <a:latin typeface="Times New Roman" pitchFamily="18" charset="0"/>
              <a:cs typeface="Times New Roman" pitchFamily="18" charset="0"/>
            </a:endParaRPr>
          </a:p>
          <a:p>
            <a:pPr>
              <a:defRPr/>
            </a:pPr>
            <a:endParaRPr lang="ru-RU" sz="1600" dirty="0" smtClean="0">
              <a:solidFill>
                <a:schemeClr val="tx1"/>
              </a:solidFill>
              <a:latin typeface="Times New Roman" pitchFamily="18" charset="0"/>
              <a:cs typeface="Times New Roman" pitchFamily="18" charset="0"/>
            </a:endParaRPr>
          </a:p>
          <a:p>
            <a:pPr>
              <a:defRPr/>
            </a:pPr>
            <a:endParaRPr lang="ru-RU" sz="1600"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5720" y="260350"/>
            <a:ext cx="8572560" cy="6408738"/>
          </a:xfrm>
        </p:spPr>
        <p:txBody>
          <a:bodyPr>
            <a:normAutofit/>
          </a:bodyPr>
          <a:lstStyle/>
          <a:p>
            <a:pPr>
              <a:buNone/>
              <a:defRPr/>
            </a:pPr>
            <a:r>
              <a:rPr lang="kk-KZ" sz="2100" b="1" dirty="0" smtClean="0">
                <a:solidFill>
                  <a:schemeClr val="tx1"/>
                </a:solidFill>
                <a:latin typeface="Times New Roman" pitchFamily="18" charset="0"/>
                <a:cs typeface="Times New Roman" pitchFamily="18" charset="0"/>
              </a:rPr>
              <a:t>                                     Аурудың кезеңдерi:</a:t>
            </a:r>
            <a:endParaRPr lang="ru-RU" sz="2100" dirty="0" smtClean="0">
              <a:solidFill>
                <a:schemeClr val="tx1"/>
              </a:solidFill>
              <a:latin typeface="Times New Roman" pitchFamily="18" charset="0"/>
              <a:cs typeface="Times New Roman" pitchFamily="18" charset="0"/>
            </a:endParaRPr>
          </a:p>
          <a:p>
            <a:pPr>
              <a:buFont typeface="Wingdings" pitchFamily="2" charset="2"/>
              <a:buChar char="q"/>
              <a:defRPr/>
            </a:pPr>
            <a:r>
              <a:rPr lang="kk-KZ" sz="2100" dirty="0" smtClean="0">
                <a:solidFill>
                  <a:schemeClr val="tx1"/>
                </a:solidFill>
                <a:latin typeface="Times New Roman" pitchFamily="18" charset="0"/>
                <a:cs typeface="Times New Roman" pitchFamily="18" charset="0"/>
              </a:rPr>
              <a:t>Геморрагия  алды кезеңi (аурудың бастапқы кезеңi, 3-4 тәулiк).</a:t>
            </a:r>
            <a:endParaRPr lang="ru-RU" sz="2100" dirty="0" smtClean="0">
              <a:solidFill>
                <a:schemeClr val="tx1"/>
              </a:solidFill>
              <a:latin typeface="Times New Roman" pitchFamily="18" charset="0"/>
              <a:cs typeface="Times New Roman" pitchFamily="18" charset="0"/>
            </a:endParaRPr>
          </a:p>
          <a:p>
            <a:pPr>
              <a:buFont typeface="Wingdings" pitchFamily="2" charset="2"/>
              <a:buChar char="q"/>
              <a:defRPr/>
            </a:pPr>
            <a:r>
              <a:rPr lang="kk-KZ" sz="2100" dirty="0" smtClean="0">
                <a:solidFill>
                  <a:schemeClr val="tx1"/>
                </a:solidFill>
                <a:latin typeface="Times New Roman" pitchFamily="18" charset="0"/>
                <a:cs typeface="Times New Roman" pitchFamily="18" charset="0"/>
              </a:rPr>
              <a:t>Геморрагиялық </a:t>
            </a:r>
            <a:r>
              <a:rPr lang="kk-KZ" sz="2100" dirty="0">
                <a:solidFill>
                  <a:schemeClr val="tx1"/>
                </a:solidFill>
                <a:latin typeface="Times New Roman" pitchFamily="18" charset="0"/>
                <a:cs typeface="Times New Roman" pitchFamily="18" charset="0"/>
              </a:rPr>
              <a:t>көрiнiстер кезеңi (аурудың өршу кезеңi).</a:t>
            </a:r>
            <a:endParaRPr lang="ru-RU" sz="2100" dirty="0">
              <a:solidFill>
                <a:schemeClr val="tx1"/>
              </a:solidFill>
              <a:latin typeface="Times New Roman" pitchFamily="18" charset="0"/>
              <a:cs typeface="Times New Roman" pitchFamily="18" charset="0"/>
            </a:endParaRPr>
          </a:p>
          <a:p>
            <a:pPr>
              <a:buFont typeface="Wingdings" pitchFamily="2" charset="2"/>
              <a:buChar char="q"/>
              <a:defRPr/>
            </a:pPr>
            <a:r>
              <a:rPr lang="kk-KZ" sz="2100" dirty="0">
                <a:solidFill>
                  <a:schemeClr val="tx1"/>
                </a:solidFill>
                <a:latin typeface="Times New Roman" pitchFamily="18" charset="0"/>
                <a:cs typeface="Times New Roman" pitchFamily="18" charset="0"/>
              </a:rPr>
              <a:t>Реконвалесценсия кезеңi (аурудың айығу кезеңi</a:t>
            </a:r>
            <a:r>
              <a:rPr lang="kk-KZ" sz="2100" dirty="0" smtClean="0">
                <a:solidFill>
                  <a:schemeClr val="tx1"/>
                </a:solidFill>
                <a:latin typeface="Times New Roman" pitchFamily="18" charset="0"/>
                <a:cs typeface="Times New Roman" pitchFamily="18" charset="0"/>
              </a:rPr>
              <a:t>).</a:t>
            </a:r>
            <a:endParaRPr lang="ru-RU" sz="2100" dirty="0">
              <a:solidFill>
                <a:schemeClr val="tx1"/>
              </a:solidFill>
              <a:latin typeface="Times New Roman" pitchFamily="18" charset="0"/>
              <a:cs typeface="Times New Roman" pitchFamily="18" charset="0"/>
            </a:endParaRPr>
          </a:p>
          <a:p>
            <a:pPr>
              <a:buNone/>
              <a:defRPr/>
            </a:pPr>
            <a:r>
              <a:rPr lang="kk-KZ" sz="2100" dirty="0">
                <a:solidFill>
                  <a:schemeClr val="tx1"/>
                </a:solidFill>
                <a:latin typeface="Times New Roman" pitchFamily="18" charset="0"/>
                <a:cs typeface="Times New Roman" pitchFamily="18" charset="0"/>
              </a:rPr>
              <a:t>Геморрагиялық белгiлерсiз өтетiн жағдайларда ауру дене қызуының </a:t>
            </a:r>
            <a:r>
              <a:rPr lang="kk-KZ" sz="2100" dirty="0" smtClean="0">
                <a:solidFill>
                  <a:schemeClr val="tx1"/>
                </a:solidFill>
                <a:latin typeface="Times New Roman" pitchFamily="18" charset="0"/>
                <a:cs typeface="Times New Roman" pitchFamily="18" charset="0"/>
              </a:rPr>
              <a:t>көтерiлуiмен және токсикоз </a:t>
            </a:r>
            <a:r>
              <a:rPr lang="kk-KZ" sz="2100" dirty="0">
                <a:solidFill>
                  <a:schemeClr val="tx1"/>
                </a:solidFill>
                <a:latin typeface="Times New Roman" pitchFamily="18" charset="0"/>
                <a:cs typeface="Times New Roman" pitchFamily="18" charset="0"/>
              </a:rPr>
              <a:t>(улану) белгiлерiмен сипатталып, диагностика барысында бiрталай  қиындықтар туғызады. Мұндай жағдайларда диагноз эпидемиологиялық анамнезге және  лабораториялық анализдерге сүйене отырып  </a:t>
            </a:r>
            <a:r>
              <a:rPr lang="kk-KZ" sz="2100" dirty="0" smtClean="0">
                <a:solidFill>
                  <a:schemeClr val="tx1"/>
                </a:solidFill>
                <a:latin typeface="Times New Roman" pitchFamily="18" charset="0"/>
                <a:cs typeface="Times New Roman" pitchFamily="18" charset="0"/>
              </a:rPr>
              <a:t>қойылады</a:t>
            </a:r>
          </a:p>
          <a:p>
            <a:pPr>
              <a:buFont typeface="Wingdings" pitchFamily="2" charset="2"/>
              <a:buChar char="q"/>
              <a:defRPr/>
            </a:pPr>
            <a:r>
              <a:rPr lang="kk-KZ" sz="2100" b="1" dirty="0" smtClean="0">
                <a:solidFill>
                  <a:schemeClr val="tx1"/>
                </a:solidFill>
                <a:latin typeface="Times New Roman" pitchFamily="18" charset="0"/>
                <a:cs typeface="Times New Roman" pitchFamily="18" charset="0"/>
              </a:rPr>
              <a:t>I.Геморрагия  </a:t>
            </a:r>
            <a:r>
              <a:rPr lang="kk-KZ" sz="2100" b="1" dirty="0">
                <a:solidFill>
                  <a:schemeClr val="tx1"/>
                </a:solidFill>
                <a:latin typeface="Times New Roman" pitchFamily="18" charset="0"/>
                <a:cs typeface="Times New Roman" pitchFamily="18" charset="0"/>
              </a:rPr>
              <a:t>алды  кезеңi.</a:t>
            </a:r>
            <a:endParaRPr lang="ru-RU" sz="2100" b="1" dirty="0">
              <a:solidFill>
                <a:schemeClr val="tx1"/>
              </a:solidFill>
              <a:latin typeface="Times New Roman" pitchFamily="18" charset="0"/>
              <a:cs typeface="Times New Roman" pitchFamily="18" charset="0"/>
            </a:endParaRPr>
          </a:p>
          <a:p>
            <a:pPr>
              <a:buNone/>
              <a:defRPr/>
            </a:pPr>
            <a:r>
              <a:rPr lang="kk-KZ" sz="2100" dirty="0">
                <a:solidFill>
                  <a:schemeClr val="tx1"/>
                </a:solidFill>
                <a:latin typeface="Times New Roman" pitchFamily="18" charset="0"/>
                <a:cs typeface="Times New Roman" pitchFamily="18" charset="0"/>
              </a:rPr>
              <a:t>а)</a:t>
            </a:r>
            <a:r>
              <a:rPr lang="kk-KZ" sz="2100" u="sng" dirty="0">
                <a:solidFill>
                  <a:schemeClr val="tx1"/>
                </a:solidFill>
                <a:latin typeface="Times New Roman" pitchFamily="18" charset="0"/>
                <a:cs typeface="Times New Roman" pitchFamily="18" charset="0"/>
              </a:rPr>
              <a:t>Спецификалық емес белгiлер:</a:t>
            </a:r>
            <a:r>
              <a:rPr lang="kk-KZ" sz="2100" dirty="0">
                <a:solidFill>
                  <a:schemeClr val="tx1"/>
                </a:solidFill>
                <a:latin typeface="Times New Roman" pitchFamily="18" charset="0"/>
                <a:cs typeface="Times New Roman" pitchFamily="18" charset="0"/>
              </a:rPr>
              <a:t> дене қызуының көтерiлуi, басының қатты ауыруы, буын,  бұлшық еттердiң, дененiң сырқырап ауыруы, әлсiздiк, делсалдық,  тез шаршау, бас айналу, шөлдеу, балтыр бұлшық еттерiнiң қатты ауыруы, есiнен айырылу.</a:t>
            </a:r>
            <a:endParaRPr lang="ru-RU" sz="2100" dirty="0">
              <a:solidFill>
                <a:schemeClr val="tx1"/>
              </a:solidFill>
              <a:latin typeface="Times New Roman" pitchFamily="18" charset="0"/>
              <a:cs typeface="Times New Roman" pitchFamily="18" charset="0"/>
            </a:endParaRPr>
          </a:p>
          <a:p>
            <a:pPr>
              <a:buNone/>
              <a:defRPr/>
            </a:pPr>
            <a:r>
              <a:rPr lang="kk-KZ" sz="2100" dirty="0">
                <a:solidFill>
                  <a:schemeClr val="tx1"/>
                </a:solidFill>
                <a:latin typeface="Times New Roman" pitchFamily="18" charset="0"/>
                <a:cs typeface="Times New Roman" pitchFamily="18" charset="0"/>
              </a:rPr>
              <a:t>б)</a:t>
            </a:r>
            <a:r>
              <a:rPr lang="kk-KZ" sz="2100" u="sng" dirty="0">
                <a:solidFill>
                  <a:schemeClr val="tx1"/>
                </a:solidFill>
                <a:latin typeface="Times New Roman" pitchFamily="18" charset="0"/>
                <a:cs typeface="Times New Roman" pitchFamily="18" charset="0"/>
              </a:rPr>
              <a:t>Спецификалық белгiлер:</a:t>
            </a:r>
            <a:r>
              <a:rPr lang="kk-KZ" sz="2100" dirty="0">
                <a:solidFill>
                  <a:schemeClr val="tx1"/>
                </a:solidFill>
                <a:latin typeface="Times New Roman" pitchFamily="18" charset="0"/>
                <a:cs typeface="Times New Roman" pitchFamily="18" charset="0"/>
              </a:rPr>
              <a:t> ас iшуге байланысты емес қайталап құсу, белдiң тұсындағы қатты ауыру сезiмi, iшiнiң ауыруы, бетiнiң, мойнының, кеуде қуысының терiсiнiң қызаруы (симптом капюшона), дене қызуының көтерiлуi</a:t>
            </a:r>
            <a:r>
              <a:rPr lang="kk-KZ" sz="2100" dirty="0" smtClean="0">
                <a:solidFill>
                  <a:schemeClr val="tx1"/>
                </a:solidFill>
                <a:latin typeface="Times New Roman" pitchFamily="18" charset="0"/>
                <a:cs typeface="Times New Roman" pitchFamily="18" charset="0"/>
              </a:rPr>
              <a:t>.</a:t>
            </a:r>
          </a:p>
          <a:p>
            <a:pPr>
              <a:defRPr/>
            </a:pPr>
            <a:endParaRPr lang="kk-KZ" sz="1600" dirty="0">
              <a:solidFill>
                <a:schemeClr val="tx1"/>
              </a:solidFill>
              <a:latin typeface="Times New Roman" pitchFamily="18" charset="0"/>
              <a:cs typeface="Times New Roman" pitchFamily="18" charset="0"/>
            </a:endParaRPr>
          </a:p>
          <a:p>
            <a:pPr>
              <a:defRPr/>
            </a:pPr>
            <a:endParaRPr lang="kk-KZ" sz="1600" dirty="0" smtClean="0">
              <a:solidFill>
                <a:schemeClr val="tx1"/>
              </a:solidFill>
              <a:latin typeface="Times New Roman" pitchFamily="18" charset="0"/>
              <a:cs typeface="Times New Roman" pitchFamily="18" charset="0"/>
            </a:endParaRPr>
          </a:p>
          <a:p>
            <a:pPr>
              <a:defRPr/>
            </a:pPr>
            <a:endParaRPr lang="kk-KZ" sz="1600" dirty="0">
              <a:solidFill>
                <a:schemeClr val="tx1"/>
              </a:solidFill>
              <a:latin typeface="Times New Roman" pitchFamily="18" charset="0"/>
              <a:cs typeface="Times New Roman" pitchFamily="18" charset="0"/>
            </a:endParaRPr>
          </a:p>
          <a:p>
            <a:pPr marL="0" indent="0">
              <a:buFont typeface="Wingdings" pitchFamily="2" charset="2"/>
              <a:buNone/>
              <a:defRPr/>
            </a:pPr>
            <a:endParaRPr lang="kk-KZ" sz="1600" dirty="0" smtClean="0">
              <a:solidFill>
                <a:schemeClr val="tx1"/>
              </a:solidFill>
              <a:latin typeface="Times New Roman" pitchFamily="18" charset="0"/>
              <a:cs typeface="Times New Roman" pitchFamily="18" charset="0"/>
            </a:endParaRPr>
          </a:p>
          <a:p>
            <a:pPr>
              <a:defRPr/>
            </a:pPr>
            <a:endParaRPr lang="kk-KZ" sz="1600" dirty="0">
              <a:solidFill>
                <a:schemeClr val="tx1"/>
              </a:solidFill>
              <a:latin typeface="Times New Roman" pitchFamily="18" charset="0"/>
              <a:cs typeface="Times New Roman" pitchFamily="18" charset="0"/>
            </a:endParaRPr>
          </a:p>
          <a:p>
            <a:pPr marL="0" indent="0">
              <a:buFont typeface="Wingdings" pitchFamily="2" charset="2"/>
              <a:buNone/>
              <a:defRPr/>
            </a:pPr>
            <a:endParaRPr lang="ru-RU" sz="1600" dirty="0">
              <a:solidFill>
                <a:schemeClr val="tx1"/>
              </a:solidFill>
              <a:latin typeface="Times New Roman" pitchFamily="18" charset="0"/>
              <a:cs typeface="Times New Roman" pitchFamily="18" charset="0"/>
            </a:endParaRPr>
          </a:p>
          <a:p>
            <a:pPr>
              <a:defRPr/>
            </a:pPr>
            <a:endParaRPr lang="ru-RU" dirty="0">
              <a:solidFill>
                <a:schemeClr val="tx1"/>
              </a:solidFill>
            </a:endParaRPr>
          </a:p>
          <a:p>
            <a:pPr marL="0" indent="0">
              <a:buFont typeface="Wingdings" pitchFamily="2" charset="2"/>
              <a:buNone/>
              <a:defRPr/>
            </a:pPr>
            <a:endParaRPr lang="ru-RU" dirty="0">
              <a:solidFill>
                <a:schemeClr val="tx1"/>
              </a:solidFill>
            </a:endParaRPr>
          </a:p>
          <a:p>
            <a:pPr>
              <a:defRPr/>
            </a:pPr>
            <a:endParaRPr lang="ru-RU"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1305342"/>
            <a:ext cx="8501122" cy="4832092"/>
          </a:xfrm>
          <a:prstGeom prst="rect">
            <a:avLst/>
          </a:prstGeom>
        </p:spPr>
        <p:txBody>
          <a:bodyPr wrap="square">
            <a:spAutoFit/>
          </a:bodyPr>
          <a:lstStyle/>
          <a:p>
            <a:pPr>
              <a:buFont typeface="Wingdings" pitchFamily="2" charset="2"/>
              <a:buChar char="q"/>
              <a:defRPr/>
            </a:pPr>
            <a:r>
              <a:rPr lang="kk-KZ" sz="2200" b="1" dirty="0" smtClean="0">
                <a:latin typeface="Times New Roman" pitchFamily="18" charset="0"/>
                <a:cs typeface="Times New Roman" pitchFamily="18" charset="0"/>
              </a:rPr>
              <a:t> II. Геморрагиялық көрiнiстер кезеңi:</a:t>
            </a:r>
            <a:endParaRPr lang="ru-RU" sz="2200" b="1" dirty="0" smtClean="0">
              <a:latin typeface="Times New Roman" pitchFamily="18" charset="0"/>
              <a:cs typeface="Times New Roman" pitchFamily="18" charset="0"/>
            </a:endParaRPr>
          </a:p>
          <a:p>
            <a:pPr>
              <a:buNone/>
              <a:defRPr/>
            </a:pPr>
            <a:r>
              <a:rPr lang="kk-KZ" sz="2200" dirty="0" smtClean="0">
                <a:latin typeface="Times New Roman" pitchFamily="18" charset="0"/>
                <a:cs typeface="Times New Roman" pitchFamily="18" charset="0"/>
              </a:rPr>
              <a:t>Терiдегi бөртпелердiң пайда болуы(5-8 тәулiк) шырышты қабаттардың қанталауы, ине шаншыған жердiң гематомасы, әртүрлi ағзалардан қан кетуi.</a:t>
            </a:r>
          </a:p>
          <a:p>
            <a:pPr>
              <a:defRPr/>
            </a:pPr>
            <a:r>
              <a:rPr lang="kk-KZ" sz="2200" dirty="0" smtClean="0">
                <a:latin typeface="Times New Roman" pitchFamily="18" charset="0"/>
                <a:cs typeface="Times New Roman" pitchFamily="18" charset="0"/>
              </a:rPr>
              <a:t>Геморрагиялық белгiлер пайда болысымен дене қызуы 1-2 тәулiкке төмен түсiп, қайтадан көтерiледi. Жалпы алғанда аурудың ағымы  және соңғы нәтижесi осы геморрагиялық белгiлердiң мөлшерiне, көлемiне, уақытына байланысты.</a:t>
            </a:r>
            <a:endParaRPr lang="ru-RU" sz="2200" dirty="0" smtClean="0">
              <a:latin typeface="Times New Roman" pitchFamily="18" charset="0"/>
              <a:cs typeface="Times New Roman" pitchFamily="18" charset="0"/>
            </a:endParaRPr>
          </a:p>
          <a:p>
            <a:pPr>
              <a:defRPr/>
            </a:pPr>
            <a:r>
              <a:rPr lang="ru-RU" sz="2200" dirty="0" smtClean="0">
                <a:latin typeface="Times New Roman" pitchFamily="18" charset="0"/>
                <a:cs typeface="Times New Roman" pitchFamily="18" charset="0"/>
              </a:rPr>
              <a:t>   </a:t>
            </a:r>
            <a:r>
              <a:rPr lang="kk-KZ" sz="2200" dirty="0" smtClean="0">
                <a:latin typeface="Times New Roman" pitchFamily="18" charset="0"/>
                <a:cs typeface="Times New Roman" pitchFamily="18" charset="0"/>
              </a:rPr>
              <a:t>Геморрагиялық белгiлер пайда болғаннан соң аурудың  жалпы жағдайы күрт нашарлай түседi. Аурудың сыртқы түрi  өзгередi. Бетiнiң қызаруы кетiп бозғылттана бастайды. Бетi iсiнiп, ерiн, мұрын аумағы, саусақтары көгере бастайды. Қан кеткен жерлерде қанның ұйыған қалдықтары байқалады. Бозарған терi қабатында субиктерия белгiлерi пайда болады.</a:t>
            </a:r>
            <a:endParaRPr lang="ru-RU" sz="22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4451</TotalTime>
  <Words>1802</Words>
  <Application>Microsoft Office PowerPoint</Application>
  <PresentationFormat>Экран (4:3)</PresentationFormat>
  <Paragraphs>239</Paragraphs>
  <Slides>33</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Трек</vt:lpstr>
      <vt:lpstr>Қырым-Конго геморрагиялық  қызбасы</vt:lpstr>
      <vt:lpstr>Презентация PowerPoint</vt:lpstr>
      <vt:lpstr>ҚКГҚ-ның Қазақстандағы табиғи ошақтары</vt:lpstr>
      <vt:lpstr>Презентация PowerPoint</vt:lpstr>
      <vt:lpstr>ҚКГҚ-ның эпидемиологиясының схемасы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Клиникалық белгілері</vt:lpstr>
      <vt:lpstr>Клиникалық белгілері</vt:lpstr>
      <vt:lpstr>ҚКГҚ-ның клиникалық көріністері</vt:lpstr>
      <vt:lpstr>Клиникалық көріністер</vt:lpstr>
      <vt:lpstr>Терідегі геморрагиялық ( петехиалды) бөртпелер</vt:lpstr>
      <vt:lpstr>Қанталаулар</vt:lpstr>
      <vt:lpstr>Қан кетулер</vt:lpstr>
      <vt:lpstr>Қан кетулер</vt:lpstr>
      <vt:lpstr>Қан кетулер</vt:lpstr>
      <vt:lpstr>ҚКГҚ жағдайын стандартты анықтау критерийлері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Адамдардың ауру жұқтыру қаупін азайту </vt:lpstr>
      <vt:lpstr>назарларыңызға рахмет!</vt:lpstr>
    </vt:vector>
  </TitlesOfParts>
  <Company>CDC/CAR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msharapov</dc:creator>
  <cp:lastModifiedBy>Admin</cp:lastModifiedBy>
  <cp:revision>217</cp:revision>
  <dcterms:created xsi:type="dcterms:W3CDTF">2007-06-22T09:51:12Z</dcterms:created>
  <dcterms:modified xsi:type="dcterms:W3CDTF">2023-02-21T04:05:05Z</dcterms:modified>
</cp:coreProperties>
</file>