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98262E-BB3A-4CFB-8A4B-113C0F62E952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5B17EB-5CA9-411F-B667-DCD27476D5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519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B17EB-5CA9-411F-B667-DCD27476D56D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520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B17EB-5CA9-411F-B667-DCD27476D56D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5205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B17EB-5CA9-411F-B667-DCD27476D56D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520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B17EB-5CA9-411F-B667-DCD27476D56D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5205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B17EB-5CA9-411F-B667-DCD27476D56D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5205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B17EB-5CA9-411F-B667-DCD27476D56D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5205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B17EB-5CA9-411F-B667-DCD27476D56D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5205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B17EB-5CA9-411F-B667-DCD27476D56D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5205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B17EB-5CA9-411F-B667-DCD27476D56D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520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4928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kk-K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2024 жылдың 1-тоқсаны бойынша клиникалық хаттамаларға  медициналық құжаттардың сәйкестігіне жүргізілген аудит қорытындысы.</a:t>
            </a:r>
            <a:r>
              <a:rPr lang="ru-RU" dirty="0"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83360" y="5229200"/>
            <a:ext cx="5360640" cy="985664"/>
          </a:xfrm>
        </p:spPr>
        <p:txBody>
          <a:bodyPr/>
          <a:lstStyle/>
          <a:p>
            <a:r>
              <a:rPr lang="kk-KZ" b="1" dirty="0" smtClean="0">
                <a:solidFill>
                  <a:srgbClr val="00B0F0"/>
                </a:solidFill>
              </a:rPr>
              <a:t>Г.Т. Нурсейтова</a:t>
            </a:r>
            <a:endParaRPr lang="ru-RU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91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052736"/>
          </a:xfrm>
        </p:spPr>
        <p:txBody>
          <a:bodyPr>
            <a:noAutofit/>
          </a:bodyPr>
          <a:lstStyle/>
          <a:p>
            <a:r>
              <a:rPr lang="kk-KZ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Артериалды гипертензия.</a:t>
            </a:r>
            <a:r>
              <a:rPr lang="kk-KZ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криз жағдайларында  ҚР ДСМ артериалды гипертензия 03.09.2019 ж № 74 хаттамаға сәйкес емес </a:t>
            </a:r>
            <a:r>
              <a:rPr lang="kk-KZ" sz="2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Магнезия сульфат </a:t>
            </a:r>
            <a:r>
              <a:rPr lang="kk-KZ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препараты  салынған жағдайдалар</a:t>
            </a:r>
            <a:r>
              <a:rPr lang="kk-KZ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ru-RU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1567208"/>
              </p:ext>
            </p:extLst>
          </p:nvPr>
        </p:nvGraphicFramePr>
        <p:xfrm>
          <a:off x="179512" y="1079918"/>
          <a:ext cx="8783999" cy="5711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9902"/>
                <a:gridCol w="1156282"/>
                <a:gridCol w="1349134"/>
                <a:gridCol w="936104"/>
                <a:gridCol w="2395282"/>
                <a:gridCol w="2447295"/>
              </a:tblGrid>
              <a:tr h="588496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Подстанция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7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Күні</a:t>
                      </a:r>
                      <a:endParaRPr lang="ru-RU" sz="167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7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Карта</a:t>
                      </a:r>
                      <a:endParaRPr lang="ru-RU" sz="167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7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Диагноз</a:t>
                      </a:r>
                      <a:endParaRPr lang="ru-RU" sz="167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7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Т.А.Ж.</a:t>
                      </a:r>
                      <a:r>
                        <a:rPr lang="kk-KZ" sz="167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Фельдшер </a:t>
                      </a:r>
                      <a:endParaRPr lang="ru-RU" sz="167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94531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№1псп-</a:t>
                      </a:r>
                      <a:r>
                        <a:rPr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31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13.01.24ж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№434 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АГ. 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Фельдшер Абжаппар 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94531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13.02.24ж</a:t>
                      </a:r>
                      <a:endParaRPr lang="ru-RU" sz="167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№ 354 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АГ . Гипертензивная энцефалопатия 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фельдшер Әбдрахман 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94531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21.02.24ж</a:t>
                      </a:r>
                      <a:endParaRPr lang="ru-RU" sz="167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№ 977 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АГ . Гипертензивная энцефалопатия 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фельдшер Абсадық</a:t>
                      </a:r>
                      <a:endParaRPr lang="ru-RU" sz="167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94531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25.02.24ж</a:t>
                      </a:r>
                      <a:endParaRPr lang="ru-RU" sz="167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№742 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АГ . Гипертензивная энцефалопатия 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фельдшер Наушабай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94531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26.02.24ж</a:t>
                      </a:r>
                      <a:endParaRPr lang="ru-RU" sz="167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 1136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АГ . Гипертензивная энцефалопатия 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фельдшер Тынысбек 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91387">
                <a:tc>
                  <a:txBody>
                    <a:bodyPr/>
                    <a:lstStyle/>
                    <a:p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28.02.24ж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№1028 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АГ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фельдшер Наушабай 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42535">
                <a:tc>
                  <a:txBody>
                    <a:bodyPr/>
                    <a:lstStyle/>
                    <a:p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latin typeface="Arial" pitchFamily="34" charset="0"/>
                          <a:cs typeface="Arial" pitchFamily="34" charset="0"/>
                        </a:rPr>
                        <a:t>№2 псп-7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06.01. 24ж</a:t>
                      </a:r>
                      <a:endParaRPr lang="ru-RU" sz="167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№412 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АГ ВСД 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Фр  Тұрсынаманова 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91387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17.01. 24ж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№690 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АГ ГЭ 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Фр  Момынбеков 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91387">
                <a:tc>
                  <a:txBody>
                    <a:bodyPr/>
                    <a:lstStyle/>
                    <a:p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latin typeface="Arial" pitchFamily="34" charset="0"/>
                          <a:cs typeface="Arial" pitchFamily="34" charset="0"/>
                        </a:rPr>
                        <a:t>№3 псп-21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04.01.24ж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№480 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АГ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Фр  Зейнебекқызы Р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94531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10.01.24ж</a:t>
                      </a:r>
                      <a:endParaRPr lang="ru-RU" sz="167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№ 537 27 жас 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АГ 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70" dirty="0" smtClean="0">
                          <a:latin typeface="Arial" pitchFamily="34" charset="0"/>
                          <a:cs typeface="Arial" pitchFamily="34" charset="0"/>
                        </a:rPr>
                        <a:t>Фр Дуйсенбаева Л</a:t>
                      </a:r>
                      <a:endParaRPr lang="ru-RU" sz="167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033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052736"/>
          </a:xfrm>
        </p:spPr>
        <p:txBody>
          <a:bodyPr>
            <a:noAutofit/>
          </a:bodyPr>
          <a:lstStyle/>
          <a:p>
            <a:r>
              <a:rPr lang="kk-KZ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Артериалды гипертензия.</a:t>
            </a:r>
            <a:r>
              <a:rPr lang="kk-KZ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криз жағдайларында  ҚР ДСМ артериалды гипертензия 03.09.2019 ж № 74 хаттамаға сәйкес емес </a:t>
            </a:r>
            <a:r>
              <a:rPr lang="kk-KZ" sz="2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Магнезия сульфат </a:t>
            </a:r>
            <a:r>
              <a:rPr lang="kk-KZ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препараты  салынған жағдайдалар</a:t>
            </a:r>
            <a:r>
              <a:rPr lang="kk-KZ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ru-RU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5692297"/>
              </p:ext>
            </p:extLst>
          </p:nvPr>
        </p:nvGraphicFramePr>
        <p:xfrm>
          <a:off x="251520" y="1041205"/>
          <a:ext cx="8784976" cy="57583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9958"/>
                <a:gridCol w="1228234"/>
                <a:gridCol w="1277461"/>
                <a:gridCol w="1098803"/>
                <a:gridCol w="2232953"/>
                <a:gridCol w="2447567"/>
              </a:tblGrid>
              <a:tr h="561056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Подстанция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Күні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Карта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Диагноз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Т.А.Ж.</a:t>
                      </a:r>
                      <a:r>
                        <a:rPr lang="kk-KZ" sz="165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Фельдшер 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23686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3 псп-21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02.02. 24ж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№974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АГ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вр Матаева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45265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17.01. 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№567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ЦВЗ АГ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5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23686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№4 псп -13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02.02.24ж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 872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АГ.  ГЭ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фр Қошқарбаева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6670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13.02.24ж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№1408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ЦВЗ АГ. Энцефалопатия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фр</a:t>
                      </a:r>
                      <a:r>
                        <a:rPr lang="kk-KZ" sz="165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Несіпбаева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85513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№5 Арал- 11 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02.01.24ж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№679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АГ. ГЭ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Анесова 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45265">
                <a:tc>
                  <a:txBody>
                    <a:bodyPr/>
                    <a:lstStyle/>
                    <a:p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07.01.24ж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№1208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АГ ГЭ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Анесова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45265">
                <a:tc>
                  <a:txBody>
                    <a:bodyPr/>
                    <a:lstStyle/>
                    <a:p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17.01. 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№1082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АГ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Базаров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56740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26.01. 24ж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№475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АГ. ГЭ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Базаров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56740">
                <a:tc>
                  <a:txBody>
                    <a:bodyPr/>
                    <a:lstStyle/>
                    <a:p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30.01.24ж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№829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АГ ГЭ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 Тлесова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56740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06.02.24ж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№596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АГ ГЭ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Байгабулов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70603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28.02 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№668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АГ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Қабылов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258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052736"/>
          </a:xfrm>
        </p:spPr>
        <p:txBody>
          <a:bodyPr>
            <a:noAutofit/>
          </a:bodyPr>
          <a:lstStyle/>
          <a:p>
            <a:r>
              <a:rPr lang="kk-KZ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Артериалды </a:t>
            </a:r>
            <a:r>
              <a:rPr lang="kk-KZ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гипертензия</a:t>
            </a:r>
            <a:r>
              <a:rPr lang="kk-KZ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2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Магнезия сульфат </a:t>
            </a:r>
            <a:r>
              <a:rPr lang="kk-KZ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препараты  салынған жағдайдалар</a:t>
            </a:r>
            <a:r>
              <a:rPr lang="kk-KZ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ru-RU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0359492"/>
              </p:ext>
            </p:extLst>
          </p:nvPr>
        </p:nvGraphicFramePr>
        <p:xfrm>
          <a:off x="251520" y="985527"/>
          <a:ext cx="8784976" cy="5536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9958"/>
                <a:gridCol w="1228234"/>
                <a:gridCol w="1277461"/>
                <a:gridCol w="1098803"/>
                <a:gridCol w="2232248"/>
                <a:gridCol w="2448272"/>
              </a:tblGrid>
              <a:tr h="561056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Подстанция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Күні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Карта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Диагноз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Т.А.Ж.</a:t>
                      </a:r>
                      <a:r>
                        <a:rPr lang="kk-KZ" sz="165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Фельдшер 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23686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№6 псп Қазалы- 19 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05.01.24ж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№1328.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АГ ГЭ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фр Жұбатханн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45265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05.01.24ж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№1111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АГ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фр Бахи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23686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08.01.24ж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№475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Другие нарушение сердечного ритма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13992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04.02.24ж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 94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Криз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фр Жұбатханова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31132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05.02.24ж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№1164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АГ ГЭ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фр Саликов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45265">
                <a:tc>
                  <a:txBody>
                    <a:bodyPr/>
                    <a:lstStyle/>
                    <a:p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№7 псп -8 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19.01 .24ж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№94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АГ. ГЭ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Кемалова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45265">
                <a:tc>
                  <a:txBody>
                    <a:bodyPr/>
                    <a:lstStyle/>
                    <a:p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19.01. 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№795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АГ. ГЭ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Тлесова Р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16935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24.01.24ж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№802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АГ.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Тлесова Р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9805">
                <a:tc>
                  <a:txBody>
                    <a:bodyPr/>
                    <a:lstStyle/>
                    <a:p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26.02.24ж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 465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АГ. ГЭ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Кемалова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0081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№8 псп Қармақшы - 17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03.01. 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№948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АГ.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Заурбеков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7221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05.01.24ж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№1321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АГ.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Спанова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7221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18.02.24ж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№614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АГ. Криз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Айекенова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709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052736"/>
          </a:xfrm>
        </p:spPr>
        <p:txBody>
          <a:bodyPr>
            <a:noAutofit/>
          </a:bodyPr>
          <a:lstStyle/>
          <a:p>
            <a:r>
              <a:rPr lang="kk-KZ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Артериалды </a:t>
            </a:r>
            <a:r>
              <a:rPr lang="kk-KZ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гипертензия</a:t>
            </a:r>
            <a:r>
              <a:rPr lang="kk-KZ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2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Магнезия сульфат </a:t>
            </a:r>
            <a:r>
              <a:rPr lang="kk-KZ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препараты  салынған жағдайдалар</a:t>
            </a:r>
            <a:r>
              <a:rPr lang="kk-KZ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ru-RU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4686893"/>
              </p:ext>
            </p:extLst>
          </p:nvPr>
        </p:nvGraphicFramePr>
        <p:xfrm>
          <a:off x="107505" y="838305"/>
          <a:ext cx="8928991" cy="59163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4285"/>
                <a:gridCol w="1298827"/>
                <a:gridCol w="1243991"/>
                <a:gridCol w="1024638"/>
                <a:gridCol w="2269559"/>
                <a:gridCol w="2487691"/>
              </a:tblGrid>
              <a:tr h="332535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Подстанция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Күні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Карта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Диагноз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Т.А.Ж.</a:t>
                      </a:r>
                      <a:r>
                        <a:rPr lang="kk-KZ" sz="165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Фельдшер 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29053">
                <a:tc>
                  <a:txBody>
                    <a:bodyPr/>
                    <a:lstStyle/>
                    <a:p>
                      <a:pPr algn="l"/>
                      <a:r>
                        <a:rPr lang="kk-KZ" sz="1650" b="1" smtClean="0"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smtClean="0">
                          <a:latin typeface="Arial" pitchFamily="34" charset="0"/>
                          <a:cs typeface="Arial" pitchFamily="34" charset="0"/>
                        </a:rPr>
                        <a:t>№9 бөлімше Торетам : -10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01.01.24ж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№354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ГЭ АГ фельдшер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Сугурбаева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57291">
                <a:tc>
                  <a:txBody>
                    <a:bodyPr/>
                    <a:lstStyle/>
                    <a:p>
                      <a:pPr algn="l"/>
                      <a:r>
                        <a:rPr lang="kk-KZ" sz="1650" b="1" smtClean="0"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27.01.24ж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№1118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АГ. ГЭ 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фельдшер Ахметов М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kk-KZ" b="1" smtClean="0"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  <a:endParaRPr lang="ru-RU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16.02.24ж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№ 170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АГ. ГЭ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фельдшер Серикбаев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59563">
                <a:tc>
                  <a:txBody>
                    <a:bodyPr/>
                    <a:lstStyle/>
                    <a:p>
                      <a:pPr algn="l"/>
                      <a:r>
                        <a:rPr lang="kk-KZ" sz="1650" b="1" smtClean="0">
                          <a:latin typeface="Arial" pitchFamily="34" charset="0"/>
                          <a:cs typeface="Arial" pitchFamily="34" charset="0"/>
                        </a:rPr>
                        <a:t>37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smtClean="0">
                          <a:latin typeface="Arial" pitchFamily="34" charset="0"/>
                          <a:cs typeface="Arial" pitchFamily="34" charset="0"/>
                        </a:rPr>
                        <a:t>№10 бөлімше  жалағаш-</a:t>
                      </a:r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18.01.24ж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№1132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АГ Гипер.синдром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фельдшер Кенжебаев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kk-KZ" sz="1650" b="1" smtClean="0">
                          <a:latin typeface="Arial" pitchFamily="34" charset="0"/>
                          <a:cs typeface="Arial" pitchFamily="34" charset="0"/>
                        </a:rPr>
                        <a:t>38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06.02. 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№1503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АГ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фельдшер Кенжебаев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1664">
                <a:tc>
                  <a:txBody>
                    <a:bodyPr/>
                    <a:lstStyle/>
                    <a:p>
                      <a:r>
                        <a:rPr lang="kk-KZ" sz="1650" b="1" smtClean="0"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  <a:endParaRPr lang="kk-KZ" sz="165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smtClean="0">
                          <a:latin typeface="Arial" pitchFamily="34" charset="0"/>
                          <a:cs typeface="Arial" pitchFamily="34" charset="0"/>
                        </a:rPr>
                        <a:t>№11 Сырдария-2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11.02. 24ж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№980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Криз ГЭ АҚҚ 220/110 Д есепте тұрады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фельдшер Шайменов </a:t>
                      </a:r>
                      <a:r>
                        <a:rPr lang="kk-KZ" sz="165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kk-KZ" sz="1650" i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неге эбрантил салмасқа</a:t>
                      </a:r>
                      <a:r>
                        <a:rPr lang="kk-KZ" sz="165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)</a:t>
                      </a:r>
                      <a:endParaRPr lang="ru-RU" sz="165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55734">
                <a:tc>
                  <a:txBody>
                    <a:bodyPr/>
                    <a:lstStyle/>
                    <a:p>
                      <a:r>
                        <a:rPr lang="kk-KZ" sz="1650" b="1" smtClean="0"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smtClean="0">
                          <a:latin typeface="Arial" pitchFamily="34" charset="0"/>
                          <a:cs typeface="Arial" pitchFamily="34" charset="0"/>
                        </a:rPr>
                        <a:t>№13 бөлімше Шиелі :-36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10.01.24ж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№229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ГЭ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фельдшер Алшынбаева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29053">
                <a:tc>
                  <a:txBody>
                    <a:bodyPr/>
                    <a:lstStyle/>
                    <a:p>
                      <a:pPr algn="l"/>
                      <a:r>
                        <a:rPr lang="kk-KZ" sz="1650" b="1" smtClean="0"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12.01. 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№1185.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ГЭ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фельдшер Жанабекова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82551">
                <a:tc>
                  <a:txBody>
                    <a:bodyPr/>
                    <a:lstStyle/>
                    <a:p>
                      <a:r>
                        <a:rPr lang="kk-KZ" b="1" smtClean="0"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  <a:endParaRPr lang="ru-RU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16.01.24ж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№708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ГЭ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фельдшер Ниязов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83711">
                <a:tc>
                  <a:txBody>
                    <a:bodyPr/>
                    <a:lstStyle/>
                    <a:p>
                      <a:r>
                        <a:rPr lang="kk-KZ" b="1" smtClean="0"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  <a:endParaRPr lang="ru-RU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24.01. 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№250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 ГЭ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фельдшер Кенесбек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78065">
                <a:tc>
                  <a:txBody>
                    <a:bodyPr/>
                    <a:lstStyle/>
                    <a:p>
                      <a:r>
                        <a:rPr lang="kk-KZ" b="1" smtClean="0"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  <a:endParaRPr lang="ru-RU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07.01.24ж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№856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АГ. БА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smtClean="0">
                          <a:latin typeface="Arial" pitchFamily="34" charset="0"/>
                          <a:cs typeface="Arial" pitchFamily="34" charset="0"/>
                        </a:rPr>
                        <a:t>фельдшер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090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052736"/>
          </a:xfrm>
        </p:spPr>
        <p:txBody>
          <a:bodyPr>
            <a:noAutofit/>
          </a:bodyPr>
          <a:lstStyle/>
          <a:p>
            <a:r>
              <a:rPr lang="kk-KZ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Артериалды </a:t>
            </a:r>
            <a:r>
              <a:rPr lang="kk-KZ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гипертензия</a:t>
            </a:r>
            <a:r>
              <a:rPr lang="kk-KZ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2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Магнезия сульфат </a:t>
            </a:r>
            <a:r>
              <a:rPr lang="kk-KZ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препараты  салынған жағдайдалар</a:t>
            </a:r>
            <a:r>
              <a:rPr lang="kk-KZ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ru-RU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2920536"/>
              </p:ext>
            </p:extLst>
          </p:nvPr>
        </p:nvGraphicFramePr>
        <p:xfrm>
          <a:off x="251520" y="985525"/>
          <a:ext cx="8784976" cy="44596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9958"/>
                <a:gridCol w="1228234"/>
                <a:gridCol w="1368152"/>
                <a:gridCol w="1008112"/>
                <a:gridCol w="2232953"/>
                <a:gridCol w="2447567"/>
              </a:tblGrid>
              <a:tr h="696313">
                <a:tc>
                  <a:txBody>
                    <a:bodyPr/>
                    <a:lstStyle/>
                    <a:p>
                      <a:pPr algn="l"/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Подстанция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Күні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Карта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Диагноз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Т.А.Ж.</a:t>
                      </a:r>
                      <a:r>
                        <a:rPr lang="kk-KZ" sz="18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Фельдшер 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71695">
                <a:tc>
                  <a:txBody>
                    <a:bodyPr/>
                    <a:lstStyle/>
                    <a:p>
                      <a:pPr algn="l"/>
                      <a:r>
                        <a:rPr lang="kk-KZ" sz="1800" b="1" dirty="0" smtClean="0"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 smtClean="0">
                          <a:latin typeface="Arial" pitchFamily="34" charset="0"/>
                          <a:cs typeface="Arial" pitchFamily="34" charset="0"/>
                        </a:rPr>
                        <a:t>№14 бөлімше Жанакорган-13</a:t>
                      </a:r>
                      <a:endParaRPr lang="ru-RU" sz="18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800" dirty="0" smtClean="0">
                          <a:latin typeface="Arial" pitchFamily="34" charset="0"/>
                          <a:cs typeface="Arial" pitchFamily="34" charset="0"/>
                        </a:rPr>
                        <a:t>05.02.24ж 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800" dirty="0" smtClean="0">
                          <a:latin typeface="Arial" pitchFamily="34" charset="0"/>
                          <a:cs typeface="Arial" pitchFamily="34" charset="0"/>
                        </a:rPr>
                        <a:t>№373 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800" dirty="0" smtClean="0">
                          <a:latin typeface="Arial" pitchFamily="34" charset="0"/>
                          <a:cs typeface="Arial" pitchFamily="34" charset="0"/>
                        </a:rPr>
                        <a:t>АГ. Энцефалопатия 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 smtClean="0">
                          <a:latin typeface="Arial" pitchFamily="34" charset="0"/>
                          <a:cs typeface="Arial" pitchFamily="34" charset="0"/>
                        </a:rPr>
                        <a:t>фельдшер Жамилова</a:t>
                      </a:r>
                      <a:endParaRPr lang="ru-RU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12680">
                <a:tc>
                  <a:txBody>
                    <a:bodyPr/>
                    <a:lstStyle/>
                    <a:p>
                      <a:pPr algn="l"/>
                      <a:r>
                        <a:rPr lang="kk-KZ" sz="1800" b="1" dirty="0" smtClean="0">
                          <a:latin typeface="Arial" pitchFamily="34" charset="0"/>
                          <a:cs typeface="Arial" pitchFamily="34" charset="0"/>
                        </a:rPr>
                        <a:t>46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 smtClean="0">
                          <a:latin typeface="Arial" pitchFamily="34" charset="0"/>
                          <a:cs typeface="Arial" pitchFamily="34" charset="0"/>
                        </a:rPr>
                        <a:t>20.02.24ж</a:t>
                      </a:r>
                      <a:endParaRPr lang="ru-RU" sz="1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800" dirty="0" smtClean="0">
                          <a:latin typeface="Arial" pitchFamily="34" charset="0"/>
                          <a:cs typeface="Arial" pitchFamily="34" charset="0"/>
                        </a:rPr>
                        <a:t>№1213 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 smtClean="0">
                          <a:latin typeface="Arial" pitchFamily="34" charset="0"/>
                          <a:cs typeface="Arial" pitchFamily="34" charset="0"/>
                        </a:rPr>
                        <a:t>АГ. Гастрит. Энцефалопатия</a:t>
                      </a:r>
                      <a:endParaRPr lang="ru-RU" sz="1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Arial" pitchFamily="34" charset="0"/>
                          <a:cs typeface="Arial" pitchFamily="34" charset="0"/>
                        </a:rPr>
                        <a:t>фельдшер    Жамилова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20187">
                <a:tc>
                  <a:txBody>
                    <a:bodyPr/>
                    <a:lstStyle/>
                    <a:p>
                      <a:pPr algn="l"/>
                      <a:r>
                        <a:rPr lang="kk-KZ" sz="1800" b="1" dirty="0" smtClean="0"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 smtClean="0">
                          <a:latin typeface="Arial" pitchFamily="34" charset="0"/>
                          <a:cs typeface="Arial" pitchFamily="34" charset="0"/>
                        </a:rPr>
                        <a:t>29.02.24ж </a:t>
                      </a:r>
                      <a:endParaRPr lang="ru-RU" sz="1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800" dirty="0" smtClean="0">
                          <a:latin typeface="Arial" pitchFamily="34" charset="0"/>
                          <a:cs typeface="Arial" pitchFamily="34" charset="0"/>
                        </a:rPr>
                        <a:t>№ 390 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800" dirty="0" smtClean="0">
                          <a:latin typeface="Arial" pitchFamily="34" charset="0"/>
                          <a:cs typeface="Arial" pitchFamily="34" charset="0"/>
                        </a:rPr>
                        <a:t>АГ ГЭ 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 smtClean="0">
                          <a:latin typeface="Arial" pitchFamily="34" charset="0"/>
                          <a:cs typeface="Arial" pitchFamily="34" charset="0"/>
                        </a:rPr>
                        <a:t>фельдшер Төрежанов 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58824">
                <a:tc>
                  <a:txBody>
                    <a:bodyPr/>
                    <a:lstStyle/>
                    <a:p>
                      <a:pPr algn="l"/>
                      <a:r>
                        <a:rPr lang="kk-KZ" sz="1800" b="1" dirty="0" smtClean="0">
                          <a:latin typeface="Arial" pitchFamily="34" charset="0"/>
                          <a:cs typeface="Arial" pitchFamily="34" charset="0"/>
                        </a:rPr>
                        <a:t>48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 smtClean="0">
                          <a:latin typeface="Arial" pitchFamily="34" charset="0"/>
                          <a:cs typeface="Arial" pitchFamily="34" charset="0"/>
                        </a:rPr>
                        <a:t>22.02.24ж</a:t>
                      </a:r>
                      <a:endParaRPr lang="ru-RU" sz="1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800" dirty="0" smtClean="0">
                          <a:latin typeface="Arial" pitchFamily="34" charset="0"/>
                          <a:cs typeface="Arial" pitchFamily="34" charset="0"/>
                        </a:rPr>
                        <a:t>№ 306 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800" dirty="0" smtClean="0">
                          <a:latin typeface="Arial" pitchFamily="34" charset="0"/>
                          <a:cs typeface="Arial" pitchFamily="34" charset="0"/>
                        </a:rPr>
                        <a:t>АГ ГЭ 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 smtClean="0">
                          <a:latin typeface="Arial" pitchFamily="34" charset="0"/>
                          <a:cs typeface="Arial" pitchFamily="34" charset="0"/>
                        </a:rPr>
                        <a:t>фельдшер Айтекеев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39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052736"/>
          </a:xfrm>
        </p:spPr>
        <p:txBody>
          <a:bodyPr>
            <a:noAutofit/>
          </a:bodyPr>
          <a:lstStyle/>
          <a:p>
            <a:r>
              <a:rPr lang="kk-KZ" sz="2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Кетатоп    ерітіндісі</a:t>
            </a:r>
            <a:r>
              <a:rPr lang="kk-KZ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жасалған</a:t>
            </a:r>
            <a:endParaRPr lang="ru-RU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8685584"/>
              </p:ext>
            </p:extLst>
          </p:nvPr>
        </p:nvGraphicFramePr>
        <p:xfrm>
          <a:off x="107503" y="836709"/>
          <a:ext cx="8928993" cy="58326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9131"/>
                <a:gridCol w="1463982"/>
                <a:gridCol w="1151814"/>
                <a:gridCol w="977522"/>
                <a:gridCol w="2232248"/>
                <a:gridCol w="2664296"/>
              </a:tblGrid>
              <a:tr h="589068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Подстанция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Күні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Карта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Диагноз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Т.А.Ж.</a:t>
                      </a:r>
                      <a:r>
                        <a:rPr lang="kk-KZ" sz="165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Фельдшер 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24035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№1 псп – 37 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22.01.24ж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 749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ЦВЗ АГ Энцефалопатия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Базарбаева Д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62503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№2 псп </a:t>
                      </a:r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-10 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09.01.24ж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№706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Посл ОНМК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Алимбетова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24035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№3 </a:t>
                      </a:r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псп- </a:t>
                      </a:r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30 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25.01.24ж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№1401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ЦВЗ АГ Посл ОНМК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Құрманалиева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60020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29.02.24ж 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№604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ЦВЗ АГ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Сарсенбаева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24035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№4 </a:t>
                      </a:r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псп- </a:t>
                      </a:r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37 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16.02.24ж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№1107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Нарушение сердечного ритма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Сарсенбай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62503">
                <a:tc>
                  <a:txBody>
                    <a:bodyPr/>
                    <a:lstStyle/>
                    <a:p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№5 псп -19 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02.01.24ж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№747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АГ. ОРВИ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Берибаева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88049">
                <a:tc>
                  <a:txBody>
                    <a:bodyPr/>
                    <a:lstStyle/>
                    <a:p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06.01.24ж 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№68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Гипертензивная энцефалопатия,  последствия  ОНМК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Тлесова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60020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14.01.24ж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 463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ГЭ. АГ Эпилепсия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Берибаева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14347">
                <a:tc>
                  <a:txBody>
                    <a:bodyPr/>
                    <a:lstStyle/>
                    <a:p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17.01.24ж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№558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 АГ ЦВЗ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Қабылов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24035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04.02.24ж 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№134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АГ. Острая реакция на стресс ГЭ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Берибаева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56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052736"/>
          </a:xfrm>
        </p:spPr>
        <p:txBody>
          <a:bodyPr>
            <a:noAutofit/>
          </a:bodyPr>
          <a:lstStyle/>
          <a:p>
            <a:r>
              <a:rPr lang="kk-KZ" sz="2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Кетатоп    ерітіндісі</a:t>
            </a:r>
            <a:r>
              <a:rPr lang="kk-KZ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жасалған</a:t>
            </a:r>
            <a:endParaRPr lang="ru-RU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6952229"/>
              </p:ext>
            </p:extLst>
          </p:nvPr>
        </p:nvGraphicFramePr>
        <p:xfrm>
          <a:off x="107503" y="836709"/>
          <a:ext cx="8928993" cy="58940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9131"/>
                <a:gridCol w="1361070"/>
                <a:gridCol w="1254726"/>
                <a:gridCol w="977522"/>
                <a:gridCol w="2160240"/>
                <a:gridCol w="2736304"/>
              </a:tblGrid>
              <a:tr h="589068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Подстанция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Күні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Карта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Диагноз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Т.А.Ж.</a:t>
                      </a:r>
                      <a:r>
                        <a:rPr lang="kk-KZ" sz="165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Фельдшер 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5031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№6 псп- 44</a:t>
                      </a: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01.01.24ж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№99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АГ. ЦП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фельдшер Саликов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62503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04.01.24ж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№1385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Последствие  ОНМК. ХИБС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фельдше р Башаров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17700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10.01.24ж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№403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АГ. Последствие  ОНМК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фельдшер Утемуратов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60020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05.01.24ж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№1328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АГ.ГЭ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фельдшер Жұбатханова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06868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28.01.24ж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№383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АГ. ГЭ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фельдшер Алмат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62503">
                <a:tc>
                  <a:txBody>
                    <a:bodyPr/>
                    <a:lstStyle/>
                    <a:p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09.01.24ж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№1418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АГ. ГЭ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фельдшер Дайрабай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93553">
                <a:tc>
                  <a:txBody>
                    <a:bodyPr/>
                    <a:lstStyle/>
                    <a:p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№10 псп</a:t>
                      </a: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24.02.24ж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№743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ЦВЗ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вр Алдабергенова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60020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№13 псп- 17 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04.01.24ж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№689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АГ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фельдшер Абуов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3903">
                <a:tc>
                  <a:txBody>
                    <a:bodyPr/>
                    <a:lstStyle/>
                    <a:p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 16.02.24ж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№ 500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АГ 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фельдшер Шарапова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33903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16.02.24ж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№1044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ЦВЗ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фельдшер Бөреев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24035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24.02.24ж 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№1259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Посл ОНМК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вр.  Майлыбаева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24035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№14 псп-  10 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10.01.24ж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№ 109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АГ.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Arial" pitchFamily="34" charset="0"/>
                          <a:cs typeface="Arial" pitchFamily="34" charset="0"/>
                        </a:rPr>
                        <a:t>вр Айтекеев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617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04664"/>
            <a:ext cx="8712968" cy="612068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kk-KZ" dirty="0" smtClean="0"/>
              <a:t>	</a:t>
            </a:r>
            <a:r>
              <a:rPr lang="kk-KZ" sz="4200" b="1" dirty="0">
                <a:latin typeface="Arial" pitchFamily="34" charset="0"/>
                <a:cs typeface="Arial" pitchFamily="34" charset="0"/>
              </a:rPr>
              <a:t> </a:t>
            </a:r>
            <a:r>
              <a:rPr lang="kk-KZ" sz="4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Қортынды : </a:t>
            </a:r>
            <a:r>
              <a:rPr lang="kk-KZ" sz="4200" dirty="0">
                <a:latin typeface="Arial" pitchFamily="34" charset="0"/>
                <a:cs typeface="Arial" pitchFamily="34" charset="0"/>
              </a:rPr>
              <a:t>э</a:t>
            </a:r>
            <a:r>
              <a:rPr lang="kk-KZ" sz="4200" dirty="0" smtClean="0">
                <a:latin typeface="Arial" pitchFamily="34" charset="0"/>
                <a:cs typeface="Arial" pitchFamily="34" charset="0"/>
              </a:rPr>
              <a:t>ксперттік</a:t>
            </a:r>
            <a:r>
              <a:rPr lang="kk-KZ" sz="4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sz="4200" dirty="0">
                <a:latin typeface="Arial" pitchFamily="34" charset="0"/>
                <a:cs typeface="Arial" pitchFamily="34" charset="0"/>
              </a:rPr>
              <a:t>сараптама  жүргізу  барысында  қызметкерлер  нозология бойынша клиникалық хаттамаға сай емес дәрі дәрмек қолданғандары </a:t>
            </a:r>
            <a:r>
              <a:rPr lang="kk-KZ" sz="4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kk-KZ" sz="4200" i="1" dirty="0" smtClean="0">
                <a:latin typeface="Arial" pitchFamily="34" charset="0"/>
                <a:cs typeface="Arial" pitchFamily="34" charset="0"/>
              </a:rPr>
              <a:t>негізсіз</a:t>
            </a:r>
            <a:r>
              <a:rPr lang="kk-KZ" sz="4200" i="1" dirty="0">
                <a:latin typeface="Arial" pitchFamily="34" charset="0"/>
                <a:cs typeface="Arial" pitchFamily="34" charset="0"/>
              </a:rPr>
              <a:t>)</a:t>
            </a:r>
            <a:r>
              <a:rPr lang="kk-KZ" sz="4200" dirty="0">
                <a:latin typeface="Arial" pitchFamily="34" charset="0"/>
                <a:cs typeface="Arial" pitchFamily="34" charset="0"/>
              </a:rPr>
              <a:t>   анықталды. Сараптай келе артериалды қан қысымы диагнозына  магнезия ертіндісін жиі пайдаланатыны анықталды. Сараптауға 18- 40 жас  аралығы алынған</a:t>
            </a:r>
            <a:r>
              <a:rPr lang="kk-KZ" sz="4200" dirty="0" smtClean="0">
                <a:latin typeface="Arial" pitchFamily="34" charset="0"/>
                <a:cs typeface="Arial" pitchFamily="34" charset="0"/>
              </a:rPr>
              <a:t>.                         </a:t>
            </a:r>
            <a:r>
              <a:rPr lang="kk-KZ" sz="4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kk-KZ" sz="42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АГ  гипертензия диагнозының  қойылуына  </a:t>
            </a:r>
            <a:r>
              <a:rPr lang="kk-KZ" sz="42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байланысты)</a:t>
            </a:r>
            <a:r>
              <a:rPr lang="kk-KZ" sz="4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pPr marL="0" indent="0">
              <a:buNone/>
            </a:pPr>
            <a:r>
              <a:rPr lang="kk-KZ" sz="4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kk-KZ" sz="4200" dirty="0" smtClean="0">
                <a:latin typeface="Arial" pitchFamily="34" charset="0"/>
                <a:cs typeface="Arial" pitchFamily="34" charset="0"/>
              </a:rPr>
              <a:t>Кейбір </a:t>
            </a:r>
            <a:r>
              <a:rPr lang="kk-KZ" sz="4200" dirty="0">
                <a:latin typeface="Arial" pitchFamily="34" charset="0"/>
                <a:cs typeface="Arial" pitchFamily="34" charset="0"/>
              </a:rPr>
              <a:t>карталарда 22, 25, 27 жас шамалырына да  </a:t>
            </a:r>
            <a:r>
              <a:rPr lang="kk-KZ" sz="4200" dirty="0" smtClean="0">
                <a:latin typeface="Arial" pitchFamily="34" charset="0"/>
                <a:cs typeface="Arial" pitchFamily="34" charset="0"/>
              </a:rPr>
              <a:t>гипертензивная </a:t>
            </a:r>
            <a:r>
              <a:rPr lang="kk-KZ" sz="4200" dirty="0">
                <a:latin typeface="Arial" pitchFamily="34" charset="0"/>
                <a:cs typeface="Arial" pitchFamily="34" charset="0"/>
              </a:rPr>
              <a:t>энцефалопатия диагнозы </a:t>
            </a:r>
            <a:r>
              <a:rPr lang="kk-KZ" sz="4200" dirty="0" smtClean="0">
                <a:latin typeface="Arial" pitchFamily="34" charset="0"/>
                <a:cs typeface="Arial" pitchFamily="34" charset="0"/>
              </a:rPr>
              <a:t>қойылған</a:t>
            </a:r>
            <a:r>
              <a:rPr lang="kk-KZ" sz="4200" i="1" dirty="0" smtClean="0">
                <a:latin typeface="Arial" pitchFamily="34" charset="0"/>
                <a:cs typeface="Arial" pitchFamily="34" charset="0"/>
              </a:rPr>
              <a:t>(анамнезі </a:t>
            </a:r>
            <a:r>
              <a:rPr lang="kk-KZ" sz="4200" i="1" dirty="0">
                <a:latin typeface="Arial" pitchFamily="34" charset="0"/>
                <a:cs typeface="Arial" pitchFamily="34" charset="0"/>
              </a:rPr>
              <a:t>бойынша Д есепте </a:t>
            </a:r>
            <a:r>
              <a:rPr lang="kk-KZ" sz="4200" i="1" dirty="0" smtClean="0">
                <a:latin typeface="Arial" pitchFamily="34" charset="0"/>
                <a:cs typeface="Arial" pitchFamily="34" charset="0"/>
              </a:rPr>
              <a:t>тұрмаған</a:t>
            </a:r>
            <a:r>
              <a:rPr lang="kk-KZ" sz="4200" i="1" dirty="0" smtClean="0">
                <a:latin typeface="Arial" pitchFamily="34" charset="0"/>
                <a:cs typeface="Arial" pitchFamily="34" charset="0"/>
              </a:rPr>
              <a:t>).</a:t>
            </a:r>
            <a:r>
              <a:rPr lang="kk-KZ" sz="4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sz="4200" dirty="0">
                <a:latin typeface="Arial" pitchFamily="34" charset="0"/>
                <a:cs typeface="Arial" pitchFamily="34" charset="0"/>
              </a:rPr>
              <a:t>Бұл препараттар  клиникалық протоколға сәйкес еместігін біле отыра басқа препараттар бар екенін ескермей бір ғана магнезияны </a:t>
            </a:r>
            <a:r>
              <a:rPr lang="kk-KZ" sz="4200" dirty="0" smtClean="0">
                <a:latin typeface="Arial" pitchFamily="34" charset="0"/>
                <a:cs typeface="Arial" pitchFamily="34" charset="0"/>
              </a:rPr>
              <a:t>салады, болмаса </a:t>
            </a:r>
            <a:r>
              <a:rPr lang="kk-KZ" sz="4200" dirty="0">
                <a:latin typeface="Arial" pitchFamily="34" charset="0"/>
                <a:cs typeface="Arial" pitchFamily="34" charset="0"/>
              </a:rPr>
              <a:t>каптоприл ,энаптан кейін міндетті түрде магнезия салынады  және  артериалды қан қысымы </a:t>
            </a:r>
            <a:r>
              <a:rPr lang="kk-KZ" sz="4200" dirty="0" smtClean="0">
                <a:latin typeface="Arial" pitchFamily="34" charset="0"/>
                <a:cs typeface="Arial" pitchFamily="34" charset="0"/>
              </a:rPr>
              <a:t>диагнозы + </a:t>
            </a:r>
            <a:r>
              <a:rPr lang="kk-KZ" sz="4200" dirty="0">
                <a:latin typeface="Arial" pitchFamily="34" charset="0"/>
                <a:cs typeface="Arial" pitchFamily="34" charset="0"/>
              </a:rPr>
              <a:t>энцефалопатия қойылып отырған</a:t>
            </a:r>
            <a:r>
              <a:rPr lang="kk-KZ" sz="4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kk-KZ" sz="4200" dirty="0">
                <a:latin typeface="Arial" pitchFamily="34" charset="0"/>
                <a:cs typeface="Arial" pitchFamily="34" charset="0"/>
              </a:rPr>
              <a:t>ЦВЗ,ХИБС, Последствие ОНМК,  </a:t>
            </a:r>
            <a:r>
              <a:rPr lang="kk-KZ" sz="4200" dirty="0" smtClean="0">
                <a:latin typeface="Arial" pitchFamily="34" charset="0"/>
                <a:cs typeface="Arial" pitchFamily="34" charset="0"/>
              </a:rPr>
              <a:t>жүрек  </a:t>
            </a:r>
            <a:r>
              <a:rPr lang="kk-KZ" sz="4200" dirty="0">
                <a:latin typeface="Arial" pitchFamily="34" charset="0"/>
                <a:cs typeface="Arial" pitchFamily="34" charset="0"/>
              </a:rPr>
              <a:t>ырғағының бұзылысы диагнозына    кетатоп  ерітіндісі  жасалынып отырған. </a:t>
            </a:r>
            <a:endParaRPr lang="kk-KZ" sz="4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kk-KZ" sz="4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kk-KZ" sz="4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Сараптай </a:t>
            </a:r>
            <a:r>
              <a:rPr lang="kk-KZ" sz="4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келе </a:t>
            </a:r>
            <a:r>
              <a:rPr lang="kk-KZ" sz="4200" dirty="0">
                <a:latin typeface="Arial" pitchFamily="34" charset="0"/>
                <a:cs typeface="Arial" pitchFamily="34" charset="0"/>
              </a:rPr>
              <a:t>кейбір </a:t>
            </a:r>
            <a:r>
              <a:rPr lang="kk-KZ" sz="4200" dirty="0" smtClean="0">
                <a:latin typeface="Arial" pitchFamily="34" charset="0"/>
                <a:cs typeface="Arial" pitchFamily="34" charset="0"/>
              </a:rPr>
              <a:t>қызметкерлердің, </a:t>
            </a:r>
            <a:r>
              <a:rPr lang="kk-KZ" sz="4200" dirty="0">
                <a:latin typeface="Arial" pitchFamily="34" charset="0"/>
                <a:cs typeface="Arial" pitchFamily="34" charset="0"/>
              </a:rPr>
              <a:t>атап айтсақ </a:t>
            </a:r>
            <a:r>
              <a:rPr lang="kk-KZ" sz="4200" dirty="0" smtClean="0">
                <a:latin typeface="Arial" pitchFamily="34" charset="0"/>
                <a:cs typeface="Arial" pitchFamily="34" charset="0"/>
              </a:rPr>
              <a:t>Ш.Кулмуратова, А.Наушабай, </a:t>
            </a:r>
            <a:r>
              <a:rPr lang="kk-KZ" sz="4200" dirty="0" smtClean="0">
                <a:latin typeface="Arial" pitchFamily="34" charset="0"/>
                <a:cs typeface="Arial" pitchFamily="34" charset="0"/>
              </a:rPr>
              <a:t>Қабылов, </a:t>
            </a:r>
            <a:r>
              <a:rPr lang="kk-KZ" sz="4200" dirty="0" smtClean="0">
                <a:latin typeface="Arial" pitchFamily="34" charset="0"/>
                <a:cs typeface="Arial" pitchFamily="34" charset="0"/>
              </a:rPr>
              <a:t>Р.Тлесова,Ш.Таласбаева  </a:t>
            </a:r>
            <a:r>
              <a:rPr lang="kk-KZ" sz="4200" dirty="0">
                <a:latin typeface="Arial" pitchFamily="34" charset="0"/>
                <a:cs typeface="Arial" pitchFamily="34" charset="0"/>
              </a:rPr>
              <a:t>аты –жөндері бірнеше рет қайталанып </a:t>
            </a:r>
            <a:r>
              <a:rPr lang="kk-KZ" sz="4200" dirty="0" smtClean="0">
                <a:latin typeface="Arial" pitchFamily="34" charset="0"/>
                <a:cs typeface="Arial" pitchFamily="34" charset="0"/>
              </a:rPr>
              <a:t>отырады.</a:t>
            </a:r>
            <a:endParaRPr lang="ru-RU" sz="4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2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04664"/>
            <a:ext cx="8712968" cy="612068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kk-KZ" sz="4200" b="1" dirty="0">
                <a:latin typeface="Arial" pitchFamily="34" charset="0"/>
                <a:cs typeface="Arial" pitchFamily="34" charset="0"/>
              </a:rPr>
              <a:t> </a:t>
            </a:r>
            <a:r>
              <a:rPr lang="kk-K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Ұсыныс: 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kk-KZ" sz="2800" b="1" dirty="0" smtClean="0">
                <a:latin typeface="Arial" pitchFamily="34" charset="0"/>
                <a:cs typeface="Arial" pitchFamily="34" charset="0"/>
              </a:rPr>
              <a:t>	1</a:t>
            </a:r>
            <a:r>
              <a:rPr lang="kk-KZ" sz="2800" b="1" dirty="0">
                <a:latin typeface="Arial" pitchFamily="34" charset="0"/>
                <a:cs typeface="Arial" pitchFamily="34" charset="0"/>
              </a:rPr>
              <a:t>.</a:t>
            </a:r>
            <a:r>
              <a:rPr lang="kk-KZ" sz="2800" dirty="0">
                <a:latin typeface="Arial" pitchFamily="34" charset="0"/>
                <a:cs typeface="Arial" pitchFamily="34" charset="0"/>
              </a:rPr>
              <a:t> Бөлім </a:t>
            </a:r>
            <a:r>
              <a:rPr lang="kk-KZ" sz="2800" dirty="0" smtClean="0">
                <a:latin typeface="Arial" pitchFamily="34" charset="0"/>
                <a:cs typeface="Arial" pitchFamily="34" charset="0"/>
              </a:rPr>
              <a:t>менгерушілеріне: </a:t>
            </a:r>
            <a:r>
              <a:rPr lang="kk-KZ" sz="2800" dirty="0">
                <a:latin typeface="Arial" pitchFamily="34" charset="0"/>
                <a:cs typeface="Arial" pitchFamily="34" charset="0"/>
              </a:rPr>
              <a:t>күнделікті клиникалық </a:t>
            </a:r>
            <a:r>
              <a:rPr lang="kk-KZ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kk-KZ" sz="2800" dirty="0" smtClean="0">
                <a:latin typeface="Arial" pitchFamily="34" charset="0"/>
                <a:cs typeface="Arial" pitchFamily="34" charset="0"/>
              </a:rPr>
              <a:t>хаттамалармен</a:t>
            </a:r>
            <a:r>
              <a:rPr lang="kk-KZ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kk-KZ" sz="2800" dirty="0">
                <a:latin typeface="Arial" pitchFamily="34" charset="0"/>
                <a:cs typeface="Arial" pitchFamily="34" charset="0"/>
              </a:rPr>
              <a:t>және   СОП </a:t>
            </a:r>
            <a:r>
              <a:rPr lang="kk-KZ" sz="2800" dirty="0" smtClean="0">
                <a:latin typeface="Arial" pitchFamily="34" charset="0"/>
                <a:cs typeface="Arial" pitchFamily="34" charset="0"/>
              </a:rPr>
              <a:t>–ем </a:t>
            </a:r>
            <a:r>
              <a:rPr lang="kk-KZ" sz="2800" dirty="0">
                <a:latin typeface="Arial" pitchFamily="34" charset="0"/>
                <a:cs typeface="Arial" pitchFamily="34" charset="0"/>
              </a:rPr>
              <a:t>шара  стандарттарымен,  шақырыс топтарына күнделікті  қолданыста  </a:t>
            </a:r>
            <a:r>
              <a:rPr lang="kk-KZ" sz="2800" dirty="0" smtClean="0">
                <a:latin typeface="Arial" pitchFamily="34" charset="0"/>
                <a:cs typeface="Arial" pitchFamily="34" charset="0"/>
              </a:rPr>
              <a:t>болуын қамтамасыз ету және  әр нозология  </a:t>
            </a:r>
            <a:r>
              <a:rPr lang="kk-KZ" sz="2800" dirty="0">
                <a:latin typeface="Arial" pitchFamily="34" charset="0"/>
                <a:cs typeface="Arial" pitchFamily="34" charset="0"/>
              </a:rPr>
              <a:t>бойынша  талдау  жұмыстарын  </a:t>
            </a:r>
            <a:r>
              <a:rPr lang="kk-KZ" sz="2800" dirty="0" smtClean="0">
                <a:latin typeface="Arial" pitchFamily="34" charset="0"/>
                <a:cs typeface="Arial" pitchFamily="34" charset="0"/>
              </a:rPr>
              <a:t>жасау. </a:t>
            </a:r>
            <a:endParaRPr lang="kk-KZ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kk-KZ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kk-KZ" sz="2800" b="1" dirty="0" smtClean="0">
                <a:latin typeface="Arial" pitchFamily="34" charset="0"/>
                <a:cs typeface="Arial" pitchFamily="34" charset="0"/>
              </a:rPr>
              <a:t>2.</a:t>
            </a:r>
            <a:r>
              <a:rPr lang="kk-KZ" sz="2800" dirty="0" smtClean="0">
                <a:latin typeface="Arial" pitchFamily="34" charset="0"/>
                <a:cs typeface="Arial" pitchFamily="34" charset="0"/>
              </a:rPr>
              <a:t> Дәрігерлік </a:t>
            </a:r>
            <a:r>
              <a:rPr lang="kk-KZ" sz="2800" dirty="0">
                <a:latin typeface="Arial" pitchFamily="34" charset="0"/>
                <a:cs typeface="Arial" pitchFamily="34" charset="0"/>
              </a:rPr>
              <a:t>және фельдшерлік топтары  нозологиялар бойынша  көмек </a:t>
            </a:r>
            <a:r>
              <a:rPr lang="kk-KZ" sz="2800" dirty="0" smtClean="0">
                <a:latin typeface="Arial" pitchFamily="34" charset="0"/>
                <a:cs typeface="Arial" pitchFamily="34" charset="0"/>
              </a:rPr>
              <a:t>корсеткенде, </a:t>
            </a:r>
            <a:r>
              <a:rPr lang="kk-KZ" sz="2800" dirty="0">
                <a:latin typeface="Arial" pitchFamily="34" charset="0"/>
                <a:cs typeface="Arial" pitchFamily="34" charset="0"/>
              </a:rPr>
              <a:t>клиникалық протоколға және  СОП ем шара стандартын </a:t>
            </a:r>
            <a:r>
              <a:rPr lang="kk-KZ" sz="2800" dirty="0" smtClean="0">
                <a:latin typeface="Arial" pitchFamily="34" charset="0"/>
                <a:cs typeface="Arial" pitchFamily="34" charset="0"/>
              </a:rPr>
              <a:t>орындау</a:t>
            </a:r>
            <a:r>
              <a:rPr lang="kk-KZ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36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kk-KZ" dirty="0" smtClean="0"/>
              <a:t>	</a:t>
            </a:r>
            <a:r>
              <a:rPr lang="kk-KZ" sz="3000" dirty="0" smtClean="0">
                <a:latin typeface="Arial" pitchFamily="34" charset="0"/>
                <a:cs typeface="Arial" pitchFamily="34" charset="0"/>
              </a:rPr>
              <a:t>Барлығы </a:t>
            </a:r>
            <a:r>
              <a:rPr lang="kk-KZ" sz="3000" dirty="0">
                <a:latin typeface="Arial" pitchFamily="34" charset="0"/>
                <a:cs typeface="Arial" pitchFamily="34" charset="0"/>
              </a:rPr>
              <a:t>2024  жылдың 1 тоқсаны бойынша осы тақырыпқа сәйкес 350 медициналық құжаттар  қаралып, оның ішінде клиникалық хаттамаларға сәйкессіздік  келесі  жағдайларда  анықталды.</a:t>
            </a:r>
            <a:endParaRPr lang="ru-RU" sz="30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kk-KZ" sz="3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ЖИА бойынша</a:t>
            </a:r>
            <a:r>
              <a:rPr lang="kk-KZ" sz="3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kk-KZ" sz="3000" dirty="0">
                <a:latin typeface="Arial" pitchFamily="34" charset="0"/>
                <a:cs typeface="Arial" pitchFamily="34" charset="0"/>
              </a:rPr>
              <a:t>карталар қаралды оның ішінде: жедел коронарлы синдром ST сегментімен  және артериалды гипертензия. криз жағдайлары, стенокардияның басқа </a:t>
            </a:r>
            <a:r>
              <a:rPr lang="kk-KZ" sz="3000" dirty="0" smtClean="0">
                <a:latin typeface="Arial" pitchFamily="34" charset="0"/>
                <a:cs typeface="Arial" pitchFamily="34" charset="0"/>
              </a:rPr>
              <a:t>түрлері. </a:t>
            </a:r>
          </a:p>
          <a:p>
            <a:pPr>
              <a:buFont typeface="Wingdings" pitchFamily="2" charset="2"/>
              <a:buChar char="Ø"/>
            </a:pPr>
            <a:r>
              <a:rPr lang="kk-KZ" sz="3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Клиникалық </a:t>
            </a:r>
            <a:r>
              <a:rPr lang="kk-KZ" sz="3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хаттамаларға сәйкессіздік </a:t>
            </a:r>
            <a:r>
              <a:rPr lang="kk-KZ" sz="3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анықталды. </a:t>
            </a:r>
          </a:p>
          <a:p>
            <a:pPr>
              <a:buFont typeface="Wingdings" pitchFamily="2" charset="2"/>
              <a:buChar char="Ø"/>
            </a:pPr>
            <a:r>
              <a:rPr lang="kk-KZ" sz="3000" dirty="0">
                <a:latin typeface="Arial" pitchFamily="34" charset="0"/>
                <a:cs typeface="Arial" pitchFamily="34" charset="0"/>
              </a:rPr>
              <a:t>ҚР ДСМ  </a:t>
            </a:r>
            <a:r>
              <a:rPr lang="kk-KZ" sz="3000" dirty="0" smtClean="0">
                <a:latin typeface="Arial" pitchFamily="34" charset="0"/>
                <a:cs typeface="Arial" pitchFamily="34" charset="0"/>
              </a:rPr>
              <a:t>Стенокардияның </a:t>
            </a:r>
            <a:r>
              <a:rPr lang="kk-KZ" sz="3000" dirty="0">
                <a:latin typeface="Arial" pitchFamily="34" charset="0"/>
                <a:cs typeface="Arial" pitchFamily="34" charset="0"/>
              </a:rPr>
              <a:t>басқа түрлері диагнозында   23.06.2016 жылғы  № 5 сәйкес емес </a:t>
            </a:r>
            <a:r>
              <a:rPr lang="kk-KZ" sz="3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препараттар</a:t>
            </a:r>
            <a:r>
              <a:rPr lang="kk-KZ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sz="3000" dirty="0">
                <a:latin typeface="Arial" pitchFamily="34" charset="0"/>
                <a:cs typeface="Arial" pitchFamily="34" charset="0"/>
              </a:rPr>
              <a:t>келесі жағдайда  пайдаланғаны </a:t>
            </a:r>
            <a:r>
              <a:rPr lang="kk-KZ" sz="3000" dirty="0" smtClean="0">
                <a:latin typeface="Arial" pitchFamily="34" charset="0"/>
                <a:cs typeface="Arial" pitchFamily="34" charset="0"/>
              </a:rPr>
              <a:t>анықталды: </a:t>
            </a:r>
            <a:r>
              <a:rPr lang="kk-KZ" sz="3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36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836712"/>
          </a:xfrm>
        </p:spPr>
        <p:txBody>
          <a:bodyPr>
            <a:noAutofit/>
          </a:bodyPr>
          <a:lstStyle/>
          <a:p>
            <a:r>
              <a:rPr lang="kk-KZ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Дротоверин препараты:</a:t>
            </a:r>
            <a:r>
              <a:rPr lang="kk-KZ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4417633"/>
              </p:ext>
            </p:extLst>
          </p:nvPr>
        </p:nvGraphicFramePr>
        <p:xfrm>
          <a:off x="107504" y="593223"/>
          <a:ext cx="8856985" cy="60041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6033"/>
                <a:gridCol w="1570191"/>
                <a:gridCol w="1296144"/>
                <a:gridCol w="999277"/>
                <a:gridCol w="2961163"/>
                <a:gridCol w="1584177"/>
              </a:tblGrid>
              <a:tr h="953036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Подстанция</a:t>
                      </a:r>
                      <a:endParaRPr lang="ru-RU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Күні</a:t>
                      </a:r>
                      <a:endParaRPr lang="ru-RU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Карта</a:t>
                      </a:r>
                      <a:endParaRPr lang="ru-RU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Диагноз</a:t>
                      </a:r>
                      <a:endParaRPr lang="ru-RU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Т.А.Ж.</a:t>
                      </a:r>
                      <a:r>
                        <a:rPr lang="kk-KZ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Фельдшер, дәрігер</a:t>
                      </a:r>
                      <a:endParaRPr lang="ru-RU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53036"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endParaRPr lang="ru-RU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kk-KZ" b="1" dirty="0" smtClean="0">
                          <a:latin typeface="Arial" pitchFamily="34" charset="0"/>
                          <a:cs typeface="Arial" pitchFamily="34" charset="0"/>
                        </a:rPr>
                        <a:t>№5 псп </a:t>
                      </a:r>
                    </a:p>
                    <a:p>
                      <a:pPr marL="0" indent="0">
                        <a:buNone/>
                      </a:pPr>
                      <a:r>
                        <a:rPr lang="kk-KZ" b="1" dirty="0" smtClean="0">
                          <a:latin typeface="Arial" pitchFamily="34" charset="0"/>
                          <a:cs typeface="Arial" pitchFamily="34" charset="0"/>
                        </a:rPr>
                        <a:t>Арал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05.01.24ж 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№1349 </a:t>
                      </a:r>
                    </a:p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73 жас 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Другие формы стенокардии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фельдшер                Ж.Ами </a:t>
                      </a:r>
                      <a:endParaRPr lang="ru-RU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38947"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kk-KZ" b="1" dirty="0" smtClean="0">
                          <a:latin typeface="Arial" pitchFamily="34" charset="0"/>
                          <a:cs typeface="Arial" pitchFamily="34" charset="0"/>
                        </a:rPr>
                        <a:t>№6 псп Айтеке би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06.02.24ж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№442   55 жас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Другие формы стенокардии, Хронический холецистит.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фельдшер Утемуратов 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53036"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04.02.24ж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№1009 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Другие нарушение ритма сердца.  Токсические действие алкоголя. 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фельдшер Башаров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53036"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13.02.24ж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№438 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Криз АГ  ХИБС 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фельдшер Дайрабай </a:t>
                      </a:r>
                      <a:endParaRPr lang="ru-RU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53036"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Arial" pitchFamily="34" charset="0"/>
                          <a:cs typeface="Arial" pitchFamily="34" charset="0"/>
                        </a:rPr>
                        <a:t>№14 псп Жанақорған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03.01.24ж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№760.  57 жас 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Нестабильная стенокардия Гастрит и дуоденит 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фельдшер  Қалбергенова 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26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836712"/>
          </a:xfrm>
        </p:spPr>
        <p:txBody>
          <a:bodyPr>
            <a:noAutofit/>
          </a:bodyPr>
          <a:lstStyle/>
          <a:p>
            <a:r>
              <a:rPr lang="kk-KZ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Дротоверин препараты:</a:t>
            </a:r>
            <a:r>
              <a:rPr lang="kk-KZ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680121"/>
              </p:ext>
            </p:extLst>
          </p:nvPr>
        </p:nvGraphicFramePr>
        <p:xfrm>
          <a:off x="107504" y="593223"/>
          <a:ext cx="8856984" cy="62431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56"/>
                <a:gridCol w="1440160"/>
                <a:gridCol w="1224136"/>
                <a:gridCol w="936104"/>
                <a:gridCol w="2160240"/>
                <a:gridCol w="2592288"/>
              </a:tblGrid>
              <a:tr h="303612"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Подстанция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Күні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Карта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Диагноз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Т.А.Ж.</a:t>
                      </a:r>
                      <a:r>
                        <a:rPr lang="kk-KZ" sz="16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Фельдшер 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03612"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kk-KZ" sz="16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№2 псп</a:t>
                      </a:r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12.01.24ж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№362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ХИБС АГ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фельдшер Уайсова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1321"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№3 псп</a:t>
                      </a:r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02.01.24ж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№1281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ЦВЗ криз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фельдшер  Кулмуратова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1321"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№3 псп</a:t>
                      </a:r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04.01.24ж</a:t>
                      </a:r>
                      <a:endParaRPr lang="ru-RU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№257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ЦВЗ криз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фельдшер Кулмуратова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1321"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№3 псп</a:t>
                      </a:r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14.01.24ж</a:t>
                      </a:r>
                      <a:endParaRPr lang="ru-RU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№478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ЦВЗ АГ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фельдшер Алдабергенов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1321"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№3 псп</a:t>
                      </a:r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18.02.24ж</a:t>
                      </a:r>
                      <a:endParaRPr lang="ru-RU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№595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ЦВЗ АГ ХИБС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фельдшер Кулмуратова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1321"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№3 псп</a:t>
                      </a:r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20.02. 24ж</a:t>
                      </a:r>
                      <a:endParaRPr lang="ru-RU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№771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ЦВЗ АГ ХИБС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фельдшер Кулмуратова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1321"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№3 псп</a:t>
                      </a:r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25.02. 24ж</a:t>
                      </a:r>
                      <a:endParaRPr lang="ru-RU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№242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ЦВЗ АГ ХИБС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фельдшер Кулмуратова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1321"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№3 псп</a:t>
                      </a:r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27.02. 24ж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№1282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Криз АГ ХИБС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фельдшер Кулмуратова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59030"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№3 псп 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29.02.24ж</a:t>
                      </a:r>
                      <a:endParaRPr lang="ru-RU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№401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ЦВЗ АГ Посл ОНМК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фельдшер Кулмуратова</a:t>
                      </a:r>
                      <a:endParaRPr lang="ru-RU" sz="16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/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03612"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№4 псп</a:t>
                      </a:r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12.01.24ж </a:t>
                      </a:r>
                      <a:endParaRPr lang="ru-RU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№966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ЦВЗ  АГ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фельдшер Сариева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59030"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№4 псп 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03.03.24ж </a:t>
                      </a:r>
                      <a:endParaRPr lang="ru-RU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№1127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Кардиомиопатия Сахарный диабет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фельдшер  Шуйтенова </a:t>
                      </a:r>
                      <a:endParaRPr lang="ru-RU" sz="16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/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43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8229600" cy="836712"/>
          </a:xfrm>
        </p:spPr>
        <p:txBody>
          <a:bodyPr>
            <a:noAutofit/>
          </a:bodyPr>
          <a:lstStyle/>
          <a:p>
            <a:r>
              <a:rPr lang="kk-KZ" sz="2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Преднизолон   </a:t>
            </a:r>
            <a:r>
              <a:rPr lang="kk-KZ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ерітіндісі-25 жағдайда</a:t>
            </a: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9091970"/>
              </p:ext>
            </p:extLst>
          </p:nvPr>
        </p:nvGraphicFramePr>
        <p:xfrm>
          <a:off x="179512" y="506344"/>
          <a:ext cx="8856984" cy="63173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56"/>
                <a:gridCol w="1440160"/>
                <a:gridCol w="1224136"/>
                <a:gridCol w="936104"/>
                <a:gridCol w="2376264"/>
                <a:gridCol w="2376264"/>
              </a:tblGrid>
              <a:tr h="512027">
                <a:tc>
                  <a:txBody>
                    <a:bodyPr/>
                    <a:lstStyle/>
                    <a:p>
                      <a:pPr algn="ctr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Подстанция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Күні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Карта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Диагноз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Т.А.Ж.</a:t>
                      </a:r>
                      <a:r>
                        <a:rPr lang="kk-KZ" sz="165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Вр,Фельдшер 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82927">
                <a:tc>
                  <a:txBody>
                    <a:bodyPr/>
                    <a:lstStyle/>
                    <a:p>
                      <a:pPr algn="ctr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kk-KZ" sz="165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№3 псп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12.01.24ж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№1269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АГ. Гипертонический криз.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36304">
                <a:tc>
                  <a:txBody>
                    <a:bodyPr/>
                    <a:lstStyle/>
                    <a:p>
                      <a:pPr algn="ctr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№3 псп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26.02</a:t>
                      </a:r>
                      <a:r>
                        <a:rPr lang="kk-KZ" sz="165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.24ж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№985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ЦВЗ .Гипотензия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вр. А. Шагирова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12027">
                <a:tc>
                  <a:txBody>
                    <a:bodyPr/>
                    <a:lstStyle/>
                    <a:p>
                      <a:pPr algn="ctr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№3псп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27.02</a:t>
                      </a:r>
                      <a:r>
                        <a:rPr lang="kk-KZ" sz="165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.24ж</a:t>
                      </a: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 1146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ХИБС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вр. А. Шагирова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36304">
                <a:tc>
                  <a:txBody>
                    <a:bodyPr/>
                    <a:lstStyle/>
                    <a:p>
                      <a:pPr algn="ctr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№3 псп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06.03</a:t>
                      </a:r>
                      <a:r>
                        <a:rPr lang="kk-KZ" sz="165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№970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ЦВЗ ТИА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вр Умирзақова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82927">
                <a:tc>
                  <a:txBody>
                    <a:bodyPr/>
                    <a:lstStyle/>
                    <a:p>
                      <a:pPr algn="ctr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№1 псп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31.01</a:t>
                      </a:r>
                      <a:r>
                        <a:rPr lang="kk-KZ" sz="165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.24ж</a:t>
                      </a: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№82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Гипотензия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Жасыбеков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82927">
                <a:tc>
                  <a:txBody>
                    <a:bodyPr/>
                    <a:lstStyle/>
                    <a:p>
                      <a:pPr algn="ctr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№1 псп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27.02</a:t>
                      </a:r>
                      <a:r>
                        <a:rPr lang="kk-KZ" sz="165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№286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Гипотензия,            посл. ОНМК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</a:t>
                      </a:r>
                    </a:p>
                    <a:p>
                      <a:pPr algn="ctr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Тынысбек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03127">
                <a:tc>
                  <a:txBody>
                    <a:bodyPr/>
                    <a:lstStyle/>
                    <a:p>
                      <a:pPr algn="ctr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№4псп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23.02</a:t>
                      </a:r>
                      <a:r>
                        <a:rPr lang="kk-KZ" sz="165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№629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Гипотензия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вр. М. Суюнбаев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82927">
                <a:tc>
                  <a:txBody>
                    <a:bodyPr/>
                    <a:lstStyle/>
                    <a:p>
                      <a:pPr algn="ctr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№2псп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28.02.24ж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№989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Гипотензия </a:t>
                      </a:r>
                    </a:p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СД ХИБС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 Тұрсынаманова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29639">
                <a:tc>
                  <a:txBody>
                    <a:bodyPr/>
                    <a:lstStyle/>
                    <a:p>
                      <a:pPr algn="ctr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Сырдария 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28.02.</a:t>
                      </a:r>
                      <a:r>
                        <a:rPr lang="kk-KZ" sz="165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№1277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Фибрилляция и мерзание предсердии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Биханова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76174">
                <a:tc>
                  <a:txBody>
                    <a:bodyPr/>
                    <a:lstStyle/>
                    <a:p>
                      <a:pPr algn="ctr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№4 псп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08.03.</a:t>
                      </a:r>
                      <a:r>
                        <a:rPr lang="kk-KZ" sz="165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№366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Нестабильная стенокардия.</a:t>
                      </a:r>
                      <a:r>
                        <a:rPr lang="kk-KZ" sz="165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Кардиогенный шок Пневмония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                            Г. Кошкарбаева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687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836712"/>
          </a:xfrm>
        </p:spPr>
        <p:txBody>
          <a:bodyPr>
            <a:noAutofit/>
          </a:bodyPr>
          <a:lstStyle/>
          <a:p>
            <a:r>
              <a:rPr lang="kk-KZ" sz="2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Дексаметазон   ерітіндісі -132  жағдайда</a:t>
            </a:r>
            <a:r>
              <a:rPr lang="kk-KZ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1309021"/>
              </p:ext>
            </p:extLst>
          </p:nvPr>
        </p:nvGraphicFramePr>
        <p:xfrm>
          <a:off x="270538" y="550573"/>
          <a:ext cx="8783999" cy="63356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9902"/>
                <a:gridCol w="1428293"/>
                <a:gridCol w="1214049"/>
                <a:gridCol w="999805"/>
                <a:gridCol w="2285268"/>
                <a:gridCol w="2356682"/>
              </a:tblGrid>
              <a:tr h="326931"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Подстанция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Күні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Карта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Диагноз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Т.А.Ж.</a:t>
                      </a:r>
                      <a:r>
                        <a:rPr lang="kk-KZ" sz="16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Фельдшер 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34361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№1 псп -46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09.01.24ж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№1339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ХСН СН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Гажданбек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34361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10.01.24ж</a:t>
                      </a:r>
                      <a:endParaRPr lang="kk-KZ" sz="165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№1133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Кардиомиопатия СН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вр. Төлепбергенұлы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34361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15.01.24ж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№506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Криз ХОБЛ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Наушабай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34361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12.01.24ж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№140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Последствие ОНМК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Наушабай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34361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21.01.24ж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№1281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АГ ХИБС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Тынысбек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79560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16.02.24ж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№420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СНн. ХИБС. Бронхопневмония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Әбдрахман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79560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12.03.24ж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№1090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Криз БА ХИБС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Әбдрахман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79560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№2 псп -13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14.01.24ж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№958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ХИБС Др. наруш сердечного ритма.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Уайсова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79560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26.01.24ж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№77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ХИБС СН Фибр и мерц предс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Рысбеков 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34361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05.02.24ж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№970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ХИБС СН посл Онмк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Уайсова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34361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10.02.24ж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№1345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ХИБС АГ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Ауесбаев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79560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17.02.24ж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№106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Криз .Посл ОНМК ХОБЛ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Н. Өміртай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28271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04.03.24ж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№116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Криз Пневмония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</a:t>
                      </a:r>
                      <a:r>
                        <a:rPr lang="kk-KZ" sz="165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Искакова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74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836712"/>
          </a:xfrm>
        </p:spPr>
        <p:txBody>
          <a:bodyPr>
            <a:noAutofit/>
          </a:bodyPr>
          <a:lstStyle/>
          <a:p>
            <a:r>
              <a:rPr lang="kk-KZ" sz="2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Дексаметазон   ерітіндісі -132  жағдайда</a:t>
            </a:r>
            <a:r>
              <a:rPr lang="kk-KZ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3611108"/>
              </p:ext>
            </p:extLst>
          </p:nvPr>
        </p:nvGraphicFramePr>
        <p:xfrm>
          <a:off x="270538" y="550573"/>
          <a:ext cx="8783999" cy="58837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9902"/>
                <a:gridCol w="1428293"/>
                <a:gridCol w="1214049"/>
                <a:gridCol w="999805"/>
                <a:gridCol w="2391661"/>
                <a:gridCol w="2250289"/>
              </a:tblGrid>
              <a:tr h="326931"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Подстанция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Күні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Карта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Диагноз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Т.А.Ж.</a:t>
                      </a:r>
                      <a:r>
                        <a:rPr lang="kk-KZ" sz="16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Фельдшер 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34361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№3 псп -21  </a:t>
                      </a:r>
                      <a:endParaRPr lang="ru-RU" sz="165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02.01.24ж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№1109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ХИБС СН ДН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Кулмуратова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34361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10.01.24ж</a:t>
                      </a:r>
                      <a:endParaRPr lang="kk-KZ" sz="165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 81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ХИБС СН ДН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Кулмуратова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34361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14.01.24ж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№879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ХИБС Стенокардия напряжения. ОНМК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34361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20:01.24ж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 073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ХИБС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вр Матаева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59263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28.01.24ж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№96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ХИБС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вр Матаева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30.01.24ж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№120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Стенокардия напряжения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02981">
                <a:tc>
                  <a:txBody>
                    <a:bodyPr/>
                    <a:lstStyle/>
                    <a:p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09.02.24ж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№746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ЦВЗ. </a:t>
                      </a: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АГ </a:t>
                      </a: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Энцефалопатия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67288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12.02.24ж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№419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Нарушение проводимости ДН СД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Сарсенбаева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40588">
                <a:tc>
                  <a:txBody>
                    <a:bodyPr/>
                    <a:lstStyle/>
                    <a:p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14.02.24ж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№589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ХИБС СН ДН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 Кулмуратова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34361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№4 псп-21</a:t>
                      </a:r>
                      <a:endParaRPr lang="ru-RU" sz="165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02.01.24ж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№1329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Застойная</a:t>
                      </a:r>
                      <a:r>
                        <a:rPr lang="kk-KZ" sz="165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пневмония </a:t>
                      </a: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Кардиомиопатия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вр. Төлегенов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34361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09.01.24ж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№1052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Кардиомиопатия АГ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Ильясова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92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836712"/>
          </a:xfrm>
        </p:spPr>
        <p:txBody>
          <a:bodyPr>
            <a:noAutofit/>
          </a:bodyPr>
          <a:lstStyle/>
          <a:p>
            <a:r>
              <a:rPr lang="kk-KZ" sz="2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Дексаметазон   ерітіндісі -132  жағдайда</a:t>
            </a:r>
            <a:r>
              <a:rPr lang="kk-KZ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380749"/>
              </p:ext>
            </p:extLst>
          </p:nvPr>
        </p:nvGraphicFramePr>
        <p:xfrm>
          <a:off x="270538" y="550573"/>
          <a:ext cx="8783999" cy="60839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9902"/>
                <a:gridCol w="1281280"/>
                <a:gridCol w="1224136"/>
                <a:gridCol w="936104"/>
                <a:gridCol w="2592288"/>
                <a:gridCol w="2250289"/>
              </a:tblGrid>
              <a:tr h="613673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Подстанция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Күні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Карта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Диагноз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Т.А.Ж.</a:t>
                      </a:r>
                      <a:r>
                        <a:rPr lang="kk-KZ" sz="165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Фельдшер 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3673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№4 псп-21</a:t>
                      </a:r>
                      <a:endParaRPr lang="ru-RU" sz="165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17.01.24ж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 186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ОКСБПСТ Кардиогенный шок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Қарғабаев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54043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03.02.24ж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№284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ЦВЗ АГ ОРВИ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фельшер Самат Н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54043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12.02.24ж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№814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АГ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фр Самат.Н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54043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07.03.24ж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 495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Криз АГ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фр Самат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938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№5 псп -6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17.01.24ж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№930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СН.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Қабылов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20438">
                <a:tc>
                  <a:txBody>
                    <a:bodyPr/>
                    <a:lstStyle/>
                    <a:p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19.01.24ж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№153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АГ энцефалопатия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Қабылов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3673">
                <a:tc>
                  <a:txBody>
                    <a:bodyPr/>
                    <a:lstStyle/>
                    <a:p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20.02.24ж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№52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Фибриляция и мерцание  предсердии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вр. Сабырбаева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3673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№6  псп -11</a:t>
                      </a:r>
                      <a:endParaRPr lang="ru-RU" sz="165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22.01.24ж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№587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Нарушение ритма сердца ХПН Пос. ОНМК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Утемуратова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54043">
                <a:tc>
                  <a:txBody>
                    <a:bodyPr/>
                    <a:lstStyle/>
                    <a:p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09.02.24ж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№1151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Криз СД Пневмония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Сартай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54043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12.02.24ж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№160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Криз АГ Астма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Фельд. Майдақара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54043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25.02.24ж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№70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СН ЦП Асцит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Омар Қ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3673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29.02.24ж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№1066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АГ Энцефалопатия Астма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фр Саликов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503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836712"/>
          </a:xfrm>
        </p:spPr>
        <p:txBody>
          <a:bodyPr>
            <a:noAutofit/>
          </a:bodyPr>
          <a:lstStyle/>
          <a:p>
            <a:r>
              <a:rPr lang="kk-KZ" sz="2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Дексаметазон   ерітіндісі -132  жағдайда</a:t>
            </a:r>
            <a:r>
              <a:rPr lang="kk-KZ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2367463"/>
              </p:ext>
            </p:extLst>
          </p:nvPr>
        </p:nvGraphicFramePr>
        <p:xfrm>
          <a:off x="270538" y="550573"/>
          <a:ext cx="8783999" cy="61907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9902"/>
                <a:gridCol w="1281280"/>
                <a:gridCol w="1224136"/>
                <a:gridCol w="936104"/>
                <a:gridCol w="2592288"/>
                <a:gridCol w="2250289"/>
              </a:tblGrid>
              <a:tr h="633959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Подстанция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Күні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Карта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Диагноз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Т.А.Ж.</a:t>
                      </a:r>
                      <a:r>
                        <a:rPr lang="kk-KZ" sz="165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Фельдшер </a:t>
                      </a:r>
                      <a:endParaRPr lang="ru-RU" sz="165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33959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37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№7 псп 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12.02.24ж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№1180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АГ БА . Аллергия неуточненная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Кулмаганбетова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4008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38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№8 псп 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03.03.24ж 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№447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Другие наруш серд ритма ХОБЛ ДН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Спанов 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4008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№9 псп -3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02.01.24ж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№613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Гипотензия ОРВИ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Ахметов.С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65747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26.01.24ж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№328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Гипотензия СД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Едрекова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83200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14.02.24ж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№645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Гипотензия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Кушанова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54235">
                <a:tc>
                  <a:txBody>
                    <a:bodyPr/>
                    <a:lstStyle/>
                    <a:p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№10 псп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02.03.24ж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№197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Гипотензия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Ертай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33959">
                <a:tc>
                  <a:txBody>
                    <a:bodyPr/>
                    <a:lstStyle/>
                    <a:p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№11 псп 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05.01.24ж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№503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Гипотензия   ЦНС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А.Семенова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5470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21.02.24ж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№992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Заст СН ХОБЛ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Бакуов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54235">
                <a:tc>
                  <a:txBody>
                    <a:bodyPr/>
                    <a:lstStyle/>
                    <a:p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01.03.24ж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№494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АГ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Таюпова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4008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46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№13псп 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30.01.24ж 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№721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АГ БА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Байбураев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4008">
                <a:tc>
                  <a:txBody>
                    <a:bodyPr/>
                    <a:lstStyle/>
                    <a:p>
                      <a:pPr algn="l"/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  <a:endParaRPr lang="ru-RU" sz="16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b="1" dirty="0" smtClean="0">
                          <a:latin typeface="Arial" pitchFamily="34" charset="0"/>
                          <a:cs typeface="Arial" pitchFamily="34" charset="0"/>
                        </a:rPr>
                        <a:t>№14 псп 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25.02.24ж</a:t>
                      </a:r>
                      <a:endParaRPr lang="ru-RU" sz="165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№55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Нарушение ритма сердца .ХОБЛ . 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50" dirty="0" smtClean="0">
                          <a:latin typeface="Arial" pitchFamily="34" charset="0"/>
                          <a:cs typeface="Arial" pitchFamily="34" charset="0"/>
                        </a:rPr>
                        <a:t>фельдшер Айтекеев</a:t>
                      </a:r>
                      <a:endParaRPr lang="ru-RU" sz="16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917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1795</Words>
  <Application>Microsoft Office PowerPoint</Application>
  <PresentationFormat>Экран (4:3)</PresentationFormat>
  <Paragraphs>894</Paragraphs>
  <Slides>18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2024 жылдың 1-тоқсаны бойынша клиникалық хаттамаларға  медициналық құжаттардың сәйкестігіне жүргізілген аудит қорытындысы. </vt:lpstr>
      <vt:lpstr>Презентация PowerPoint</vt:lpstr>
      <vt:lpstr>Дротоверин препараты:  </vt:lpstr>
      <vt:lpstr>Дротоверин препараты:  </vt:lpstr>
      <vt:lpstr>Преднизолон   ерітіндісі-25 жағдайда</vt:lpstr>
      <vt:lpstr>Дексаметазон   ерітіндісі -132  жағдайда  </vt:lpstr>
      <vt:lpstr>Дексаметазон   ерітіндісі -132  жағдайда  </vt:lpstr>
      <vt:lpstr>Дексаметазон   ерітіндісі -132  жағдайда  </vt:lpstr>
      <vt:lpstr>Дексаметазон   ерітіндісі -132  жағдайда  </vt:lpstr>
      <vt:lpstr>Артериалды гипертензия. криз жағдайларында  ҚР ДСМ артериалды гипертензия 03.09.2019 ж № 74 хаттамаға сәйкес емес Магнезия сульфат препараты  салынған жағдайдалар: </vt:lpstr>
      <vt:lpstr>Артериалды гипертензия. криз жағдайларында  ҚР ДСМ артериалды гипертензия 03.09.2019 ж № 74 хаттамаға сәйкес емес Магнезия сульфат препараты  салынған жағдайдалар: </vt:lpstr>
      <vt:lpstr>Артериалды гипертензия Магнезия сульфат препараты  салынған жағдайдалар: </vt:lpstr>
      <vt:lpstr>Артериалды гипертензия Магнезия сульфат препараты  салынған жағдайдалар: </vt:lpstr>
      <vt:lpstr>Артериалды гипертензия Магнезия сульфат препараты  салынған жағдайдалар: </vt:lpstr>
      <vt:lpstr>Кетатоп    ерітіндісі  жасалған</vt:lpstr>
      <vt:lpstr>Кетатоп    ерітіндісі  жасалған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жылдың 1-тоқсаны бойынша клиникалық хаттамаларға  медициналық құжаттардың сәйкестігіне жүргізілген аудит қорытындысы. </dc:title>
  <dc:creator>админ306</dc:creator>
  <cp:lastModifiedBy>Пользователь</cp:lastModifiedBy>
  <cp:revision>63</cp:revision>
  <dcterms:created xsi:type="dcterms:W3CDTF">2024-04-09T10:16:43Z</dcterms:created>
  <dcterms:modified xsi:type="dcterms:W3CDTF">2024-04-11T04:16:36Z</dcterms:modified>
</cp:coreProperties>
</file>