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8262E-BB3A-4CFB-8A4B-113C0F62E952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B17EB-5CA9-411F-B667-DCD27476D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17EB-5CA9-411F-B667-DCD27476D56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2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2024 жылдың 1-тоқсаны бойынша клиникалық хаттамаларға  медициналық құжаттардың сәйкестігіне жүргізілген аудит қорытындысы.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3360" y="5229200"/>
            <a:ext cx="5360640" cy="985664"/>
          </a:xfrm>
        </p:spPr>
        <p:txBody>
          <a:bodyPr/>
          <a:lstStyle/>
          <a:p>
            <a:r>
              <a:rPr lang="kk-KZ" b="1" dirty="0" smtClean="0">
                <a:solidFill>
                  <a:srgbClr val="00B0F0"/>
                </a:solidFill>
              </a:rPr>
              <a:t>Г.Т. Нурсейтова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Артериалды гипертензия.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криз жағдайларында  ҚР ДСМ артериалды гипертензия 03.09.2019 ж № 74 хаттамаға сәйкес емес </a:t>
            </a:r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Магнезия сульфат 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препараты  салынған жағдайдалар</a:t>
            </a:r>
            <a:r>
              <a:rPr lang="kk-K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567208"/>
              </p:ext>
            </p:extLst>
          </p:nvPr>
        </p:nvGraphicFramePr>
        <p:xfrm>
          <a:off x="179512" y="1079918"/>
          <a:ext cx="8783999" cy="571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02"/>
                <a:gridCol w="1156282"/>
                <a:gridCol w="1349134"/>
                <a:gridCol w="936104"/>
                <a:gridCol w="2395282"/>
                <a:gridCol w="2447295"/>
              </a:tblGrid>
              <a:tr h="58849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7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7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7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7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7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5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№1псп-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31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13.01.24ж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№434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АГ.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Фельдшер Абжаппар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5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13.02.24ж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 354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. Гипертензивная энцефалопатия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фельдшер Әбдрахман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5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21.02.24ж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 977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. Гипертензивная энцефалопатия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фельдшер Абсадық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5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25.02.24ж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№742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. Гипертензивная энцефалопатия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фельдшер Наушабай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5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26.02.24ж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1136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. Гипертензивная энцефалопатия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фельдшер Тынысбек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1387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28.02.24ж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№1028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фельдшер Наушабай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53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№2 псп-7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06.01. 24ж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№412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ВСД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Фр  Тұрсынаманова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1387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17.01. 24ж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№690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Фр  Момынбеков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1387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№3 псп-21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04.01.24ж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№480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Фр  Зейнебекқызы Р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5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10.01.24ж</a:t>
                      </a:r>
                      <a:endParaRPr lang="ru-RU" sz="167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№ 537 27 жас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АГ 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70" dirty="0" smtClean="0">
                          <a:latin typeface="Arial" pitchFamily="34" charset="0"/>
                          <a:cs typeface="Arial" pitchFamily="34" charset="0"/>
                        </a:rPr>
                        <a:t>Фр Дуйсенбаева Л</a:t>
                      </a:r>
                      <a:endParaRPr lang="ru-RU" sz="167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3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Артериалды гипертензия.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криз жағдайларында  ҚР ДСМ артериалды гипертензия 03.09.2019 ж № 74 хаттамаға сәйкес емес </a:t>
            </a:r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Магнезия сульфат 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препараты  салынған жағдайдалар</a:t>
            </a:r>
            <a:r>
              <a:rPr lang="kk-K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92297"/>
              </p:ext>
            </p:extLst>
          </p:nvPr>
        </p:nvGraphicFramePr>
        <p:xfrm>
          <a:off x="251520" y="1041205"/>
          <a:ext cx="8784976" cy="5758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58"/>
                <a:gridCol w="1228234"/>
                <a:gridCol w="1277461"/>
                <a:gridCol w="1098803"/>
                <a:gridCol w="2232953"/>
                <a:gridCol w="2447567"/>
              </a:tblGrid>
              <a:tr h="56105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368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 псп-21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02.02. 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№974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 Матаева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526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17.01.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№567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АГ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5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368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№4 псп -13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872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Қошқарбаева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667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13.02.24ж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№1408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АГ. Энцефалопатия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</a:t>
                      </a:r>
                      <a:r>
                        <a:rPr lang="kk-KZ" sz="165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Несіпбаева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551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№5 Арал- 11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№679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Анесова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526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07.01.24ж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№1208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Анесова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526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17.01.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№1082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Базаров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74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26.01. 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№475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Базаров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740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30.01.24ж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№829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 Тлесова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74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06.02.24ж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№596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Байгабулов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060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28.02 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№668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Қабылов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5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Артериалды 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гипертензия</a:t>
            </a:r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Магнезия сульфат 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препараты  салынған жағдайдалар</a:t>
            </a:r>
            <a:r>
              <a:rPr lang="kk-K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359492"/>
              </p:ext>
            </p:extLst>
          </p:nvPr>
        </p:nvGraphicFramePr>
        <p:xfrm>
          <a:off x="251520" y="985527"/>
          <a:ext cx="8784976" cy="5536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58"/>
                <a:gridCol w="1228234"/>
                <a:gridCol w="1277461"/>
                <a:gridCol w="1098803"/>
                <a:gridCol w="2232248"/>
                <a:gridCol w="2448272"/>
              </a:tblGrid>
              <a:tr h="56105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368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№6 псп Қазалы- 19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05.01.24ж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№1328.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Жұбатханн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526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05.01.24ж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№1111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Бахи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3686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08.01.24ж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№475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Другие нарушение сердечного ритма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3992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04.02.24ж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94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Жұбатханова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132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05.02.24ж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№1164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Саликов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526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№7 псп -8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19.01 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№94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Кемалова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526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19.01.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№795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Тлесова Р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69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24.01.24ж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№802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Тлесова Р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980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26.02.24ж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465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Кемалова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08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№8 псп Қармақшы - 17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03.01.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№948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Заурбеков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722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05.01.24ж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№1321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Спанова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722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18.02.24ж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№614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Криз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Айекенова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0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Артериалды 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гипертензия</a:t>
            </a:r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Магнезия сульфат 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препараты  салынған жағдайдалар</a:t>
            </a:r>
            <a:r>
              <a:rPr lang="kk-K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686893"/>
              </p:ext>
            </p:extLst>
          </p:nvPr>
        </p:nvGraphicFramePr>
        <p:xfrm>
          <a:off x="107505" y="838305"/>
          <a:ext cx="8928991" cy="5916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285"/>
                <a:gridCol w="1298827"/>
                <a:gridCol w="1243991"/>
                <a:gridCol w="1024638"/>
                <a:gridCol w="2269559"/>
                <a:gridCol w="2487691"/>
              </a:tblGrid>
              <a:tr h="3325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9053">
                <a:tc>
                  <a:txBody>
                    <a:bodyPr/>
                    <a:lstStyle/>
                    <a:p>
                      <a:pPr algn="l"/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№9 бөлімше Торетам : -10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01.01.24ж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№354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ГЭ АГ фельдшер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Сугурбаева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7291">
                <a:tc>
                  <a:txBody>
                    <a:bodyPr/>
                    <a:lstStyle/>
                    <a:p>
                      <a:pPr algn="l"/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27.01.24ж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№1118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Ахметов М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kk-KZ" b="1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16.02.24ж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 170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АГ. 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Серикбаев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9563">
                <a:tc>
                  <a:txBody>
                    <a:bodyPr/>
                    <a:lstStyle/>
                    <a:p>
                      <a:pPr algn="l"/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№10 бөлімше  жалағаш-</a:t>
                      </a: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18.01.24ж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№1132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АГ Гипер.синдром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Кенжебаев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06.02.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№1503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Кенжебаев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1664">
                <a:tc>
                  <a:txBody>
                    <a:bodyPr/>
                    <a:lstStyle/>
                    <a:p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kk-KZ" sz="165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№11 Сырдария-2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11.02. 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№980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ГЭ АҚҚ 220/110 Д есепте тұрады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Шайменов </a:t>
                      </a:r>
                      <a:r>
                        <a:rPr lang="kk-KZ" sz="165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kk-KZ" sz="1650" i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неге эбрантил салмасқа</a:t>
                      </a:r>
                      <a:r>
                        <a:rPr lang="kk-KZ" sz="165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)</a:t>
                      </a:r>
                      <a:endParaRPr lang="ru-RU" sz="165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5734">
                <a:tc>
                  <a:txBody>
                    <a:bodyPr/>
                    <a:lstStyle/>
                    <a:p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smtClean="0">
                          <a:latin typeface="Arial" pitchFamily="34" charset="0"/>
                          <a:cs typeface="Arial" pitchFamily="34" charset="0"/>
                        </a:rPr>
                        <a:t>№13 бөлімше Шиелі :-36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10.01.24ж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№229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Алшынбаева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9053">
                <a:tc>
                  <a:txBody>
                    <a:bodyPr/>
                    <a:lstStyle/>
                    <a:p>
                      <a:pPr algn="l"/>
                      <a:r>
                        <a:rPr lang="kk-KZ" sz="1650" b="1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12.01.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№1185.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Жанабекова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2551">
                <a:tc>
                  <a:txBody>
                    <a:bodyPr/>
                    <a:lstStyle/>
                    <a:p>
                      <a:r>
                        <a:rPr lang="kk-KZ" b="1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16.01.24ж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№708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ГЭ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Ниязов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711">
                <a:tc>
                  <a:txBody>
                    <a:bodyPr/>
                    <a:lstStyle/>
                    <a:p>
                      <a:r>
                        <a:rPr lang="kk-KZ" b="1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24.01. 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№250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 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 Кенесбек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8065">
                <a:tc>
                  <a:txBody>
                    <a:bodyPr/>
                    <a:lstStyle/>
                    <a:p>
                      <a:r>
                        <a:rPr lang="kk-KZ" b="1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07.01.24ж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№856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АГ. БА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smtClean="0">
                          <a:latin typeface="Arial" pitchFamily="34" charset="0"/>
                          <a:cs typeface="Arial" pitchFamily="34" charset="0"/>
                        </a:rPr>
                        <a:t>фельдшер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9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Артериалды 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гипертензия</a:t>
            </a:r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Магнезия сульфат 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препараты  салынған жағдайдалар</a:t>
            </a:r>
            <a:r>
              <a:rPr lang="kk-K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920536"/>
              </p:ext>
            </p:extLst>
          </p:nvPr>
        </p:nvGraphicFramePr>
        <p:xfrm>
          <a:off x="251520" y="985525"/>
          <a:ext cx="8784976" cy="4459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58"/>
                <a:gridCol w="1228234"/>
                <a:gridCol w="1368152"/>
                <a:gridCol w="1008112"/>
                <a:gridCol w="2232953"/>
                <a:gridCol w="2447567"/>
              </a:tblGrid>
              <a:tr h="696313"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71695"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Arial" pitchFamily="34" charset="0"/>
                          <a:cs typeface="Arial" pitchFamily="34" charset="0"/>
                        </a:rPr>
                        <a:t>№14 бөлімше Жанакорган-13</a:t>
                      </a:r>
                      <a:endParaRPr lang="ru-RU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05.02.24ж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№373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АГ. Энцефалопатия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фельдшер Жамилова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12680"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20.02.24ж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№1213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АГ. Гастрит. Энцефалопатия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фельдшер    Жамилова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0187"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29.02.24ж 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№ 390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фельдшер Төрежанов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824">
                <a:tc>
                  <a:txBody>
                    <a:bodyPr/>
                    <a:lstStyle/>
                    <a:p>
                      <a:pPr algn="l"/>
                      <a:r>
                        <a:rPr lang="kk-KZ" sz="1800" b="1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22.02.24ж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№ 306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АГ ГЭ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latin typeface="Arial" pitchFamily="34" charset="0"/>
                          <a:cs typeface="Arial" pitchFamily="34" charset="0"/>
                        </a:rPr>
                        <a:t>фельдшер Айтекеев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Кетатоп    ерітіндісі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жасалған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685584"/>
              </p:ext>
            </p:extLst>
          </p:nvPr>
        </p:nvGraphicFramePr>
        <p:xfrm>
          <a:off x="107503" y="836709"/>
          <a:ext cx="8928993" cy="5832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131"/>
                <a:gridCol w="1463982"/>
                <a:gridCol w="1151814"/>
                <a:gridCol w="977522"/>
                <a:gridCol w="2232248"/>
                <a:gridCol w="2664296"/>
              </a:tblGrid>
              <a:tr h="58906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 псп – 37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22.01.24ж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749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АГ Энцефалопатия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Базарбаева Д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50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№2 псп </a:t>
                      </a: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-10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09.01.24ж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№706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Посл ОНМК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Алимбетова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№3 </a:t>
                      </a: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псп- </a:t>
                      </a: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30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25.01.24ж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№1401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АГ Посл ОНМК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Құрманалиева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2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29.02.24ж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№604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Сарсенбаева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№4 </a:t>
                      </a: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псп- </a:t>
                      </a: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37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16.02.24ж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№1107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Нарушение сердечного ритма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Сарсенбай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503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№5 псп -19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№747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ОРВИ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Берибаева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88049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06.01.24ж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Гипертензивная энцефалопатия,  последствия  ОНМК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Тлесова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2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14.01.24ж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463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ГЭ. АГ Эпилепсия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Берибаева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4347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17.01.24ж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№558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 АГ ЦВЗ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Қабылов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04.02.24ж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№134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АГ. Острая реакция на стресс 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Берибаева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56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Кетатоп    ерітіндісі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жасалған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952229"/>
              </p:ext>
            </p:extLst>
          </p:nvPr>
        </p:nvGraphicFramePr>
        <p:xfrm>
          <a:off x="107503" y="836709"/>
          <a:ext cx="8928993" cy="589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131"/>
                <a:gridCol w="1361070"/>
                <a:gridCol w="1254726"/>
                <a:gridCol w="977522"/>
                <a:gridCol w="2160240"/>
                <a:gridCol w="2736304"/>
              </a:tblGrid>
              <a:tr h="58906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503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№6 псп- 44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01.01.24ж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№99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АГ. ЦП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Саликов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50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04.01.24ж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№1385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Последствие  ОНМК. ХИБС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 р Башаров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70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10.01.24ж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№403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АГ. Последствие  ОНМК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Утемуратов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2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05.01.24ж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№1328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АГ.ГЭ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Жұбатханова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686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28.01.24ж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№383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АГ. 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Алмат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503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09.01.24ж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№1418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АГ. ГЭ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Дайрабай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3553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№10 псп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24.02.24ж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№743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ЦВЗ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вр Алдабергенова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2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№13 псп- 17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04.01.24ж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№689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Абуов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3903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 16.02.24ж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 500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АГ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Шарапова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390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16.02.24ж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№1044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ЦВЗ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фельдшер Бөреев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24.02.24ж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№1259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Посл ОНМК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вр.  Майлыбаева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35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№14 псп-  10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10.01.24ж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№ 109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АГ.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Arial" pitchFamily="34" charset="0"/>
                          <a:cs typeface="Arial" pitchFamily="34" charset="0"/>
                        </a:rPr>
                        <a:t>вр Айтекеев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1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712968" cy="6120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sz="42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4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Қортынды :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э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ксперттік</a:t>
            </a:r>
            <a:r>
              <a:rPr lang="kk-KZ" sz="4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сараптама  жүргізу  барысында  қызметкерлер  нозология бойынша клиникалық хаттамаға сай емес дәрі дәрмек қолданғандары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kk-KZ" sz="4200" i="1" dirty="0" smtClean="0">
                <a:latin typeface="Arial" pitchFamily="34" charset="0"/>
                <a:cs typeface="Arial" pitchFamily="34" charset="0"/>
              </a:rPr>
              <a:t>негізсіз</a:t>
            </a:r>
            <a:r>
              <a:rPr lang="kk-KZ" sz="4200" i="1" dirty="0">
                <a:latin typeface="Arial" pitchFamily="34" charset="0"/>
                <a:cs typeface="Arial" pitchFamily="34" charset="0"/>
              </a:rPr>
              <a:t>)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   анықталды. Сараптай келе артериалды қан қысымы диагнозына  магнезия ертіндісін жиі пайдаланатыны анықталды. Сараптауға 18- 40 жас  аралығы алынған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.                         </a:t>
            </a:r>
            <a:r>
              <a:rPr lang="kk-KZ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4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АГ  гипертензия диагнозының  қойылуына  </a:t>
            </a:r>
            <a:r>
              <a:rPr lang="kk-KZ" sz="4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байланысты)</a:t>
            </a:r>
            <a:r>
              <a:rPr lang="kk-KZ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kk-KZ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Кейбір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карталарда 22, 25, 27 жас шамалырына да 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гипертензивная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энцефалопатия диагнозы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қойылған</a:t>
            </a:r>
            <a:r>
              <a:rPr lang="kk-KZ" sz="4200" i="1" dirty="0" smtClean="0">
                <a:latin typeface="Arial" pitchFamily="34" charset="0"/>
                <a:cs typeface="Arial" pitchFamily="34" charset="0"/>
              </a:rPr>
              <a:t>(анамнезі </a:t>
            </a:r>
            <a:r>
              <a:rPr lang="kk-KZ" sz="4200" i="1" dirty="0">
                <a:latin typeface="Arial" pitchFamily="34" charset="0"/>
                <a:cs typeface="Arial" pitchFamily="34" charset="0"/>
              </a:rPr>
              <a:t>бойынша Д есепте </a:t>
            </a:r>
            <a:r>
              <a:rPr lang="kk-KZ" sz="4200" i="1" dirty="0" smtClean="0">
                <a:latin typeface="Arial" pitchFamily="34" charset="0"/>
                <a:cs typeface="Arial" pitchFamily="34" charset="0"/>
              </a:rPr>
              <a:t>тұрмаған</a:t>
            </a:r>
            <a:r>
              <a:rPr lang="kk-KZ" sz="4200" i="1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Бұл препараттар  клиникалық протоколға сәйкес еместігін біле отыра басқа препараттар бар екенін ескермей бір ғана магнезияны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салады, болмаса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каптоприл ,энаптан кейін міндетті түрде магнезия салынады  және  артериалды қан қысымы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диагнозы +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энцефалопатия қойылып отырған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ЦВЗ,ХИБС, Последствие ОНМК, 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жүрек 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ырғағының бұзылысы диагнозына    кетатоп  ерітіндісі  жасалынып отырған. </a:t>
            </a:r>
            <a:endParaRPr lang="kk-KZ" sz="4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kk-KZ" sz="4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kk-KZ" sz="4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Сараптай </a:t>
            </a:r>
            <a:r>
              <a:rPr lang="kk-KZ" sz="4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келе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кейбір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қызметкерлердің,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атап айтсақ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Ш.Кулмуратова, А.Наушабай,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Қабылов,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Р.Тлесова,Ш.Таласбаева  </a:t>
            </a:r>
            <a:r>
              <a:rPr lang="kk-KZ" sz="4200" dirty="0">
                <a:latin typeface="Arial" pitchFamily="34" charset="0"/>
                <a:cs typeface="Arial" pitchFamily="34" charset="0"/>
              </a:rPr>
              <a:t>аты –жөндері бірнеше рет қайталанып </a:t>
            </a:r>
            <a:r>
              <a:rPr lang="kk-KZ" sz="4200" dirty="0" smtClean="0">
                <a:latin typeface="Arial" pitchFamily="34" charset="0"/>
                <a:cs typeface="Arial" pitchFamily="34" charset="0"/>
              </a:rPr>
              <a:t>отырады.</a:t>
            </a:r>
            <a:endParaRPr lang="ru-RU" sz="4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712968" cy="6120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sz="42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Ұсыныс: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kk-KZ" sz="2800" b="1" dirty="0">
                <a:latin typeface="Arial" pitchFamily="34" charset="0"/>
                <a:cs typeface="Arial" pitchFamily="34" charset="0"/>
              </a:rPr>
              <a:t>.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 Бөлім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менгерушілеріне: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күнделікті клиникалық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хаттамалармен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және   СОП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–ем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шара  стандарттарымен,  шақырыс топтарына күнделікті  қолданыста 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болуын қамтамасыз ету және  әр нозология 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бойынша  талдау  жұмыстарын 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жасау. </a:t>
            </a:r>
            <a:endParaRPr lang="kk-K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Дәрігерлік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және фельдшерлік топтары  нозологиялар бойынша  көмек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корсеткенде, </a:t>
            </a:r>
            <a:r>
              <a:rPr lang="kk-KZ" sz="2800" dirty="0">
                <a:latin typeface="Arial" pitchFamily="34" charset="0"/>
                <a:cs typeface="Arial" pitchFamily="34" charset="0"/>
              </a:rPr>
              <a:t>клиникалық протоколға және  СОП ем шара стандартын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орындау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sz="3000" dirty="0" smtClean="0">
                <a:latin typeface="Arial" pitchFamily="34" charset="0"/>
                <a:cs typeface="Arial" pitchFamily="34" charset="0"/>
              </a:rPr>
              <a:t>Барлығы </a:t>
            </a:r>
            <a:r>
              <a:rPr lang="kk-KZ" sz="3000" dirty="0">
                <a:latin typeface="Arial" pitchFamily="34" charset="0"/>
                <a:cs typeface="Arial" pitchFamily="34" charset="0"/>
              </a:rPr>
              <a:t>2024  жылдың 1 тоқсаны бойынша осы тақырыпқа сәйкес 350 медициналық құжаттар  қаралып, оның ішінде клиникалық хаттамаларға сәйкессіздік  келесі  жағдайларда  анықталды.</a:t>
            </a: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ЖИА бойынша</a:t>
            </a:r>
            <a:r>
              <a:rPr lang="kk-KZ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kk-KZ" sz="3000" dirty="0">
                <a:latin typeface="Arial" pitchFamily="34" charset="0"/>
                <a:cs typeface="Arial" pitchFamily="34" charset="0"/>
              </a:rPr>
              <a:t>карталар қаралды оның ішінде: жедел коронарлы синдром ST сегментімен  және артериалды гипертензия. криз жағдайлары, стенокардияның басқа </a:t>
            </a:r>
            <a:r>
              <a:rPr lang="kk-KZ" sz="3000" dirty="0" smtClean="0">
                <a:latin typeface="Arial" pitchFamily="34" charset="0"/>
                <a:cs typeface="Arial" pitchFamily="34" charset="0"/>
              </a:rPr>
              <a:t>түрлері. </a:t>
            </a:r>
          </a:p>
          <a:p>
            <a:pPr>
              <a:buFont typeface="Wingdings" pitchFamily="2" charset="2"/>
              <a:buChar char="Ø"/>
            </a:pPr>
            <a:r>
              <a:rPr lang="kk-K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Клиникалық </a:t>
            </a:r>
            <a:r>
              <a:rPr lang="kk-KZ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хаттамаларға сәйкессіздік </a:t>
            </a:r>
            <a:r>
              <a:rPr lang="kk-K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анықталды. </a:t>
            </a:r>
          </a:p>
          <a:p>
            <a:pPr>
              <a:buFont typeface="Wingdings" pitchFamily="2" charset="2"/>
              <a:buChar char="Ø"/>
            </a:pPr>
            <a:r>
              <a:rPr lang="kk-KZ" sz="3000" dirty="0">
                <a:latin typeface="Arial" pitchFamily="34" charset="0"/>
                <a:cs typeface="Arial" pitchFamily="34" charset="0"/>
              </a:rPr>
              <a:t>ҚР ДСМ  </a:t>
            </a:r>
            <a:r>
              <a:rPr lang="kk-KZ" sz="3000" dirty="0" smtClean="0">
                <a:latin typeface="Arial" pitchFamily="34" charset="0"/>
                <a:cs typeface="Arial" pitchFamily="34" charset="0"/>
              </a:rPr>
              <a:t>Стенокардияның </a:t>
            </a:r>
            <a:r>
              <a:rPr lang="kk-KZ" sz="3000" dirty="0">
                <a:latin typeface="Arial" pitchFamily="34" charset="0"/>
                <a:cs typeface="Arial" pitchFamily="34" charset="0"/>
              </a:rPr>
              <a:t>басқа түрлері диагнозында   23.06.2016 жылғы  № 5 сәйкес емес </a:t>
            </a:r>
            <a:r>
              <a:rPr lang="kk-KZ" sz="3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препараттар</a:t>
            </a:r>
            <a:r>
              <a:rPr lang="kk-K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3000" dirty="0">
                <a:latin typeface="Arial" pitchFamily="34" charset="0"/>
                <a:cs typeface="Arial" pitchFamily="34" charset="0"/>
              </a:rPr>
              <a:t>келесі жағдайда  пайдаланғаны </a:t>
            </a:r>
            <a:r>
              <a:rPr lang="kk-KZ" sz="3000" dirty="0" smtClean="0">
                <a:latin typeface="Arial" pitchFamily="34" charset="0"/>
                <a:cs typeface="Arial" pitchFamily="34" charset="0"/>
              </a:rPr>
              <a:t>анықталды: </a:t>
            </a:r>
            <a:r>
              <a:rPr lang="kk-K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Дротоверин препараты:</a:t>
            </a:r>
            <a:r>
              <a:rPr lang="kk-K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417633"/>
              </p:ext>
            </p:extLst>
          </p:nvPr>
        </p:nvGraphicFramePr>
        <p:xfrm>
          <a:off x="107504" y="593223"/>
          <a:ext cx="8856985" cy="6004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33"/>
                <a:gridCol w="1570191"/>
                <a:gridCol w="1296144"/>
                <a:gridCol w="999277"/>
                <a:gridCol w="2961163"/>
                <a:gridCol w="1584177"/>
              </a:tblGrid>
              <a:tr h="953036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Фельдшер, дәрігер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3036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№5 псп </a:t>
                      </a:r>
                    </a:p>
                    <a:p>
                      <a:pPr marL="0" indent="0">
                        <a:buNone/>
                      </a:pPr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Арал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05.01.24ж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№1349 </a:t>
                      </a:r>
                    </a:p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73 жас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Другие формы стенокардии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фельдшер                Ж.Ами 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8947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№6 псп Айтеке би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06.02.24ж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№442   55 жас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Другие формы стенокардии, Хронический холецистит.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фельдшер Утемуратов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3036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04.02.24ж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№1009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Другие нарушение ритма сердца.  Токсические действие алкоголя.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фельдшер Башаров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3036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13.02.24ж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№438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Криз АГ  ХИБС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фельдшер Дайрабай 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3036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Arial" pitchFamily="34" charset="0"/>
                          <a:cs typeface="Arial" pitchFamily="34" charset="0"/>
                        </a:rPr>
                        <a:t>№14 псп Жанақорған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03.01.24ж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№760.  57 жас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Нестабильная стенокардия Гастрит и дуоденит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Arial" pitchFamily="34" charset="0"/>
                          <a:cs typeface="Arial" pitchFamily="34" charset="0"/>
                        </a:rPr>
                        <a:t>фельдшер  Қалбергенова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2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Дротоверин препараты:</a:t>
            </a:r>
            <a:r>
              <a:rPr lang="kk-K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80121"/>
              </p:ext>
            </p:extLst>
          </p:nvPr>
        </p:nvGraphicFramePr>
        <p:xfrm>
          <a:off x="107504" y="593223"/>
          <a:ext cx="8856984" cy="6243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1440160"/>
                <a:gridCol w="1224136"/>
                <a:gridCol w="936104"/>
                <a:gridCol w="2160240"/>
                <a:gridCol w="2592288"/>
              </a:tblGrid>
              <a:tr h="303612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3612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№2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12.01.24ж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№362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ХИБС АГ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Уайсова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02.01.24ж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№1281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криз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 Кулмуратова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04.01.24ж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№257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криз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Кулмуратова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14.01.24ж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№478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АГ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Алдабергенов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18.02.24ж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№595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АГ ХИБС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Кулмуратова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20.02. 24ж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№771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АГ ХИБС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Кулмуратова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25.02. 24ж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№242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АГ ХИБС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Кулмуратова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132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27.02. 24ж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№1282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Криз АГ ХИБС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Кулмуратова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9030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29.02.24ж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№401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АГ Посл ОНМК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Кулмуратова</a:t>
                      </a:r>
                      <a:endParaRPr lang="ru-RU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3612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№4 псп</a:t>
                      </a: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12.01.24ж 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№966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ЦВЗ  АГ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Сариева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9030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№4 псп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03.03.24ж 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№1127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Кардиомиопатия Сахарный диабет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фельдшер  Шуйтенова </a:t>
                      </a:r>
                      <a:endParaRPr lang="ru-RU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4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Преднизолон   </a:t>
            </a:r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ерітіндісі-25 жағдайда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091970"/>
              </p:ext>
            </p:extLst>
          </p:nvPr>
        </p:nvGraphicFramePr>
        <p:xfrm>
          <a:off x="179512" y="506344"/>
          <a:ext cx="8856984" cy="631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1440160"/>
                <a:gridCol w="1224136"/>
                <a:gridCol w="936104"/>
                <a:gridCol w="2376264"/>
                <a:gridCol w="2376264"/>
              </a:tblGrid>
              <a:tr h="5120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Вр,Фельдшер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9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№3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12.01.24ж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№1269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АГ. Гипертонический криз.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6304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№3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26.02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.24ж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№985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.Гипотензия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вр. А. Шагирова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20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№3псп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27.02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.24ж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1146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вр. А. Шагирова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6304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№3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06.03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№970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ТИА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 Умирзақова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9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31.01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.24ж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№82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Жасыбеков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9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27.02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№286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Гипотензия,            посл. ОНМК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</a:t>
                      </a:r>
                    </a:p>
                    <a:p>
                      <a:pPr algn="ctr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Тынысбек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31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23.02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№629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вр. М. Суюнбаев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927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№2псп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№989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 </a:t>
                      </a:r>
                    </a:p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СД ХИБС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 Тұрсынаманова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9639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Сырдария 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28.02.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№1277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Фибрилляция и мерзание предсердии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Биханова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6174">
                <a:tc>
                  <a:txBody>
                    <a:bodyPr/>
                    <a:lstStyle/>
                    <a:p>
                      <a:pPr algn="ctr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08.03.</a:t>
                      </a:r>
                      <a:r>
                        <a:rPr lang="kk-KZ" sz="165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№366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Нестабильная стенокардия.</a:t>
                      </a:r>
                      <a:r>
                        <a:rPr lang="kk-KZ" sz="165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Кардиогенный шок Пневмония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                            Г. Кошкарбаева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Дексаметазон   ерітіндісі -132  жағдайда</a:t>
            </a:r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309021"/>
              </p:ext>
            </p:extLst>
          </p:nvPr>
        </p:nvGraphicFramePr>
        <p:xfrm>
          <a:off x="270538" y="550573"/>
          <a:ext cx="8783999" cy="6335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02"/>
                <a:gridCol w="1428293"/>
                <a:gridCol w="1214049"/>
                <a:gridCol w="999805"/>
                <a:gridCol w="2285268"/>
                <a:gridCol w="2356682"/>
              </a:tblGrid>
              <a:tr h="32693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 псп -46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09.01.24ж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№1339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ХСН СН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Гажданбек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10.01.24ж</a:t>
                      </a:r>
                      <a:endParaRPr lang="kk-KZ" sz="165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№1133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Кардиомиопатия СН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вр. Төлепбергенұлы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15.01.24ж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№506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ХОБЛ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Наушабай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№140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Последствие ОНМК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Наушабай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21.01.24ж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№1281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ХИБС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Тынысбек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56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16.02.24ж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№420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СНн. ХИБС. Бронхопневмония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Әбдрахман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56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12.03.24ж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№1090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БА ХИБС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Әбдрахман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56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№2 псп -13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14.01.24ж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№958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Др. наруш сердечного ритма.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Уайсова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56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26.01.24ж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СН Фибр и мерц предс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Рысбеков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05.02.24ж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№970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СН посл Онмк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Уайсова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10.02.24ж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№1345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Ауесбаев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56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17.02.24ж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№106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.Посл ОНМК ХОБЛ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Н. Өміртай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827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04.03.24ж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№116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Пневмония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</a:t>
                      </a:r>
                      <a:r>
                        <a:rPr lang="kk-KZ" sz="165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Искакова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Дексаметазон   ерітіндісі -132  жағдайда</a:t>
            </a:r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611108"/>
              </p:ext>
            </p:extLst>
          </p:nvPr>
        </p:nvGraphicFramePr>
        <p:xfrm>
          <a:off x="270538" y="550573"/>
          <a:ext cx="8783999" cy="5883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02"/>
                <a:gridCol w="1428293"/>
                <a:gridCol w="1214049"/>
                <a:gridCol w="999805"/>
                <a:gridCol w="2391661"/>
                <a:gridCol w="2250289"/>
              </a:tblGrid>
              <a:tr h="326931"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№3 псп -21  </a:t>
                      </a:r>
                      <a:endParaRPr lang="ru-RU" sz="165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№1109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СН ДН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Кулмуратова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10.01.24ж</a:t>
                      </a:r>
                      <a:endParaRPr lang="kk-KZ" sz="165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81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СН ДН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Кулмуратова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14.01.24ж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№879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Стенокардия напряжения. ОНМК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20:01.24ж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073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 Матаева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926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28.01.24ж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№96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 Матаева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30.01.24ж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№120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Стенокардия напряжения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981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09.02.24ж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№746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ЦВЗ.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Энцефалопатия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728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№419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Нарушение проводимости ДН СД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Сарсенбаева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588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14.02.24ж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№589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ХИБС СН ДН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 Кулмуратова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№4 псп-21</a:t>
                      </a:r>
                      <a:endParaRPr lang="ru-RU" sz="165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№1329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Застойная</a:t>
                      </a:r>
                      <a:r>
                        <a:rPr lang="kk-KZ" sz="165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пневмония </a:t>
                      </a: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Кардиомиопатия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вр. Төлегенов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4361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09.01.24ж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№1052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Кардиомиопатия АГ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Ильясова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9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Дексаметазон   ерітіндісі -132  жағдайда</a:t>
            </a:r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80749"/>
              </p:ext>
            </p:extLst>
          </p:nvPr>
        </p:nvGraphicFramePr>
        <p:xfrm>
          <a:off x="270538" y="550573"/>
          <a:ext cx="8783999" cy="6083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02"/>
                <a:gridCol w="1281280"/>
                <a:gridCol w="1224136"/>
                <a:gridCol w="936104"/>
                <a:gridCol w="2592288"/>
                <a:gridCol w="2250289"/>
              </a:tblGrid>
              <a:tr h="61367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367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№4 псп-21</a:t>
                      </a:r>
                      <a:endParaRPr lang="ru-RU" sz="165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17.01.24ж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186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ОКСБПСТ Кардиогенный шок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Қарғабаев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04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03.02.24ж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№284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ЦВЗ АГ ОРВИ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фельшер Самат Н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04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№814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Самат.Н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04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07.03.24ж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 495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АГ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Самат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93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№5 псп -6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17.01.24ж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№930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СН.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Қабылов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0438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19.01.24ж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№153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энцефалопатия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Қабылов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3673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20.02.24ж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Фибриляция и мерцание  предсердии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вр. Сабырбаева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367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№6  псп -11</a:t>
                      </a:r>
                      <a:endParaRPr lang="ru-RU" sz="165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22.01.24ж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№587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Нарушение ритма сердца ХПН Пос. ОНМК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Утемуратова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043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09.02.24ж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№1151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СД Пневмония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Сартай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04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№160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Криз АГ Астма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Фельд. Майдақара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04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25.02.24ж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№70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СН ЦП Асцит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Омар Қ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3673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29.02.24ж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№1066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Энцефалопатия Астма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фр Саликов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0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Autofit/>
          </a:bodyPr>
          <a:lstStyle/>
          <a:p>
            <a:r>
              <a:rPr lang="kk-KZ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Дексаметазон   ерітіндісі -132  жағдайда</a:t>
            </a:r>
            <a:r>
              <a:rPr lang="kk-KZ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367463"/>
              </p:ext>
            </p:extLst>
          </p:nvPr>
        </p:nvGraphicFramePr>
        <p:xfrm>
          <a:off x="270538" y="550573"/>
          <a:ext cx="8783999" cy="6190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902"/>
                <a:gridCol w="1281280"/>
                <a:gridCol w="1224136"/>
                <a:gridCol w="936104"/>
                <a:gridCol w="2592288"/>
                <a:gridCol w="2250289"/>
              </a:tblGrid>
              <a:tr h="633959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Подстанция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Күні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Карта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Диагноз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Т.А.Ж.</a:t>
                      </a:r>
                      <a:r>
                        <a:rPr lang="kk-KZ" sz="165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Фельдшер </a:t>
                      </a:r>
                      <a:endParaRPr lang="ru-RU" sz="165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3959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№7 псп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12.02.24ж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№1180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БА . Аллергия неуточненная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Кулмаганбетова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00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№8 псп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03.03.24ж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№447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Другие наруш серд ритма ХОБЛ ДН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Спанов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00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№9 псп -3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№613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 ОРВИ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Ахметов.С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5747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26.01.24ж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№328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 СД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Едрекова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20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14.02.24ж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№645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Кушанова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23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№10 псп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02.03.24ж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№197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Ертай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3959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№11 псп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05.01.24ж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№503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Гипотензия   ЦНС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А.Семенова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5470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21.02.24ж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№992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Заст СН ХОБЛ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Бакуов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4235">
                <a:tc>
                  <a:txBody>
                    <a:bodyPr/>
                    <a:lstStyle/>
                    <a:p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01.03.24ж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№494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Таюпова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00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№13псп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30.01.24ж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№721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АГ БА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Байбураев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4008">
                <a:tc>
                  <a:txBody>
                    <a:bodyPr/>
                    <a:lstStyle/>
                    <a:p>
                      <a:pPr algn="l"/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6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b="1" dirty="0" smtClean="0">
                          <a:latin typeface="Arial" pitchFamily="34" charset="0"/>
                          <a:cs typeface="Arial" pitchFamily="34" charset="0"/>
                        </a:rPr>
                        <a:t>№14 псп 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25.02.24ж</a:t>
                      </a:r>
                      <a:endParaRPr lang="ru-RU" sz="16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№55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Нарушение ритма сердца .ХОБЛ . 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50" dirty="0" smtClean="0">
                          <a:latin typeface="Arial" pitchFamily="34" charset="0"/>
                          <a:cs typeface="Arial" pitchFamily="34" charset="0"/>
                        </a:rPr>
                        <a:t>фельдшер Айтекеев</a:t>
                      </a:r>
                      <a:endParaRPr lang="ru-RU" sz="16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1795</Words>
  <Application>Microsoft Office PowerPoint</Application>
  <PresentationFormat>Экран (4:3)</PresentationFormat>
  <Paragraphs>894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2024 жылдың 1-тоқсаны бойынша клиникалық хаттамаларға  медициналық құжаттардың сәйкестігіне жүргізілген аудит қорытындысы. </vt:lpstr>
      <vt:lpstr>Презентация PowerPoint</vt:lpstr>
      <vt:lpstr>Дротоверин препараты:  </vt:lpstr>
      <vt:lpstr>Дротоверин препараты:  </vt:lpstr>
      <vt:lpstr>Преднизолон   ерітіндісі-25 жағдайда</vt:lpstr>
      <vt:lpstr>Дексаметазон   ерітіндісі -132  жағдайда  </vt:lpstr>
      <vt:lpstr>Дексаметазон   ерітіндісі -132  жағдайда  </vt:lpstr>
      <vt:lpstr>Дексаметазон   ерітіндісі -132  жағдайда  </vt:lpstr>
      <vt:lpstr>Дексаметазон   ерітіндісі -132  жағдайда  </vt:lpstr>
      <vt:lpstr>Артериалды гипертензия. криз жағдайларында  ҚР ДСМ артериалды гипертензия 03.09.2019 ж № 74 хаттамаға сәйкес емес Магнезия сульфат препараты  салынған жағдайдалар: </vt:lpstr>
      <vt:lpstr>Артериалды гипертензия. криз жағдайларында  ҚР ДСМ артериалды гипертензия 03.09.2019 ж № 74 хаттамаға сәйкес емес Магнезия сульфат препараты  салынған жағдайдалар: </vt:lpstr>
      <vt:lpstr>Артериалды гипертензия Магнезия сульфат препараты  салынған жағдайдалар: </vt:lpstr>
      <vt:lpstr>Артериалды гипертензия Магнезия сульфат препараты  салынған жағдайдалар: </vt:lpstr>
      <vt:lpstr>Артериалды гипертензия Магнезия сульфат препараты  салынған жағдайдалар: </vt:lpstr>
      <vt:lpstr>Кетатоп    ерітіндісі  жасалған</vt:lpstr>
      <vt:lpstr>Кетатоп    ерітіндісі  жасалған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жылдың 1-тоқсаны бойынша клиникалық хаттамаларға  медициналық құжаттардың сәйкестігіне жүргізілген аудит қорытындысы. </dc:title>
  <dc:creator>админ306</dc:creator>
  <cp:lastModifiedBy>Пользователь</cp:lastModifiedBy>
  <cp:revision>63</cp:revision>
  <dcterms:created xsi:type="dcterms:W3CDTF">2024-04-09T10:16:43Z</dcterms:created>
  <dcterms:modified xsi:type="dcterms:W3CDTF">2024-04-11T04:16:36Z</dcterms:modified>
</cp:coreProperties>
</file>