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FA7F5B-E9D0-4C7A-8746-AC549D968B95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E2A379CD-3AB0-4FAA-8F7E-310715C69142}">
      <dgm:prSet phldrT="[Текст]" custT="1"/>
      <dgm:spPr/>
      <dgm:t>
        <a:bodyPr/>
        <a:lstStyle/>
        <a:p>
          <a:r>
            <a:rPr lang="kk-KZ" sz="1600" smtClean="0"/>
            <a:t>Естігендеріңізді жазыңыз</a:t>
          </a:r>
          <a:endParaRPr lang="ru-RU" sz="1600" b="0" i="0" dirty="0">
            <a:latin typeface="+mj-lt"/>
            <a:cs typeface="Times New Roman" pitchFamily="18" charset="0"/>
          </a:endParaRPr>
        </a:p>
      </dgm:t>
    </dgm:pt>
    <dgm:pt modelId="{E3CBE94C-6D0D-45BD-A2B1-EC5B7216BF18}" type="parTrans" cxnId="{736A1EB2-D813-42AB-BED2-6BAB4FFA9059}">
      <dgm:prSet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F88C01-34F6-4360-87FE-641854FA2838}" type="sibTrans" cxnId="{736A1EB2-D813-42AB-BED2-6BAB4FFA9059}">
      <dgm:prSet custT="1"/>
      <dgm:spPr/>
      <dgm:t>
        <a:bodyPr/>
        <a:lstStyle/>
        <a:p>
          <a:endParaRPr lang="ru-RU" sz="1600" b="0" i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7E8EEB-74DA-4FDE-95D1-849EC2C71C05}">
      <dgm:prSet phldrT="[Текст]" custT="1"/>
      <dgm:spPr/>
      <dgm:t>
        <a:bodyPr/>
        <a:lstStyle/>
        <a:p>
          <a:r>
            <a:rPr lang="ru-RU" sz="1600" b="0" i="0" dirty="0" err="1" smtClean="0">
              <a:latin typeface="+mj-lt"/>
              <a:cs typeface="Times New Roman" pitchFamily="18" charset="0"/>
            </a:rPr>
            <a:t>Жазғанды дауыстап</a:t>
          </a:r>
          <a:r>
            <a:rPr lang="ru-RU" sz="1600" b="0" i="0" dirty="0" smtClean="0">
              <a:latin typeface="+mj-lt"/>
              <a:cs typeface="Times New Roman" pitchFamily="18" charset="0"/>
            </a:rPr>
            <a:t> </a:t>
          </a:r>
          <a:r>
            <a:rPr lang="ru-RU" sz="1600" b="0" i="0" dirty="0" err="1" smtClean="0">
              <a:latin typeface="+mj-lt"/>
              <a:cs typeface="Times New Roman" pitchFamily="18" charset="0"/>
            </a:rPr>
            <a:t>оқу</a:t>
          </a:r>
          <a:endParaRPr lang="ru-RU" sz="1600" b="0" i="0" dirty="0">
            <a:latin typeface="+mj-lt"/>
            <a:cs typeface="Times New Roman" pitchFamily="18" charset="0"/>
          </a:endParaRPr>
        </a:p>
      </dgm:t>
    </dgm:pt>
    <dgm:pt modelId="{9C000011-5F14-464C-A129-7608C51BA450}" type="parTrans" cxnId="{BCC0DA79-704F-414A-8711-1B3C20D23DDB}">
      <dgm:prSet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A62B9-19E5-4B26-BCD5-71AF07BB083B}" type="sibTrans" cxnId="{BCC0DA79-704F-414A-8711-1B3C20D23DDB}">
      <dgm:prSet custT="1"/>
      <dgm:spPr/>
      <dgm:t>
        <a:bodyPr/>
        <a:lstStyle/>
        <a:p>
          <a:endParaRPr lang="ru-RU" sz="1600" b="0" i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787F3D-DF44-4A29-B657-D1239901B843}">
      <dgm:prSet phldrT="[Текст]" custT="1"/>
      <dgm:spPr/>
      <dgm:t>
        <a:bodyPr/>
        <a:lstStyle/>
        <a:p>
          <a:r>
            <a:rPr lang="kk-KZ" sz="1600" dirty="0" smtClean="0"/>
            <a:t>Хабарлама мәтінінің дұрыс екенін растау</a:t>
          </a:r>
          <a:endParaRPr lang="ru-RU" sz="1600" b="0" i="0" dirty="0">
            <a:latin typeface="+mj-lt"/>
            <a:cs typeface="Times New Roman" panose="02020603050405020304" pitchFamily="18" charset="0"/>
          </a:endParaRPr>
        </a:p>
      </dgm:t>
    </dgm:pt>
    <dgm:pt modelId="{DF4C7589-FB8A-4632-9C91-163474E0CCED}" type="parTrans" cxnId="{EBE689D0-427B-409C-94FD-DFC914E765CA}">
      <dgm:prSet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197590-1FB5-4D31-9DD0-F8351BD318FF}" type="sibTrans" cxnId="{EBE689D0-427B-409C-94FD-DFC914E765CA}">
      <dgm:prSet custT="1"/>
      <dgm:spPr/>
      <dgm:t>
        <a:bodyPr/>
        <a:lstStyle/>
        <a:p>
          <a:endParaRPr lang="ru-RU" sz="1600" b="0" i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F98F91-BC75-4C7A-87B1-B95F807E3EB5}">
      <dgm:prSet custT="1"/>
      <dgm:spPr/>
      <dgm:t>
        <a:bodyPr/>
        <a:lstStyle/>
        <a:p>
          <a:r>
            <a:rPr lang="kk-KZ" sz="1600" dirty="0" smtClean="0"/>
            <a:t>Медициналық мекемедегі хабарламаны қабылдау парағын толтырыңыз. ағымдағы карта 24 сағат</a:t>
          </a:r>
          <a:endParaRPr lang="ru-RU" sz="1600" b="0" i="0" dirty="0">
            <a:latin typeface="+mj-lt"/>
            <a:cs typeface="Times New Roman" panose="02020603050405020304" pitchFamily="18" charset="0"/>
          </a:endParaRPr>
        </a:p>
      </dgm:t>
    </dgm:pt>
    <dgm:pt modelId="{AB9E50CA-2FE1-4722-A3E8-9E61FE081E04}" type="parTrans" cxnId="{ABE2A3BB-B869-48EE-8A2B-483B80ADE3A5}">
      <dgm:prSet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5DF999-36FF-4712-BDF1-840D192C8176}" type="sibTrans" cxnId="{ABE2A3BB-B869-48EE-8A2B-483B80ADE3A5}">
      <dgm:prSet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98D59-D48E-49CB-BED4-DE9B080F1F1C}" type="pres">
      <dgm:prSet presAssocID="{E6FA7F5B-E9D0-4C7A-8746-AC549D968B95}" presName="Name0" presStyleCnt="0">
        <dgm:presLayoutVars>
          <dgm:dir/>
          <dgm:resizeHandles val="exact"/>
        </dgm:presLayoutVars>
      </dgm:prSet>
      <dgm:spPr/>
    </dgm:pt>
    <dgm:pt modelId="{F33F509F-2FFA-4F0C-915E-AB0639BD928A}" type="pres">
      <dgm:prSet presAssocID="{E2A379CD-3AB0-4FAA-8F7E-310715C69142}" presName="node" presStyleLbl="node1" presStyleIdx="0" presStyleCnt="4" custScaleX="84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215B0C-660F-4555-8A68-3D7BAD2343FF}" type="pres">
      <dgm:prSet presAssocID="{4DF88C01-34F6-4360-87FE-641854FA2838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B5EA99F-EBD9-4A31-A021-5E0878D84091}" type="pres">
      <dgm:prSet presAssocID="{4DF88C01-34F6-4360-87FE-641854FA2838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B32F6BE-2A9E-4617-A8D5-7B21C2620343}" type="pres">
      <dgm:prSet presAssocID="{B17E8EEB-74DA-4FDE-95D1-849EC2C71C05}" presName="node" presStyleLbl="node1" presStyleIdx="1" presStyleCnt="4" custScaleX="94842" custLinFactNeighborX="-14933" custLinFactNeighborY="-1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C13C0-E829-45C2-8E9D-722B4F5E87A5}" type="pres">
      <dgm:prSet presAssocID="{DF3A62B9-19E5-4B26-BCD5-71AF07BB083B}" presName="sibTrans" presStyleLbl="sibTrans2D1" presStyleIdx="1" presStyleCnt="3"/>
      <dgm:spPr/>
      <dgm:t>
        <a:bodyPr/>
        <a:lstStyle/>
        <a:p>
          <a:endParaRPr lang="ru-RU"/>
        </a:p>
      </dgm:t>
    </dgm:pt>
    <dgm:pt modelId="{ED533B92-9FF0-4035-84B4-AD238D6EB922}" type="pres">
      <dgm:prSet presAssocID="{DF3A62B9-19E5-4B26-BCD5-71AF07BB083B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E5F74A8-408C-406F-98B4-4328F72C8399}" type="pres">
      <dgm:prSet presAssocID="{56787F3D-DF44-4A29-B657-D1239901B843}" presName="node" presStyleLbl="node1" presStyleIdx="2" presStyleCnt="4" custScaleX="113343" custLinFactNeighborX="-21991" custLinFactNeighborY="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E25FA-7250-4075-AAA9-158A51E2AAC0}" type="pres">
      <dgm:prSet presAssocID="{34197590-1FB5-4D31-9DD0-F8351BD318F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C5078D57-88CB-4F93-B426-8B489AF40685}" type="pres">
      <dgm:prSet presAssocID="{34197590-1FB5-4D31-9DD0-F8351BD318FF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0A116E75-C614-444A-8EA2-4DAA99C7547A}" type="pres">
      <dgm:prSet presAssocID="{DEF98F91-BC75-4C7A-87B1-B95F807E3EB5}" presName="node" presStyleLbl="node1" presStyleIdx="3" presStyleCnt="4" custScaleX="113326" custLinFactNeighborX="-201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A8E7C5-E803-4963-B75F-61BF13C48F54}" type="presOf" srcId="{56787F3D-DF44-4A29-B657-D1239901B843}" destId="{FE5F74A8-408C-406F-98B4-4328F72C8399}" srcOrd="0" destOrd="0" presId="urn:microsoft.com/office/officeart/2005/8/layout/process1"/>
    <dgm:cxn modelId="{736A1EB2-D813-42AB-BED2-6BAB4FFA9059}" srcId="{E6FA7F5B-E9D0-4C7A-8746-AC549D968B95}" destId="{E2A379CD-3AB0-4FAA-8F7E-310715C69142}" srcOrd="0" destOrd="0" parTransId="{E3CBE94C-6D0D-45BD-A2B1-EC5B7216BF18}" sibTransId="{4DF88C01-34F6-4360-87FE-641854FA2838}"/>
    <dgm:cxn modelId="{2F030B1F-0EC7-4673-8CC0-BBDE4C9AFA9C}" type="presOf" srcId="{DEF98F91-BC75-4C7A-87B1-B95F807E3EB5}" destId="{0A116E75-C614-444A-8EA2-4DAA99C7547A}" srcOrd="0" destOrd="0" presId="urn:microsoft.com/office/officeart/2005/8/layout/process1"/>
    <dgm:cxn modelId="{509BD5E3-5388-48A5-9079-2A7BC5338A60}" type="presOf" srcId="{34197590-1FB5-4D31-9DD0-F8351BD318FF}" destId="{C5078D57-88CB-4F93-B426-8B489AF40685}" srcOrd="1" destOrd="0" presId="urn:microsoft.com/office/officeart/2005/8/layout/process1"/>
    <dgm:cxn modelId="{505E3B43-4451-4034-8783-CF9C3B996FB8}" type="presOf" srcId="{E6FA7F5B-E9D0-4C7A-8746-AC549D968B95}" destId="{ED698D59-D48E-49CB-BED4-DE9B080F1F1C}" srcOrd="0" destOrd="0" presId="urn:microsoft.com/office/officeart/2005/8/layout/process1"/>
    <dgm:cxn modelId="{FFF417DB-9FE9-4739-BFEA-CA01B926A2F4}" type="presOf" srcId="{DF3A62B9-19E5-4B26-BCD5-71AF07BB083B}" destId="{77DC13C0-E829-45C2-8E9D-722B4F5E87A5}" srcOrd="0" destOrd="0" presId="urn:microsoft.com/office/officeart/2005/8/layout/process1"/>
    <dgm:cxn modelId="{3755FC3F-0572-4320-821D-AEB9270EECBA}" type="presOf" srcId="{4DF88C01-34F6-4360-87FE-641854FA2838}" destId="{3B5EA99F-EBD9-4A31-A021-5E0878D84091}" srcOrd="1" destOrd="0" presId="urn:microsoft.com/office/officeart/2005/8/layout/process1"/>
    <dgm:cxn modelId="{769FEFDC-3D23-472B-85E4-13D617C12ED6}" type="presOf" srcId="{E2A379CD-3AB0-4FAA-8F7E-310715C69142}" destId="{F33F509F-2FFA-4F0C-915E-AB0639BD928A}" srcOrd="0" destOrd="0" presId="urn:microsoft.com/office/officeart/2005/8/layout/process1"/>
    <dgm:cxn modelId="{6624CD71-BE10-48E2-8EFE-E1E4015FDB27}" type="presOf" srcId="{DF3A62B9-19E5-4B26-BCD5-71AF07BB083B}" destId="{ED533B92-9FF0-4035-84B4-AD238D6EB922}" srcOrd="1" destOrd="0" presId="urn:microsoft.com/office/officeart/2005/8/layout/process1"/>
    <dgm:cxn modelId="{BCC0DA79-704F-414A-8711-1B3C20D23DDB}" srcId="{E6FA7F5B-E9D0-4C7A-8746-AC549D968B95}" destId="{B17E8EEB-74DA-4FDE-95D1-849EC2C71C05}" srcOrd="1" destOrd="0" parTransId="{9C000011-5F14-464C-A129-7608C51BA450}" sibTransId="{DF3A62B9-19E5-4B26-BCD5-71AF07BB083B}"/>
    <dgm:cxn modelId="{ABE2A3BB-B869-48EE-8A2B-483B80ADE3A5}" srcId="{E6FA7F5B-E9D0-4C7A-8746-AC549D968B95}" destId="{DEF98F91-BC75-4C7A-87B1-B95F807E3EB5}" srcOrd="3" destOrd="0" parTransId="{AB9E50CA-2FE1-4722-A3E8-9E61FE081E04}" sibTransId="{865DF999-36FF-4712-BDF1-840D192C8176}"/>
    <dgm:cxn modelId="{EBE689D0-427B-409C-94FD-DFC914E765CA}" srcId="{E6FA7F5B-E9D0-4C7A-8746-AC549D968B95}" destId="{56787F3D-DF44-4A29-B657-D1239901B843}" srcOrd="2" destOrd="0" parTransId="{DF4C7589-FB8A-4632-9C91-163474E0CCED}" sibTransId="{34197590-1FB5-4D31-9DD0-F8351BD318FF}"/>
    <dgm:cxn modelId="{A7A9BF6E-FE7A-4176-941D-9D1F85E82331}" type="presOf" srcId="{4DF88C01-34F6-4360-87FE-641854FA2838}" destId="{2A215B0C-660F-4555-8A68-3D7BAD2343FF}" srcOrd="0" destOrd="0" presId="urn:microsoft.com/office/officeart/2005/8/layout/process1"/>
    <dgm:cxn modelId="{7BF54CC8-9648-4F7C-9166-8EF18C4C29DF}" type="presOf" srcId="{B17E8EEB-74DA-4FDE-95D1-849EC2C71C05}" destId="{8B32F6BE-2A9E-4617-A8D5-7B21C2620343}" srcOrd="0" destOrd="0" presId="urn:microsoft.com/office/officeart/2005/8/layout/process1"/>
    <dgm:cxn modelId="{2CAF76C1-8843-479B-BC52-0A0F02AA1D31}" type="presOf" srcId="{34197590-1FB5-4D31-9DD0-F8351BD318FF}" destId="{1F7E25FA-7250-4075-AAA9-158A51E2AAC0}" srcOrd="0" destOrd="0" presId="urn:microsoft.com/office/officeart/2005/8/layout/process1"/>
    <dgm:cxn modelId="{992B1238-90C1-4D03-8A7A-45C128ACFAC3}" type="presParOf" srcId="{ED698D59-D48E-49CB-BED4-DE9B080F1F1C}" destId="{F33F509F-2FFA-4F0C-915E-AB0639BD928A}" srcOrd="0" destOrd="0" presId="urn:microsoft.com/office/officeart/2005/8/layout/process1"/>
    <dgm:cxn modelId="{F07DBBDD-556E-4A0D-AF59-725859ECF65B}" type="presParOf" srcId="{ED698D59-D48E-49CB-BED4-DE9B080F1F1C}" destId="{2A215B0C-660F-4555-8A68-3D7BAD2343FF}" srcOrd="1" destOrd="0" presId="urn:microsoft.com/office/officeart/2005/8/layout/process1"/>
    <dgm:cxn modelId="{533777B2-66DE-40CC-9952-9DAB98323B79}" type="presParOf" srcId="{2A215B0C-660F-4555-8A68-3D7BAD2343FF}" destId="{3B5EA99F-EBD9-4A31-A021-5E0878D84091}" srcOrd="0" destOrd="0" presId="urn:microsoft.com/office/officeart/2005/8/layout/process1"/>
    <dgm:cxn modelId="{B45144BF-8D91-439A-AEF8-B9BA5BC6AD9E}" type="presParOf" srcId="{ED698D59-D48E-49CB-BED4-DE9B080F1F1C}" destId="{8B32F6BE-2A9E-4617-A8D5-7B21C2620343}" srcOrd="2" destOrd="0" presId="urn:microsoft.com/office/officeart/2005/8/layout/process1"/>
    <dgm:cxn modelId="{684FAA78-705C-4858-9451-78482D0EA8F7}" type="presParOf" srcId="{ED698D59-D48E-49CB-BED4-DE9B080F1F1C}" destId="{77DC13C0-E829-45C2-8E9D-722B4F5E87A5}" srcOrd="3" destOrd="0" presId="urn:microsoft.com/office/officeart/2005/8/layout/process1"/>
    <dgm:cxn modelId="{D2D6E4F0-10F9-4412-89C2-CDF53C924ED6}" type="presParOf" srcId="{77DC13C0-E829-45C2-8E9D-722B4F5E87A5}" destId="{ED533B92-9FF0-4035-84B4-AD238D6EB922}" srcOrd="0" destOrd="0" presId="urn:microsoft.com/office/officeart/2005/8/layout/process1"/>
    <dgm:cxn modelId="{5CEF0A71-AD2A-4A4E-AD3E-E9F9B13FBF80}" type="presParOf" srcId="{ED698D59-D48E-49CB-BED4-DE9B080F1F1C}" destId="{FE5F74A8-408C-406F-98B4-4328F72C8399}" srcOrd="4" destOrd="0" presId="urn:microsoft.com/office/officeart/2005/8/layout/process1"/>
    <dgm:cxn modelId="{C2E3CB25-8533-4493-9512-7A71268F60AC}" type="presParOf" srcId="{ED698D59-D48E-49CB-BED4-DE9B080F1F1C}" destId="{1F7E25FA-7250-4075-AAA9-158A51E2AAC0}" srcOrd="5" destOrd="0" presId="urn:microsoft.com/office/officeart/2005/8/layout/process1"/>
    <dgm:cxn modelId="{0E2F4057-20E8-4570-B0CE-5215CA238058}" type="presParOf" srcId="{1F7E25FA-7250-4075-AAA9-158A51E2AAC0}" destId="{C5078D57-88CB-4F93-B426-8B489AF40685}" srcOrd="0" destOrd="0" presId="urn:microsoft.com/office/officeart/2005/8/layout/process1"/>
    <dgm:cxn modelId="{AEBB1984-EDF5-4CF0-9599-DD29F63B4255}" type="presParOf" srcId="{ED698D59-D48E-49CB-BED4-DE9B080F1F1C}" destId="{0A116E75-C614-444A-8EA2-4DAA99C7547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FA7F5B-E9D0-4C7A-8746-AC549D968B95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E2A379CD-3AB0-4FAA-8F7E-310715C69142}">
      <dgm:prSet phldrT="[Текст]" custT="1"/>
      <dgm:spPr/>
      <dgm:t>
        <a:bodyPr/>
        <a:lstStyle/>
        <a:p>
          <a:r>
            <a:rPr lang="ru-RU" sz="1600" b="0" i="0" dirty="0">
              <a:latin typeface="+mj-lt"/>
              <a:cs typeface="Times New Roman" pitchFamily="18" charset="0"/>
            </a:rPr>
            <a:t>1) </a:t>
          </a:r>
          <a:r>
            <a:rPr lang="kk-KZ" sz="1600" dirty="0" smtClean="0"/>
            <a:t>Хабардың бүкіл мәтінін дауыстап қайталаңыз</a:t>
          </a:r>
          <a:endParaRPr lang="ru-RU" sz="1600" b="0" i="0" dirty="0">
            <a:latin typeface="+mj-lt"/>
            <a:cs typeface="Times New Roman" panose="02020603050405020304" pitchFamily="18" charset="0"/>
          </a:endParaRPr>
        </a:p>
      </dgm:t>
    </dgm:pt>
    <dgm:pt modelId="{E3CBE94C-6D0D-45BD-A2B1-EC5B7216BF18}" type="parTrans" cxnId="{736A1EB2-D813-42AB-BED2-6BAB4FFA9059}">
      <dgm:prSet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F88C01-34F6-4360-87FE-641854FA2838}" type="sibTrans" cxnId="{736A1EB2-D813-42AB-BED2-6BAB4FFA9059}">
      <dgm:prSet custT="1"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7E8EEB-74DA-4FDE-95D1-849EC2C71C05}">
      <dgm:prSet phldrT="[Текст]" custT="1"/>
      <dgm:spPr/>
      <dgm:t>
        <a:bodyPr/>
        <a:lstStyle/>
        <a:p>
          <a:r>
            <a:rPr lang="ru-RU" sz="1600" b="0" i="0" dirty="0" smtClean="0">
              <a:latin typeface="+mj-lt"/>
              <a:cs typeface="Times New Roman" pitchFamily="18" charset="0"/>
            </a:rPr>
            <a:t>2</a:t>
          </a:r>
          <a:r>
            <a:rPr lang="kk-KZ" sz="1600" dirty="0" smtClean="0"/>
            <a:t>Хабардың дұрыс екенін растауды алыңыз</a:t>
          </a:r>
          <a:endParaRPr lang="ru-RU" sz="1600" b="0" i="0" dirty="0">
            <a:latin typeface="+mj-lt"/>
            <a:cs typeface="Times New Roman" pitchFamily="18" charset="0"/>
          </a:endParaRPr>
        </a:p>
      </dgm:t>
    </dgm:pt>
    <dgm:pt modelId="{9C000011-5F14-464C-A129-7608C51BA450}" type="parTrans" cxnId="{BCC0DA79-704F-414A-8711-1B3C20D23DDB}">
      <dgm:prSet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A62B9-19E5-4B26-BCD5-71AF07BB083B}" type="sibTrans" cxnId="{BCC0DA79-704F-414A-8711-1B3C20D23DDB}">
      <dgm:prSet custT="1"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787F3D-DF44-4A29-B657-D1239901B843}">
      <dgm:prSet phldrT="[Текст]" custT="1"/>
      <dgm:spPr/>
      <dgm:t>
        <a:bodyPr/>
        <a:lstStyle/>
        <a:p>
          <a:r>
            <a:rPr lang="ru-RU" sz="1600" b="0" i="0" dirty="0">
              <a:latin typeface="+mj-lt"/>
              <a:cs typeface="Times New Roman" pitchFamily="18" charset="0"/>
            </a:rPr>
            <a:t>3) </a:t>
          </a:r>
          <a:r>
            <a:rPr lang="kk-KZ" sz="1600" dirty="0" smtClean="0"/>
            <a:t>Тапсырманы орындаңыз (дәрілік дозаны тағайындау</a:t>
          </a:r>
          <a:r>
            <a:rPr lang="ru-RU" sz="1600" i="0" dirty="0" smtClean="0">
              <a:latin typeface="+mj-lt"/>
              <a:cs typeface="Times New Roman" panose="02020603050405020304" pitchFamily="18" charset="0"/>
            </a:rPr>
            <a:t>)</a:t>
          </a:r>
          <a:endParaRPr lang="ru-RU" sz="1600" b="0" i="0" dirty="0">
            <a:latin typeface="+mj-lt"/>
            <a:cs typeface="Times New Roman" panose="02020603050405020304" pitchFamily="18" charset="0"/>
          </a:endParaRPr>
        </a:p>
      </dgm:t>
    </dgm:pt>
    <dgm:pt modelId="{DF4C7589-FB8A-4632-9C91-163474E0CCED}" type="parTrans" cxnId="{EBE689D0-427B-409C-94FD-DFC914E765CA}">
      <dgm:prSet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197590-1FB5-4D31-9DD0-F8351BD318FF}" type="sibTrans" cxnId="{EBE689D0-427B-409C-94FD-DFC914E765CA}">
      <dgm:prSet custT="1"/>
      <dgm:spPr/>
      <dgm:t>
        <a:bodyPr/>
        <a:lstStyle/>
        <a:p>
          <a:endParaRPr lang="ru-RU" sz="1600" b="0" i="1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98D59-D48E-49CB-BED4-DE9B080F1F1C}" type="pres">
      <dgm:prSet presAssocID="{E6FA7F5B-E9D0-4C7A-8746-AC549D968B95}" presName="Name0" presStyleCnt="0">
        <dgm:presLayoutVars>
          <dgm:dir/>
          <dgm:resizeHandles val="exact"/>
        </dgm:presLayoutVars>
      </dgm:prSet>
      <dgm:spPr/>
    </dgm:pt>
    <dgm:pt modelId="{F33F509F-2FFA-4F0C-915E-AB0639BD928A}" type="pres">
      <dgm:prSet presAssocID="{E2A379CD-3AB0-4FAA-8F7E-310715C69142}" presName="node" presStyleLbl="node1" presStyleIdx="0" presStyleCnt="3" custScaleX="113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215B0C-660F-4555-8A68-3D7BAD2343FF}" type="pres">
      <dgm:prSet presAssocID="{4DF88C01-34F6-4360-87FE-641854FA2838}" presName="sibTrans" presStyleLbl="sibTrans2D1" presStyleIdx="0" presStyleCnt="2"/>
      <dgm:spPr/>
      <dgm:t>
        <a:bodyPr/>
        <a:lstStyle/>
        <a:p>
          <a:endParaRPr lang="ru-RU"/>
        </a:p>
      </dgm:t>
    </dgm:pt>
    <dgm:pt modelId="{3B5EA99F-EBD9-4A31-A021-5E0878D84091}" type="pres">
      <dgm:prSet presAssocID="{4DF88C01-34F6-4360-87FE-641854FA283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B32F6BE-2A9E-4617-A8D5-7B21C2620343}" type="pres">
      <dgm:prSet presAssocID="{B17E8EEB-74DA-4FDE-95D1-849EC2C71C05}" presName="node" presStyleLbl="node1" presStyleIdx="1" presStyleCnt="3" custScaleX="139311" custLinFactNeighborX="-14933" custLinFactNeighborY="-1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C13C0-E829-45C2-8E9D-722B4F5E87A5}" type="pres">
      <dgm:prSet presAssocID="{DF3A62B9-19E5-4B26-BCD5-71AF07BB083B}" presName="sibTrans" presStyleLbl="sibTrans2D1" presStyleIdx="1" presStyleCnt="2"/>
      <dgm:spPr/>
      <dgm:t>
        <a:bodyPr/>
        <a:lstStyle/>
        <a:p>
          <a:endParaRPr lang="ru-RU"/>
        </a:p>
      </dgm:t>
    </dgm:pt>
    <dgm:pt modelId="{ED533B92-9FF0-4035-84B4-AD238D6EB922}" type="pres">
      <dgm:prSet presAssocID="{DF3A62B9-19E5-4B26-BCD5-71AF07BB083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E5F74A8-408C-406F-98B4-4328F72C8399}" type="pres">
      <dgm:prSet presAssocID="{56787F3D-DF44-4A29-B657-D1239901B843}" presName="node" presStyleLbl="node1" presStyleIdx="2" presStyleCnt="3" custScaleX="133090" custLinFactNeighborX="-21991" custLinFactNeighborY="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2E650F-2A54-4B6D-9EA2-5C12F333E919}" type="presOf" srcId="{E6FA7F5B-E9D0-4C7A-8746-AC549D968B95}" destId="{ED698D59-D48E-49CB-BED4-DE9B080F1F1C}" srcOrd="0" destOrd="0" presId="urn:microsoft.com/office/officeart/2005/8/layout/process1"/>
    <dgm:cxn modelId="{33102BA9-8DB5-43EF-B209-04BE14B2A7EA}" type="presOf" srcId="{4DF88C01-34F6-4360-87FE-641854FA2838}" destId="{3B5EA99F-EBD9-4A31-A021-5E0878D84091}" srcOrd="1" destOrd="0" presId="urn:microsoft.com/office/officeart/2005/8/layout/process1"/>
    <dgm:cxn modelId="{736A1EB2-D813-42AB-BED2-6BAB4FFA9059}" srcId="{E6FA7F5B-E9D0-4C7A-8746-AC549D968B95}" destId="{E2A379CD-3AB0-4FAA-8F7E-310715C69142}" srcOrd="0" destOrd="0" parTransId="{E3CBE94C-6D0D-45BD-A2B1-EC5B7216BF18}" sibTransId="{4DF88C01-34F6-4360-87FE-641854FA2838}"/>
    <dgm:cxn modelId="{0435C79D-094B-4D17-AD42-7C4E3D32A40C}" type="presOf" srcId="{DF3A62B9-19E5-4B26-BCD5-71AF07BB083B}" destId="{ED533B92-9FF0-4035-84B4-AD238D6EB922}" srcOrd="1" destOrd="0" presId="urn:microsoft.com/office/officeart/2005/8/layout/process1"/>
    <dgm:cxn modelId="{87149AFC-26BA-4A02-B24E-62BEC24225EC}" type="presOf" srcId="{4DF88C01-34F6-4360-87FE-641854FA2838}" destId="{2A215B0C-660F-4555-8A68-3D7BAD2343FF}" srcOrd="0" destOrd="0" presId="urn:microsoft.com/office/officeart/2005/8/layout/process1"/>
    <dgm:cxn modelId="{42D25511-7D14-4731-911A-3AF31EF3B474}" type="presOf" srcId="{DF3A62B9-19E5-4B26-BCD5-71AF07BB083B}" destId="{77DC13C0-E829-45C2-8E9D-722B4F5E87A5}" srcOrd="0" destOrd="0" presId="urn:microsoft.com/office/officeart/2005/8/layout/process1"/>
    <dgm:cxn modelId="{BCC0DA79-704F-414A-8711-1B3C20D23DDB}" srcId="{E6FA7F5B-E9D0-4C7A-8746-AC549D968B95}" destId="{B17E8EEB-74DA-4FDE-95D1-849EC2C71C05}" srcOrd="1" destOrd="0" parTransId="{9C000011-5F14-464C-A129-7608C51BA450}" sibTransId="{DF3A62B9-19E5-4B26-BCD5-71AF07BB083B}"/>
    <dgm:cxn modelId="{3C6A54E0-32B6-47EC-B3ED-A666E5248065}" type="presOf" srcId="{B17E8EEB-74DA-4FDE-95D1-849EC2C71C05}" destId="{8B32F6BE-2A9E-4617-A8D5-7B21C2620343}" srcOrd="0" destOrd="0" presId="urn:microsoft.com/office/officeart/2005/8/layout/process1"/>
    <dgm:cxn modelId="{3BF189A6-B812-454B-9BB9-190C2E9FE8C1}" type="presOf" srcId="{56787F3D-DF44-4A29-B657-D1239901B843}" destId="{FE5F74A8-408C-406F-98B4-4328F72C8399}" srcOrd="0" destOrd="0" presId="urn:microsoft.com/office/officeart/2005/8/layout/process1"/>
    <dgm:cxn modelId="{EBE689D0-427B-409C-94FD-DFC914E765CA}" srcId="{E6FA7F5B-E9D0-4C7A-8746-AC549D968B95}" destId="{56787F3D-DF44-4A29-B657-D1239901B843}" srcOrd="2" destOrd="0" parTransId="{DF4C7589-FB8A-4632-9C91-163474E0CCED}" sibTransId="{34197590-1FB5-4D31-9DD0-F8351BD318FF}"/>
    <dgm:cxn modelId="{CF57EB8D-3C26-4642-830D-EBDF67404BD7}" type="presOf" srcId="{E2A379CD-3AB0-4FAA-8F7E-310715C69142}" destId="{F33F509F-2FFA-4F0C-915E-AB0639BD928A}" srcOrd="0" destOrd="0" presId="urn:microsoft.com/office/officeart/2005/8/layout/process1"/>
    <dgm:cxn modelId="{333164F9-D338-46F2-97C2-0E791F71E8BE}" type="presParOf" srcId="{ED698D59-D48E-49CB-BED4-DE9B080F1F1C}" destId="{F33F509F-2FFA-4F0C-915E-AB0639BD928A}" srcOrd="0" destOrd="0" presId="urn:microsoft.com/office/officeart/2005/8/layout/process1"/>
    <dgm:cxn modelId="{2CD7EAF5-F674-489A-B640-3788AD495452}" type="presParOf" srcId="{ED698D59-D48E-49CB-BED4-DE9B080F1F1C}" destId="{2A215B0C-660F-4555-8A68-3D7BAD2343FF}" srcOrd="1" destOrd="0" presId="urn:microsoft.com/office/officeart/2005/8/layout/process1"/>
    <dgm:cxn modelId="{FA389578-2B85-4576-A672-FACA7BD7FC4B}" type="presParOf" srcId="{2A215B0C-660F-4555-8A68-3D7BAD2343FF}" destId="{3B5EA99F-EBD9-4A31-A021-5E0878D84091}" srcOrd="0" destOrd="0" presId="urn:microsoft.com/office/officeart/2005/8/layout/process1"/>
    <dgm:cxn modelId="{811A9AA9-9294-4162-9ECA-372674865032}" type="presParOf" srcId="{ED698D59-D48E-49CB-BED4-DE9B080F1F1C}" destId="{8B32F6BE-2A9E-4617-A8D5-7B21C2620343}" srcOrd="2" destOrd="0" presId="urn:microsoft.com/office/officeart/2005/8/layout/process1"/>
    <dgm:cxn modelId="{2F5B7CE0-37C1-44EC-8A5D-1800E1CBEA60}" type="presParOf" srcId="{ED698D59-D48E-49CB-BED4-DE9B080F1F1C}" destId="{77DC13C0-E829-45C2-8E9D-722B4F5E87A5}" srcOrd="3" destOrd="0" presId="urn:microsoft.com/office/officeart/2005/8/layout/process1"/>
    <dgm:cxn modelId="{00DDB74E-469B-4784-BA8D-EE7D4CA650D0}" type="presParOf" srcId="{77DC13C0-E829-45C2-8E9D-722B4F5E87A5}" destId="{ED533B92-9FF0-4035-84B4-AD238D6EB922}" srcOrd="0" destOrd="0" presId="urn:microsoft.com/office/officeart/2005/8/layout/process1"/>
    <dgm:cxn modelId="{56344309-0F7C-4620-8331-6F34EFB8B1C3}" type="presParOf" srcId="{ED698D59-D48E-49CB-BED4-DE9B080F1F1C}" destId="{FE5F74A8-408C-406F-98B4-4328F72C839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3F509F-2FFA-4F0C-915E-AB0639BD928A}">
      <dsp:nvSpPr>
        <dsp:cNvPr id="0" name=""/>
        <dsp:cNvSpPr/>
      </dsp:nvSpPr>
      <dsp:spPr>
        <a:xfrm>
          <a:off x="6285" y="0"/>
          <a:ext cx="1241649" cy="16892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smtClean="0"/>
            <a:t>Естігендеріңізді жазыңыз</a:t>
          </a:r>
          <a:endParaRPr lang="ru-RU" sz="1600" b="0" i="0" kern="1200" dirty="0">
            <a:latin typeface="+mj-lt"/>
            <a:cs typeface="Times New Roman" pitchFamily="18" charset="0"/>
          </a:endParaRPr>
        </a:p>
      </dsp:txBody>
      <dsp:txXfrm>
        <a:off x="6285" y="0"/>
        <a:ext cx="1241649" cy="1689234"/>
      </dsp:txXfrm>
    </dsp:sp>
    <dsp:sp modelId="{2A215B0C-660F-4555-8A68-3D7BAD2343FF}">
      <dsp:nvSpPr>
        <dsp:cNvPr id="0" name=""/>
        <dsp:cNvSpPr/>
      </dsp:nvSpPr>
      <dsp:spPr>
        <a:xfrm>
          <a:off x="1372748" y="662679"/>
          <a:ext cx="264604" cy="3638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1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72748" y="662679"/>
        <a:ext cx="264604" cy="363874"/>
      </dsp:txXfrm>
    </dsp:sp>
    <dsp:sp modelId="{8B32F6BE-2A9E-4617-A8D5-7B21C2620343}">
      <dsp:nvSpPr>
        <dsp:cNvPr id="0" name=""/>
        <dsp:cNvSpPr/>
      </dsp:nvSpPr>
      <dsp:spPr>
        <a:xfrm>
          <a:off x="1747189" y="0"/>
          <a:ext cx="1391557" cy="1689234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>
              <a:latin typeface="+mj-lt"/>
              <a:cs typeface="Times New Roman" pitchFamily="18" charset="0"/>
            </a:rPr>
            <a:t>Жазғанды дауыстап</a:t>
          </a:r>
          <a:r>
            <a:rPr lang="ru-RU" sz="1600" b="0" i="0" kern="1200" dirty="0" smtClean="0">
              <a:latin typeface="+mj-lt"/>
              <a:cs typeface="Times New Roman" pitchFamily="18" charset="0"/>
            </a:rPr>
            <a:t> </a:t>
          </a:r>
          <a:r>
            <a:rPr lang="ru-RU" sz="1600" b="0" i="0" kern="1200" dirty="0" err="1" smtClean="0">
              <a:latin typeface="+mj-lt"/>
              <a:cs typeface="Times New Roman" pitchFamily="18" charset="0"/>
            </a:rPr>
            <a:t>оқу</a:t>
          </a:r>
          <a:endParaRPr lang="ru-RU" sz="1600" b="0" i="0" kern="1200" dirty="0">
            <a:latin typeface="+mj-lt"/>
            <a:cs typeface="Times New Roman" pitchFamily="18" charset="0"/>
          </a:endParaRPr>
        </a:p>
      </dsp:txBody>
      <dsp:txXfrm>
        <a:off x="1747189" y="0"/>
        <a:ext cx="1391557" cy="1689234"/>
      </dsp:txXfrm>
    </dsp:sp>
    <dsp:sp modelId="{77DC13C0-E829-45C2-8E9D-722B4F5E87A5}">
      <dsp:nvSpPr>
        <dsp:cNvPr id="0" name=""/>
        <dsp:cNvSpPr/>
      </dsp:nvSpPr>
      <dsp:spPr>
        <a:xfrm>
          <a:off x="3275114" y="662679"/>
          <a:ext cx="289100" cy="3638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1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5114" y="662679"/>
        <a:ext cx="289100" cy="363874"/>
      </dsp:txXfrm>
    </dsp:sp>
    <dsp:sp modelId="{FE5F74A8-408C-406F-98B4-4328F72C8399}">
      <dsp:nvSpPr>
        <dsp:cNvPr id="0" name=""/>
        <dsp:cNvSpPr/>
      </dsp:nvSpPr>
      <dsp:spPr>
        <a:xfrm>
          <a:off x="3684218" y="0"/>
          <a:ext cx="1663010" cy="1689234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/>
            <a:t>Хабарлама мәтінінің дұрыс екенін растау</a:t>
          </a:r>
          <a:endParaRPr lang="ru-RU" sz="1600" b="0" i="0" kern="1200" dirty="0">
            <a:latin typeface="+mj-lt"/>
            <a:cs typeface="Times New Roman" panose="02020603050405020304" pitchFamily="18" charset="0"/>
          </a:endParaRPr>
        </a:p>
      </dsp:txBody>
      <dsp:txXfrm>
        <a:off x="3684218" y="0"/>
        <a:ext cx="1663010" cy="1689234"/>
      </dsp:txXfrm>
    </dsp:sp>
    <dsp:sp modelId="{1F7E25FA-7250-4075-AAA9-158A51E2AAC0}">
      <dsp:nvSpPr>
        <dsp:cNvPr id="0" name=""/>
        <dsp:cNvSpPr/>
      </dsp:nvSpPr>
      <dsp:spPr>
        <a:xfrm>
          <a:off x="5496640" y="662679"/>
          <a:ext cx="316752" cy="3638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1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96640" y="662679"/>
        <a:ext cx="316752" cy="363874"/>
      </dsp:txXfrm>
    </dsp:sp>
    <dsp:sp modelId="{0A116E75-C614-444A-8EA2-4DAA99C7547A}">
      <dsp:nvSpPr>
        <dsp:cNvPr id="0" name=""/>
        <dsp:cNvSpPr/>
      </dsp:nvSpPr>
      <dsp:spPr>
        <a:xfrm>
          <a:off x="5944875" y="0"/>
          <a:ext cx="1662761" cy="1689234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/>
            <a:t>Медициналық мекемедегі хабарламаны қабылдау парағын толтырыңыз. ағымдағы карта 24 сағат</a:t>
          </a:r>
          <a:endParaRPr lang="ru-RU" sz="1600" b="0" i="0" kern="1200" dirty="0">
            <a:latin typeface="+mj-lt"/>
            <a:cs typeface="Times New Roman" panose="02020603050405020304" pitchFamily="18" charset="0"/>
          </a:endParaRPr>
        </a:p>
      </dsp:txBody>
      <dsp:txXfrm>
        <a:off x="5944875" y="0"/>
        <a:ext cx="1662761" cy="16892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3F509F-2FFA-4F0C-915E-AB0639BD928A}">
      <dsp:nvSpPr>
        <dsp:cNvPr id="0" name=""/>
        <dsp:cNvSpPr/>
      </dsp:nvSpPr>
      <dsp:spPr>
        <a:xfrm>
          <a:off x="3889" y="54551"/>
          <a:ext cx="1414741" cy="10835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>
              <a:latin typeface="+mj-lt"/>
              <a:cs typeface="Times New Roman" pitchFamily="18" charset="0"/>
            </a:rPr>
            <a:t>1) </a:t>
          </a:r>
          <a:r>
            <a:rPr lang="kk-KZ" sz="1600" kern="1200" dirty="0" smtClean="0"/>
            <a:t>Хабардың бүкіл мәтінін дауыстап қайталаңыз</a:t>
          </a:r>
          <a:endParaRPr lang="ru-RU" sz="1600" b="0" i="0" kern="1200" dirty="0">
            <a:latin typeface="+mj-lt"/>
            <a:cs typeface="Times New Roman" panose="02020603050405020304" pitchFamily="18" charset="0"/>
          </a:endParaRPr>
        </a:p>
      </dsp:txBody>
      <dsp:txXfrm>
        <a:off x="3889" y="54551"/>
        <a:ext cx="1414741" cy="1083527"/>
      </dsp:txXfrm>
    </dsp:sp>
    <dsp:sp modelId="{2A215B0C-660F-4555-8A68-3D7BAD2343FF}">
      <dsp:nvSpPr>
        <dsp:cNvPr id="0" name=""/>
        <dsp:cNvSpPr/>
      </dsp:nvSpPr>
      <dsp:spPr>
        <a:xfrm rot="21568760">
          <a:off x="1524738" y="433222"/>
          <a:ext cx="224968" cy="309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1" kern="12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21568760">
        <a:off x="1524738" y="433222"/>
        <a:ext cx="224968" cy="309355"/>
      </dsp:txXfrm>
    </dsp:sp>
    <dsp:sp modelId="{8B32F6BE-2A9E-4617-A8D5-7B21C2620343}">
      <dsp:nvSpPr>
        <dsp:cNvPr id="0" name=""/>
        <dsp:cNvSpPr/>
      </dsp:nvSpPr>
      <dsp:spPr>
        <a:xfrm>
          <a:off x="1843081" y="36369"/>
          <a:ext cx="1737768" cy="1083527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+mj-lt"/>
              <a:cs typeface="Times New Roman" pitchFamily="18" charset="0"/>
            </a:rPr>
            <a:t>2</a:t>
          </a:r>
          <a:r>
            <a:rPr lang="kk-KZ" sz="1600" kern="1200" dirty="0" smtClean="0"/>
            <a:t>Хабардың дұрыс екенін растауды алыңыз</a:t>
          </a:r>
          <a:endParaRPr lang="ru-RU" sz="1600" b="0" i="0" kern="1200" dirty="0">
            <a:latin typeface="+mj-lt"/>
            <a:cs typeface="Times New Roman" pitchFamily="18" charset="0"/>
          </a:endParaRPr>
        </a:p>
      </dsp:txBody>
      <dsp:txXfrm>
        <a:off x="1843081" y="36369"/>
        <a:ext cx="1737768" cy="1083527"/>
      </dsp:txXfrm>
    </dsp:sp>
    <dsp:sp modelId="{77DC13C0-E829-45C2-8E9D-722B4F5E87A5}">
      <dsp:nvSpPr>
        <dsp:cNvPr id="0" name=""/>
        <dsp:cNvSpPr/>
      </dsp:nvSpPr>
      <dsp:spPr>
        <a:xfrm rot="42367">
          <a:off x="3696776" y="437107"/>
          <a:ext cx="245803" cy="309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1" kern="12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42367">
        <a:off x="3696776" y="437107"/>
        <a:ext cx="245803" cy="309355"/>
      </dsp:txXfrm>
    </dsp:sp>
    <dsp:sp modelId="{FE5F74A8-408C-406F-98B4-4328F72C8399}">
      <dsp:nvSpPr>
        <dsp:cNvPr id="0" name=""/>
        <dsp:cNvSpPr/>
      </dsp:nvSpPr>
      <dsp:spPr>
        <a:xfrm>
          <a:off x="4044594" y="63024"/>
          <a:ext cx="1660167" cy="1083527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>
              <a:latin typeface="+mj-lt"/>
              <a:cs typeface="Times New Roman" pitchFamily="18" charset="0"/>
            </a:rPr>
            <a:t>3) </a:t>
          </a:r>
          <a:r>
            <a:rPr lang="kk-KZ" sz="1600" kern="1200" dirty="0" smtClean="0"/>
            <a:t>Тапсырманы орындаңыз (дәрілік дозаны тағайындау</a:t>
          </a:r>
          <a:r>
            <a:rPr lang="ru-RU" sz="1600" i="0" kern="1200" dirty="0" smtClean="0">
              <a:latin typeface="+mj-lt"/>
              <a:cs typeface="Times New Roman" panose="02020603050405020304" pitchFamily="18" charset="0"/>
            </a:rPr>
            <a:t>)</a:t>
          </a:r>
          <a:endParaRPr lang="ru-RU" sz="1600" b="0" i="0" kern="1200" dirty="0">
            <a:latin typeface="+mj-lt"/>
            <a:cs typeface="Times New Roman" panose="02020603050405020304" pitchFamily="18" charset="0"/>
          </a:endParaRPr>
        </a:p>
      </dsp:txBody>
      <dsp:txXfrm>
        <a:off x="4044594" y="63024"/>
        <a:ext cx="1660167" cy="1083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5EC95-AF25-42EE-BD75-12EB23DF0DEA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8393D-B061-4D03-BF7A-BEA88D09D3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8393D-B061-4D03-BF7A-BEA88D09D3C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6.sv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0.sv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1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1FF195D8-6538-4CA9-9266-110336BE89AE}"/>
              </a:ext>
            </a:extLst>
          </p:cNvPr>
          <p:cNvSpPr/>
          <p:nvPr/>
        </p:nvSpPr>
        <p:spPr>
          <a:xfrm flipV="1">
            <a:off x="1" y="251220"/>
            <a:ext cx="9141198" cy="5630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14FB41E4-DBAB-4FA8-819A-6104863D93BB}"/>
              </a:ext>
            </a:extLst>
          </p:cNvPr>
          <p:cNvSpPr/>
          <p:nvPr/>
        </p:nvSpPr>
        <p:spPr>
          <a:xfrm>
            <a:off x="387661" y="301907"/>
            <a:ext cx="8545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</a:rPr>
              <a:t>ДҮНИЕЖҮЗІЛІК ДЕНСАУЛЫҚ САҚТАУ ҰЙЫМЫНЫҢ ЕСЕПТІГІНЕН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ый треугольник 12">
            <a:extLst>
              <a:ext uri="{FF2B5EF4-FFF2-40B4-BE49-F238E27FC236}">
                <a16:creationId xmlns:a16="http://schemas.microsoft.com/office/drawing/2014/main" xmlns="" id="{ABE0374B-25B6-413F-A864-18473EB5D188}"/>
              </a:ext>
            </a:extLst>
          </p:cNvPr>
          <p:cNvSpPr/>
          <p:nvPr/>
        </p:nvSpPr>
        <p:spPr>
          <a:xfrm flipH="1">
            <a:off x="7998288" y="6074227"/>
            <a:ext cx="1116222" cy="797060"/>
          </a:xfrm>
          <a:custGeom>
            <a:avLst/>
            <a:gdLst>
              <a:gd name="connsiteX0" fmla="*/ 0 w 922323"/>
              <a:gd name="connsiteY0" fmla="*/ 962025 h 962025"/>
              <a:gd name="connsiteX1" fmla="*/ 0 w 922323"/>
              <a:gd name="connsiteY1" fmla="*/ 0 h 962025"/>
              <a:gd name="connsiteX2" fmla="*/ 922323 w 922323"/>
              <a:gd name="connsiteY2" fmla="*/ 962025 h 962025"/>
              <a:gd name="connsiteX3" fmla="*/ 0 w 922323"/>
              <a:gd name="connsiteY3" fmla="*/ 962025 h 962025"/>
              <a:gd name="connsiteX0" fmla="*/ 4763 w 927086"/>
              <a:gd name="connsiteY0" fmla="*/ 962025 h 962025"/>
              <a:gd name="connsiteX1" fmla="*/ 0 w 927086"/>
              <a:gd name="connsiteY1" fmla="*/ 171450 h 962025"/>
              <a:gd name="connsiteX2" fmla="*/ 4763 w 927086"/>
              <a:gd name="connsiteY2" fmla="*/ 0 h 962025"/>
              <a:gd name="connsiteX3" fmla="*/ 927086 w 927086"/>
              <a:gd name="connsiteY3" fmla="*/ 962025 h 962025"/>
              <a:gd name="connsiteX4" fmla="*/ 4763 w 927086"/>
              <a:gd name="connsiteY4" fmla="*/ 962025 h 962025"/>
              <a:gd name="connsiteX0" fmla="*/ 635794 w 1558117"/>
              <a:gd name="connsiteY0" fmla="*/ 969169 h 969169"/>
              <a:gd name="connsiteX1" fmla="*/ 0 w 1558117"/>
              <a:gd name="connsiteY1" fmla="*/ 0 h 969169"/>
              <a:gd name="connsiteX2" fmla="*/ 635794 w 1558117"/>
              <a:gd name="connsiteY2" fmla="*/ 7144 h 969169"/>
              <a:gd name="connsiteX3" fmla="*/ 1558117 w 1558117"/>
              <a:gd name="connsiteY3" fmla="*/ 969169 h 969169"/>
              <a:gd name="connsiteX4" fmla="*/ 635794 w 1558117"/>
              <a:gd name="connsiteY4" fmla="*/ 9691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117" h="969169">
                <a:moveTo>
                  <a:pt x="635794" y="969169"/>
                </a:moveTo>
                <a:cubicBezTo>
                  <a:pt x="634206" y="705644"/>
                  <a:pt x="1588" y="263525"/>
                  <a:pt x="0" y="0"/>
                </a:cubicBezTo>
                <a:lnTo>
                  <a:pt x="635794" y="7144"/>
                </a:lnTo>
                <a:lnTo>
                  <a:pt x="1558117" y="969169"/>
                </a:lnTo>
                <a:lnTo>
                  <a:pt x="635794" y="969169"/>
                </a:lnTo>
                <a:close/>
              </a:path>
            </a:pathLst>
          </a:custGeom>
          <a:gradFill>
            <a:gsLst>
              <a:gs pos="0">
                <a:srgbClr val="002060"/>
              </a:gs>
              <a:gs pos="0">
                <a:srgbClr val="002060"/>
              </a:gs>
              <a:gs pos="100000">
                <a:srgbClr val="0070C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ый треугольник 9">
            <a:extLst>
              <a:ext uri="{FF2B5EF4-FFF2-40B4-BE49-F238E27FC236}">
                <a16:creationId xmlns:a16="http://schemas.microsoft.com/office/drawing/2014/main" xmlns="" id="{DB5B7AC2-27FE-4971-AB58-1E4922AD997C}"/>
              </a:ext>
            </a:extLst>
          </p:cNvPr>
          <p:cNvSpPr/>
          <p:nvPr/>
        </p:nvSpPr>
        <p:spPr>
          <a:xfrm flipH="1">
            <a:off x="8179066" y="5711928"/>
            <a:ext cx="962132" cy="1159359"/>
          </a:xfrm>
          <a:prstGeom prst="rtTriangle">
            <a:avLst/>
          </a:prstGeom>
          <a:gradFill>
            <a:gsLst>
              <a:gs pos="0">
                <a:srgbClr val="002060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87CB59-8256-4EF7-99DF-B9BEC68AE8B0}"/>
              </a:ext>
            </a:extLst>
          </p:cNvPr>
          <p:cNvSpPr txBox="1"/>
          <p:nvPr/>
        </p:nvSpPr>
        <p:spPr>
          <a:xfrm flipH="1">
            <a:off x="8828571" y="6447108"/>
            <a:ext cx="19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433CD5B-9EE3-416F-8247-DE37FECD6B06}" type="slidenum">
              <a:rPr lang="ru-RU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11CB765A-D889-4982-A0EC-9D608DF61D7D}"/>
              </a:ext>
            </a:extLst>
          </p:cNvPr>
          <p:cNvSpPr/>
          <p:nvPr/>
        </p:nvSpPr>
        <p:spPr>
          <a:xfrm flipV="1">
            <a:off x="218580" y="1266958"/>
            <a:ext cx="4134842" cy="125977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0634797B-853F-499E-B700-6AD9B91E88D1}"/>
              </a:ext>
            </a:extLst>
          </p:cNvPr>
          <p:cNvSpPr/>
          <p:nvPr/>
        </p:nvSpPr>
        <p:spPr>
          <a:xfrm flipV="1">
            <a:off x="218580" y="2826608"/>
            <a:ext cx="4134842" cy="125977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47381BCD-2F0A-46BD-8D35-11449838F691}"/>
              </a:ext>
            </a:extLst>
          </p:cNvPr>
          <p:cNvSpPr/>
          <p:nvPr/>
        </p:nvSpPr>
        <p:spPr>
          <a:xfrm flipV="1">
            <a:off x="218580" y="4414664"/>
            <a:ext cx="4134842" cy="125977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597B4DE9-61BF-44F0-AA25-7C914F0B29CE}"/>
              </a:ext>
            </a:extLst>
          </p:cNvPr>
          <p:cNvSpPr/>
          <p:nvPr/>
        </p:nvSpPr>
        <p:spPr>
          <a:xfrm flipH="1" flipV="1">
            <a:off x="4787778" y="1266958"/>
            <a:ext cx="4134842" cy="125977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C94D81E5-7B2F-4ACE-8B58-B591392468BB}"/>
              </a:ext>
            </a:extLst>
          </p:cNvPr>
          <p:cNvSpPr/>
          <p:nvPr/>
        </p:nvSpPr>
        <p:spPr>
          <a:xfrm flipH="1" flipV="1">
            <a:off x="4787778" y="2826608"/>
            <a:ext cx="4134842" cy="125977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FFDDD371-8451-4D9F-A5F7-6CFE17801EDC}"/>
              </a:ext>
            </a:extLst>
          </p:cNvPr>
          <p:cNvSpPr/>
          <p:nvPr/>
        </p:nvSpPr>
        <p:spPr>
          <a:xfrm flipH="1" flipV="1">
            <a:off x="4787778" y="4414664"/>
            <a:ext cx="4134842" cy="125977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 descr="Изображение выглядит как канделябр, витая пружина, ли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0AB4EA69-754F-400A-9C6B-73F5F25770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875" y="1396301"/>
            <a:ext cx="523932" cy="1001093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F1008DDF-A994-4F92-A734-E88EB6BEE4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978" y="2964479"/>
            <a:ext cx="937504" cy="98403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27D5E9E-7451-3947-A576-EA8AB7706B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4262" y="4493834"/>
            <a:ext cx="734219" cy="1097209"/>
          </a:xfrm>
          <a:prstGeom prst="rect">
            <a:avLst/>
          </a:prstGeom>
        </p:spPr>
      </p:pic>
      <p:pic>
        <p:nvPicPr>
          <p:cNvPr id="19" name="Рисунок 18" descr="микроб со сплошной заливкой">
            <a:extLst>
              <a:ext uri="{FF2B5EF4-FFF2-40B4-BE49-F238E27FC236}">
                <a16:creationId xmlns:a16="http://schemas.microsoft.com/office/drawing/2014/main" xmlns="" id="{5CC3B7F6-514E-5E4B-9E55-7F1ADC2F1B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838420" y="2813105"/>
            <a:ext cx="916248" cy="1221664"/>
          </a:xfrm>
          <a:prstGeom prst="rect">
            <a:avLst/>
          </a:prstGeom>
        </p:spPr>
      </p:pic>
      <p:pic>
        <p:nvPicPr>
          <p:cNvPr id="20" name="Рисунок 19" descr="Лекарство со сплошной заливкой">
            <a:extLst>
              <a:ext uri="{FF2B5EF4-FFF2-40B4-BE49-F238E27FC236}">
                <a16:creationId xmlns:a16="http://schemas.microsoft.com/office/drawing/2014/main" xmlns="" id="{B210D7AB-6C77-B149-A093-F49E1EFCE27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99529" y="4421715"/>
            <a:ext cx="966331" cy="1288441"/>
          </a:xfrm>
          <a:prstGeom prst="rect">
            <a:avLst/>
          </a:prstGeom>
        </p:spPr>
      </p:pic>
      <p:pic>
        <p:nvPicPr>
          <p:cNvPr id="6" name="Рисунок 5" descr="{0} со сплошной заливкой">
            <a:extLst>
              <a:ext uri="{FF2B5EF4-FFF2-40B4-BE49-F238E27FC236}">
                <a16:creationId xmlns:a16="http://schemas.microsoft.com/office/drawing/2014/main" xmlns="" id="{9B21615F-8E0D-0641-8768-33BE7D94719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724465" y="1305072"/>
            <a:ext cx="916248" cy="12216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C351306-999B-BA4B-A0AF-EAF4C75504D8}"/>
              </a:ext>
            </a:extLst>
          </p:cNvPr>
          <p:cNvSpPr txBox="1"/>
          <p:nvPr/>
        </p:nvSpPr>
        <p:spPr>
          <a:xfrm>
            <a:off x="916807" y="1614843"/>
            <a:ext cx="3383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НАУКАСТЫҢ ДҰРЫС СӘЙКЕСТІГІН АНЫҚТАУ</a:t>
            </a:r>
            <a:endParaRPr lang="x-none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CF06918-3E19-1247-AE67-E7DEF15D7B53}"/>
              </a:ext>
            </a:extLst>
          </p:cNvPr>
          <p:cNvSpPr txBox="1"/>
          <p:nvPr/>
        </p:nvSpPr>
        <p:spPr>
          <a:xfrm>
            <a:off x="1043608" y="2852936"/>
            <a:ext cx="338334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</a:rPr>
              <a:t>ХАБАРЛАРДЫҢ ДӘЛДІГІН </a:t>
            </a:r>
            <a:r>
              <a:rPr lang="kk-KZ" sz="2000" b="1" dirty="0" smtClean="0">
                <a:solidFill>
                  <a:schemeClr val="bg1"/>
                </a:solidFill>
              </a:rPr>
              <a:t>ЖАҚСАРТУ</a:t>
            </a:r>
          </a:p>
          <a:p>
            <a:pPr algn="ctr"/>
            <a:r>
              <a:rPr lang="kk-KZ" dirty="0" smtClean="0">
                <a:solidFill>
                  <a:schemeClr val="bg1"/>
                </a:solidFill>
              </a:rPr>
              <a:t>науқасты ауыстыру, ауысымды ауыстыру</a:t>
            </a:r>
            <a:endParaRPr lang="x-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2B91F87-0E3F-6B42-A21C-A742DDC2DECE}"/>
              </a:ext>
            </a:extLst>
          </p:cNvPr>
          <p:cNvSpPr txBox="1"/>
          <p:nvPr/>
        </p:nvSpPr>
        <p:spPr>
          <a:xfrm>
            <a:off x="1165859" y="4575380"/>
            <a:ext cx="31342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200" b="1" dirty="0" smtClean="0">
                <a:solidFill>
                  <a:schemeClr val="bg1"/>
                </a:solidFill>
              </a:rPr>
              <a:t>ЖОҒАРЫ ҚАУІПТІ ДӘРІЛЕРДІҢ ҚАУІПСІЗДІГІ</a:t>
            </a:r>
            <a:endParaRPr lang="x-none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DDA6752-0CDA-1642-A44B-97BA0DBAB4ED}"/>
              </a:ext>
            </a:extLst>
          </p:cNvPr>
          <p:cNvSpPr txBox="1"/>
          <p:nvPr/>
        </p:nvSpPr>
        <p:spPr>
          <a:xfrm>
            <a:off x="5754668" y="4883155"/>
            <a:ext cx="3134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Құлау қауіпі</a:t>
            </a:r>
            <a:endParaRPr lang="x-none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5437D09C-50C8-8743-9B49-66ACB5C890D3}"/>
              </a:ext>
            </a:extLst>
          </p:cNvPr>
          <p:cNvSpPr txBox="1"/>
          <p:nvPr/>
        </p:nvSpPr>
        <p:spPr>
          <a:xfrm>
            <a:off x="5739760" y="3274170"/>
            <a:ext cx="3134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 гигиенасы</a:t>
            </a:r>
            <a:endParaRPr lang="x-none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B2900C4D-D744-1F45-87CB-0A5AE3D0DCE8}"/>
              </a:ext>
            </a:extLst>
          </p:cNvPr>
          <p:cNvSpPr txBox="1"/>
          <p:nvPr/>
        </p:nvSpPr>
        <p:spPr>
          <a:xfrm>
            <a:off x="5508104" y="1268760"/>
            <a:ext cx="33833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ХИРУРГИ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ЯЛЫҚ</a:t>
            </a:r>
            <a:r>
              <a:rPr lang="x-none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ТЕКСЕРУ </a:t>
            </a:r>
            <a:r>
              <a:rPr lang="x-none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ВЕРИФИКАЦИЯ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</a:t>
            </a:r>
            <a:endParaRPr lang="x-none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kk-K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 пациент па?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процедура </a:t>
            </a:r>
            <a:r>
              <a:rPr lang="ru-RU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x-non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Рисунок 35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09E0777C-33DD-46CB-ACF3-69BFF79F29F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duotone>
              <a:prstClr val="black"/>
              <a:schemeClr val="accent3">
                <a:tint val="45000"/>
                <a:satMod val="400000"/>
              </a:schemeClr>
            </a:duotone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88" y="6270544"/>
            <a:ext cx="1230295" cy="51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225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12">
            <a:extLst>
              <a:ext uri="{FF2B5EF4-FFF2-40B4-BE49-F238E27FC236}">
                <a16:creationId xmlns:a16="http://schemas.microsoft.com/office/drawing/2014/main" xmlns="" id="{ABE0374B-25B6-413F-A864-18473EB5D188}"/>
              </a:ext>
            </a:extLst>
          </p:cNvPr>
          <p:cNvSpPr/>
          <p:nvPr/>
        </p:nvSpPr>
        <p:spPr>
          <a:xfrm flipH="1">
            <a:off x="7998288" y="6074227"/>
            <a:ext cx="1116222" cy="797060"/>
          </a:xfrm>
          <a:custGeom>
            <a:avLst/>
            <a:gdLst>
              <a:gd name="connsiteX0" fmla="*/ 0 w 922323"/>
              <a:gd name="connsiteY0" fmla="*/ 962025 h 962025"/>
              <a:gd name="connsiteX1" fmla="*/ 0 w 922323"/>
              <a:gd name="connsiteY1" fmla="*/ 0 h 962025"/>
              <a:gd name="connsiteX2" fmla="*/ 922323 w 922323"/>
              <a:gd name="connsiteY2" fmla="*/ 962025 h 962025"/>
              <a:gd name="connsiteX3" fmla="*/ 0 w 922323"/>
              <a:gd name="connsiteY3" fmla="*/ 962025 h 962025"/>
              <a:gd name="connsiteX0" fmla="*/ 4763 w 927086"/>
              <a:gd name="connsiteY0" fmla="*/ 962025 h 962025"/>
              <a:gd name="connsiteX1" fmla="*/ 0 w 927086"/>
              <a:gd name="connsiteY1" fmla="*/ 171450 h 962025"/>
              <a:gd name="connsiteX2" fmla="*/ 4763 w 927086"/>
              <a:gd name="connsiteY2" fmla="*/ 0 h 962025"/>
              <a:gd name="connsiteX3" fmla="*/ 927086 w 927086"/>
              <a:gd name="connsiteY3" fmla="*/ 962025 h 962025"/>
              <a:gd name="connsiteX4" fmla="*/ 4763 w 927086"/>
              <a:gd name="connsiteY4" fmla="*/ 962025 h 962025"/>
              <a:gd name="connsiteX0" fmla="*/ 635794 w 1558117"/>
              <a:gd name="connsiteY0" fmla="*/ 969169 h 969169"/>
              <a:gd name="connsiteX1" fmla="*/ 0 w 1558117"/>
              <a:gd name="connsiteY1" fmla="*/ 0 h 969169"/>
              <a:gd name="connsiteX2" fmla="*/ 635794 w 1558117"/>
              <a:gd name="connsiteY2" fmla="*/ 7144 h 969169"/>
              <a:gd name="connsiteX3" fmla="*/ 1558117 w 1558117"/>
              <a:gd name="connsiteY3" fmla="*/ 969169 h 969169"/>
              <a:gd name="connsiteX4" fmla="*/ 635794 w 1558117"/>
              <a:gd name="connsiteY4" fmla="*/ 9691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117" h="969169">
                <a:moveTo>
                  <a:pt x="635794" y="969169"/>
                </a:moveTo>
                <a:cubicBezTo>
                  <a:pt x="634206" y="705644"/>
                  <a:pt x="1588" y="263525"/>
                  <a:pt x="0" y="0"/>
                </a:cubicBezTo>
                <a:lnTo>
                  <a:pt x="635794" y="7144"/>
                </a:lnTo>
                <a:lnTo>
                  <a:pt x="1558117" y="969169"/>
                </a:lnTo>
                <a:lnTo>
                  <a:pt x="635794" y="969169"/>
                </a:lnTo>
                <a:close/>
              </a:path>
            </a:pathLst>
          </a:custGeom>
          <a:gradFill>
            <a:gsLst>
              <a:gs pos="0">
                <a:srgbClr val="002060"/>
              </a:gs>
              <a:gs pos="0">
                <a:srgbClr val="002060"/>
              </a:gs>
              <a:gs pos="100000">
                <a:srgbClr val="0070C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ый треугольник 9">
            <a:extLst>
              <a:ext uri="{FF2B5EF4-FFF2-40B4-BE49-F238E27FC236}">
                <a16:creationId xmlns:a16="http://schemas.microsoft.com/office/drawing/2014/main" xmlns="" id="{DB5B7AC2-27FE-4971-AB58-1E4922AD997C}"/>
              </a:ext>
            </a:extLst>
          </p:cNvPr>
          <p:cNvSpPr/>
          <p:nvPr/>
        </p:nvSpPr>
        <p:spPr>
          <a:xfrm flipH="1">
            <a:off x="8179066" y="5711928"/>
            <a:ext cx="962132" cy="1159359"/>
          </a:xfrm>
          <a:prstGeom prst="rtTriangle">
            <a:avLst/>
          </a:prstGeom>
          <a:gradFill>
            <a:gsLst>
              <a:gs pos="0">
                <a:srgbClr val="002060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87CB59-8256-4EF7-99DF-B9BEC68AE8B0}"/>
              </a:ext>
            </a:extLst>
          </p:cNvPr>
          <p:cNvSpPr txBox="1"/>
          <p:nvPr/>
        </p:nvSpPr>
        <p:spPr>
          <a:xfrm flipH="1">
            <a:off x="8828571" y="6447108"/>
            <a:ext cx="19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433CD5B-9EE3-416F-8247-DE37FECD6B06}" type="slidenum">
              <a:rPr lang="ru-RU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926B677A-5C08-9E4B-B988-83360120886F}"/>
              </a:ext>
            </a:extLst>
          </p:cNvPr>
          <p:cNvSpPr/>
          <p:nvPr/>
        </p:nvSpPr>
        <p:spPr>
          <a:xfrm flipH="1">
            <a:off x="0" y="476672"/>
            <a:ext cx="6591300" cy="6858000"/>
          </a:xfrm>
          <a:prstGeom prst="rtTriangle">
            <a:avLst/>
          </a:prstGeom>
          <a:solidFill>
            <a:srgbClr val="CAE7FA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solidFill>
                  <a:schemeClr val="tx1"/>
                </a:solidFill>
              </a:rPr>
              <a:t>Орындаған</a:t>
            </a:r>
            <a:r>
              <a:rPr lang="en-US" sz="2000" b="1" i="1" dirty="0" smtClean="0">
                <a:solidFill>
                  <a:schemeClr val="tx1"/>
                </a:solidFill>
              </a:rPr>
              <a:t>:  </a:t>
            </a:r>
            <a:r>
              <a:rPr lang="ru-RU" sz="2000" b="1" i="1" dirty="0" smtClean="0">
                <a:solidFill>
                  <a:schemeClr val="tx1"/>
                </a:solidFill>
              </a:rPr>
              <a:t>№ 4 ПСП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меңгеруші   Аужарова</a:t>
            </a:r>
            <a:r>
              <a:rPr lang="ru-RU" sz="2000" b="1" i="1" dirty="0" smtClean="0">
                <a:solidFill>
                  <a:schemeClr val="tx1"/>
                </a:solidFill>
              </a:rPr>
              <a:t> С.Т</a:t>
            </a:r>
            <a:r>
              <a:rPr lang="en-US" sz="2000" b="1" i="1" dirty="0" smtClean="0">
                <a:solidFill>
                  <a:schemeClr val="tx1"/>
                </a:solidFill>
              </a:rPr>
              <a:t>  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DE2A9CA-EEA0-4171-AC03-6DB8CBB2923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004" r="10101"/>
          <a:stretch/>
        </p:blipFill>
        <p:spPr>
          <a:xfrm>
            <a:off x="-1" y="1938867"/>
            <a:ext cx="9144001" cy="2573866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09EAF35-7990-4054-B063-CA03B755075E}"/>
              </a:ext>
            </a:extLst>
          </p:cNvPr>
          <p:cNvSpPr txBox="1"/>
          <p:nvPr/>
        </p:nvSpPr>
        <p:spPr>
          <a:xfrm>
            <a:off x="1619672" y="1196752"/>
            <a:ext cx="6832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gradFill flip="none" rotWithShape="1">
                  <a:gsLst>
                    <a:gs pos="0">
                      <a:srgbClr val="002060"/>
                    </a:gs>
                    <a:gs pos="5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Arial Black" panose="020B0A04020102020204" pitchFamily="34" charset="0"/>
              </a:rPr>
              <a:t>ПАЦИЕНТ ИДЕНТИФИКАЦИЯСЫ, ДҰРЫС СӘЙКЕСТІГІН АНЫҚТАУ</a:t>
            </a:r>
            <a:endParaRPr lang="ru-RU" sz="4000" dirty="0">
              <a:gradFill flip="none" rotWithShape="1">
                <a:gsLst>
                  <a:gs pos="0">
                    <a:srgbClr val="002060"/>
                  </a:gs>
                  <a:gs pos="5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0" scaled="1"/>
                <a:tileRect/>
              </a:gradFill>
              <a:latin typeface="Arial Black" panose="020B0A04020102020204" pitchFamily="34" charset="0"/>
            </a:endParaRPr>
          </a:p>
        </p:txBody>
      </p:sp>
      <p:pic>
        <p:nvPicPr>
          <p:cNvPr id="16" name="Рисунок 15" descr="Отпечаток пальца со сплошной заливкой">
            <a:extLst>
              <a:ext uri="{FF2B5EF4-FFF2-40B4-BE49-F238E27FC236}">
                <a16:creationId xmlns:a16="http://schemas.microsoft.com/office/drawing/2014/main" xmlns="" id="{36D98575-1665-4626-9CC2-77A487DCA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23528" y="1124744"/>
            <a:ext cx="1790699" cy="2387599"/>
          </a:xfrm>
          <a:prstGeom prst="rect">
            <a:avLst/>
          </a:prstGeom>
        </p:spPr>
      </p:pic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DBDBA102-CB8E-41C5-8C4C-6326764C3B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88" y="6270544"/>
            <a:ext cx="1230295" cy="51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321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ый треугольник 11">
            <a:extLst>
              <a:ext uri="{FF2B5EF4-FFF2-40B4-BE49-F238E27FC236}">
                <a16:creationId xmlns:a16="http://schemas.microsoft.com/office/drawing/2014/main" xmlns="" id="{64DFDCA0-7758-414C-B599-DE42619109A6}"/>
              </a:ext>
            </a:extLst>
          </p:cNvPr>
          <p:cNvSpPr/>
          <p:nvPr/>
        </p:nvSpPr>
        <p:spPr>
          <a:xfrm flipH="1">
            <a:off x="2568949" y="-216"/>
            <a:ext cx="6591300" cy="6858000"/>
          </a:xfrm>
          <a:prstGeom prst="rtTriangle">
            <a:avLst/>
          </a:prstGeom>
          <a:solidFill>
            <a:srgbClr val="CAE7FA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1FF195D8-6538-4CA9-9266-110336BE89AE}"/>
              </a:ext>
            </a:extLst>
          </p:cNvPr>
          <p:cNvSpPr/>
          <p:nvPr/>
        </p:nvSpPr>
        <p:spPr>
          <a:xfrm flipV="1">
            <a:off x="1" y="251220"/>
            <a:ext cx="9141198" cy="5630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14FB41E4-DBAB-4FA8-819A-6104863D93BB}"/>
              </a:ext>
            </a:extLst>
          </p:cNvPr>
          <p:cNvSpPr/>
          <p:nvPr/>
        </p:nvSpPr>
        <p:spPr>
          <a:xfrm>
            <a:off x="300297" y="301906"/>
            <a:ext cx="8720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k-KZ" sz="2400" b="1" dirty="0" smtClean="0">
                <a:solidFill>
                  <a:schemeClr val="bg1"/>
                </a:solidFill>
              </a:rPr>
              <a:t>ДҮНИЕЖҮЗІЛІК ДЕНСАУЛЫҚ САҚТАУ ҰЙЫМЫНЫҢ ЕСЕПТІГІНЕН</a:t>
            </a:r>
            <a:r>
              <a:rPr lang="ru-RU" sz="1200" b="1" dirty="0" smtClean="0">
                <a:solidFill>
                  <a:schemeClr val="bg1"/>
                </a:solidFill>
              </a:rPr>
              <a:t>(1</a:t>
            </a:r>
            <a:r>
              <a:rPr lang="ru-RU" sz="12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9" name="Прямоугольный треугольник 12">
            <a:extLst>
              <a:ext uri="{FF2B5EF4-FFF2-40B4-BE49-F238E27FC236}">
                <a16:creationId xmlns:a16="http://schemas.microsoft.com/office/drawing/2014/main" xmlns="" id="{ABE0374B-25B6-413F-A864-18473EB5D188}"/>
              </a:ext>
            </a:extLst>
          </p:cNvPr>
          <p:cNvSpPr/>
          <p:nvPr/>
        </p:nvSpPr>
        <p:spPr>
          <a:xfrm flipH="1">
            <a:off x="7998288" y="6074227"/>
            <a:ext cx="1116222" cy="797060"/>
          </a:xfrm>
          <a:custGeom>
            <a:avLst/>
            <a:gdLst>
              <a:gd name="connsiteX0" fmla="*/ 0 w 922323"/>
              <a:gd name="connsiteY0" fmla="*/ 962025 h 962025"/>
              <a:gd name="connsiteX1" fmla="*/ 0 w 922323"/>
              <a:gd name="connsiteY1" fmla="*/ 0 h 962025"/>
              <a:gd name="connsiteX2" fmla="*/ 922323 w 922323"/>
              <a:gd name="connsiteY2" fmla="*/ 962025 h 962025"/>
              <a:gd name="connsiteX3" fmla="*/ 0 w 922323"/>
              <a:gd name="connsiteY3" fmla="*/ 962025 h 962025"/>
              <a:gd name="connsiteX0" fmla="*/ 4763 w 927086"/>
              <a:gd name="connsiteY0" fmla="*/ 962025 h 962025"/>
              <a:gd name="connsiteX1" fmla="*/ 0 w 927086"/>
              <a:gd name="connsiteY1" fmla="*/ 171450 h 962025"/>
              <a:gd name="connsiteX2" fmla="*/ 4763 w 927086"/>
              <a:gd name="connsiteY2" fmla="*/ 0 h 962025"/>
              <a:gd name="connsiteX3" fmla="*/ 927086 w 927086"/>
              <a:gd name="connsiteY3" fmla="*/ 962025 h 962025"/>
              <a:gd name="connsiteX4" fmla="*/ 4763 w 927086"/>
              <a:gd name="connsiteY4" fmla="*/ 962025 h 962025"/>
              <a:gd name="connsiteX0" fmla="*/ 635794 w 1558117"/>
              <a:gd name="connsiteY0" fmla="*/ 969169 h 969169"/>
              <a:gd name="connsiteX1" fmla="*/ 0 w 1558117"/>
              <a:gd name="connsiteY1" fmla="*/ 0 h 969169"/>
              <a:gd name="connsiteX2" fmla="*/ 635794 w 1558117"/>
              <a:gd name="connsiteY2" fmla="*/ 7144 h 969169"/>
              <a:gd name="connsiteX3" fmla="*/ 1558117 w 1558117"/>
              <a:gd name="connsiteY3" fmla="*/ 969169 h 969169"/>
              <a:gd name="connsiteX4" fmla="*/ 635794 w 1558117"/>
              <a:gd name="connsiteY4" fmla="*/ 9691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117" h="969169">
                <a:moveTo>
                  <a:pt x="635794" y="969169"/>
                </a:moveTo>
                <a:cubicBezTo>
                  <a:pt x="634206" y="705644"/>
                  <a:pt x="1588" y="263525"/>
                  <a:pt x="0" y="0"/>
                </a:cubicBezTo>
                <a:lnTo>
                  <a:pt x="635794" y="7144"/>
                </a:lnTo>
                <a:lnTo>
                  <a:pt x="1558117" y="969169"/>
                </a:lnTo>
                <a:lnTo>
                  <a:pt x="635794" y="969169"/>
                </a:lnTo>
                <a:close/>
              </a:path>
            </a:pathLst>
          </a:custGeom>
          <a:gradFill>
            <a:gsLst>
              <a:gs pos="0">
                <a:srgbClr val="002060"/>
              </a:gs>
              <a:gs pos="0">
                <a:srgbClr val="002060"/>
              </a:gs>
              <a:gs pos="100000">
                <a:srgbClr val="0070C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ый треугольник 9">
            <a:extLst>
              <a:ext uri="{FF2B5EF4-FFF2-40B4-BE49-F238E27FC236}">
                <a16:creationId xmlns:a16="http://schemas.microsoft.com/office/drawing/2014/main" xmlns="" id="{DB5B7AC2-27FE-4971-AB58-1E4922AD997C}"/>
              </a:ext>
            </a:extLst>
          </p:cNvPr>
          <p:cNvSpPr/>
          <p:nvPr/>
        </p:nvSpPr>
        <p:spPr>
          <a:xfrm flipH="1">
            <a:off x="8179066" y="5711928"/>
            <a:ext cx="962132" cy="1159359"/>
          </a:xfrm>
          <a:prstGeom prst="rtTriangle">
            <a:avLst/>
          </a:prstGeom>
          <a:gradFill>
            <a:gsLst>
              <a:gs pos="0">
                <a:srgbClr val="002060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87CB59-8256-4EF7-99DF-B9BEC68AE8B0}"/>
              </a:ext>
            </a:extLst>
          </p:cNvPr>
          <p:cNvSpPr txBox="1"/>
          <p:nvPr/>
        </p:nvSpPr>
        <p:spPr>
          <a:xfrm flipH="1">
            <a:off x="8828571" y="6447108"/>
            <a:ext cx="19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433CD5B-9EE3-416F-8247-DE37FECD6B06}" type="slidenum">
              <a:rPr lang="ru-RU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8C7431AD-3F98-A940-8886-8A0E761F8619}"/>
              </a:ext>
            </a:extLst>
          </p:cNvPr>
          <p:cNvSpPr/>
          <p:nvPr/>
        </p:nvSpPr>
        <p:spPr>
          <a:xfrm>
            <a:off x="29491" y="6422114"/>
            <a:ext cx="3645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3333"/>
                </a:solidFill>
                <a:latin typeface="Helvetica" panose="020B0604020202020204" pitchFamily="34" charset="0"/>
              </a:rPr>
              <a:t> </a:t>
            </a:r>
            <a:r>
              <a:rPr lang="ru-RU" sz="1400" i="1" dirty="0">
                <a:solidFill>
                  <a:srgbClr val="333333"/>
                </a:solidFill>
                <a:latin typeface="Helvetica" panose="020B0604020202020204" pitchFamily="34" charset="0"/>
              </a:rPr>
              <a:t>1.</a:t>
            </a:r>
            <a:r>
              <a:rPr lang="en-US" sz="1400" i="1" dirty="0">
                <a:solidFill>
                  <a:srgbClr val="333333"/>
                </a:solidFill>
                <a:latin typeface="Helvetica" panose="020B0604020202020204" pitchFamily="34" charset="0"/>
              </a:rPr>
              <a:t>WHO Patient Safety Solutions, Patient </a:t>
            </a:r>
            <a:r>
              <a:rPr lang="kk-KZ" sz="1400" i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  </a:t>
            </a:r>
            <a:r>
              <a:rPr lang="en-US" sz="1400" i="1" dirty="0">
                <a:solidFill>
                  <a:srgbClr val="333333"/>
                </a:solidFill>
                <a:latin typeface="Helvetica" panose="020B0604020202020204" pitchFamily="34" charset="0"/>
              </a:rPr>
              <a:t> </a:t>
            </a:r>
            <a:endParaRPr lang="ru-RU" sz="1400" i="1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8969C664-90AF-A642-9791-5377C4070B75}"/>
              </a:ext>
            </a:extLst>
          </p:cNvPr>
          <p:cNvSpPr/>
          <p:nvPr/>
        </p:nvSpPr>
        <p:spPr>
          <a:xfrm>
            <a:off x="141362" y="1044853"/>
            <a:ext cx="8880987" cy="4688403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dirty="0" smtClean="0"/>
              <a:t>Науқасты дұрыс анықтауға байланысты қателер келесі процедураларға қатысты оқиғаларға алып келеді </a:t>
            </a:r>
            <a:r>
              <a:rPr lang="ru-RU" sz="2800" dirty="0" smtClean="0"/>
              <a:t>:</a:t>
            </a:r>
            <a:endParaRPr lang="ru-RU" sz="2800" dirty="0"/>
          </a:p>
          <a:p>
            <a:r>
              <a:rPr lang="ru-RU" sz="2800" dirty="0"/>
              <a:t>- </a:t>
            </a:r>
            <a:r>
              <a:rPr lang="kk-KZ" sz="2800" dirty="0" smtClean="0"/>
              <a:t>Дәрілерді қабылдау</a:t>
            </a:r>
            <a:r>
              <a:rPr lang="ru-RU" sz="2800" dirty="0" smtClean="0"/>
              <a:t>, </a:t>
            </a:r>
            <a:endParaRPr lang="ru-RU" sz="2800" dirty="0"/>
          </a:p>
          <a:p>
            <a:r>
              <a:rPr lang="ru-RU" sz="2800" dirty="0"/>
              <a:t>- </a:t>
            </a:r>
            <a:r>
              <a:rPr lang="kk-KZ" sz="2800" dirty="0" smtClean="0"/>
              <a:t>Қан және оның компоненттерін құю</a:t>
            </a:r>
            <a:r>
              <a:rPr lang="ru-RU" sz="2800" dirty="0" smtClean="0"/>
              <a:t>, </a:t>
            </a:r>
            <a:endParaRPr lang="ru-RU" sz="2800" dirty="0"/>
          </a:p>
          <a:p>
            <a:r>
              <a:rPr lang="ru-RU" sz="2800" dirty="0"/>
              <a:t>- </a:t>
            </a:r>
            <a:r>
              <a:rPr lang="kk-KZ" sz="2800" dirty="0" smtClean="0"/>
              <a:t>Зертханалық зерттеу</a:t>
            </a:r>
            <a:r>
              <a:rPr lang="ru-RU" sz="2800" dirty="0" smtClean="0"/>
              <a:t>, </a:t>
            </a:r>
            <a:endParaRPr lang="ru-RU" sz="2800" dirty="0"/>
          </a:p>
          <a:p>
            <a:r>
              <a:rPr lang="ru-RU" sz="2800" dirty="0"/>
              <a:t>- </a:t>
            </a:r>
            <a:r>
              <a:rPr lang="kk-KZ" sz="2800" dirty="0" smtClean="0"/>
              <a:t>Басқа науқастарға жасалған инвазивті процедуралар</a:t>
            </a:r>
            <a:endParaRPr lang="ru-RU" sz="2800" dirty="0"/>
          </a:p>
          <a:p>
            <a:r>
              <a:rPr lang="ru-RU" sz="2800" dirty="0"/>
              <a:t>- </a:t>
            </a:r>
            <a:r>
              <a:rPr lang="kk-KZ" sz="2800" dirty="0" smtClean="0"/>
              <a:t>Сәбилерді біреудің отбасына жіберу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13" name="Рисунок 12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5F4D8127-1ACF-4584-83D1-199D7C8804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924" y="5964361"/>
            <a:ext cx="1230295" cy="51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24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977" y="1031354"/>
            <a:ext cx="8720567" cy="5415752"/>
          </a:xfrm>
        </p:spPr>
        <p:txBody>
          <a:bodyPr>
            <a:normAutofit fontScale="92500" lnSpcReduction="20000"/>
          </a:bodyPr>
          <a:lstStyle/>
          <a:p>
            <a:pPr marL="271463" indent="-271463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k-KZ" sz="2400" dirty="0" smtClean="0"/>
              <a:t>Пациенттің бөлмесінің нөмірін немесе орналасқан жерін науқасты сәйкестендіру ретінде пайдалану мүмкін емес</a:t>
            </a:r>
            <a:r>
              <a:rPr lang="ru-RU" sz="2200" dirty="0" smtClean="0"/>
              <a:t>.</a:t>
            </a:r>
            <a:endParaRPr lang="ru-RU" sz="2200" dirty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k-KZ" sz="2000" dirty="0" smtClean="0"/>
              <a:t>Науқас келесі екі идентификатор негізінде анықталады </a:t>
            </a:r>
            <a:r>
              <a:rPr lang="ru-RU" sz="2200" dirty="0" smtClean="0"/>
              <a:t>:</a:t>
            </a:r>
            <a:endParaRPr lang="ru-RU" sz="2200" dirty="0"/>
          </a:p>
          <a:p>
            <a:pPr marL="446088" indent="-174625" algn="just">
              <a:spcBef>
                <a:spcPts val="0"/>
              </a:spcBef>
              <a:spcAft>
                <a:spcPts val="600"/>
              </a:spcAft>
            </a:pPr>
            <a:r>
              <a:rPr lang="kk-KZ" sz="2200" b="1" dirty="0" smtClean="0">
                <a:solidFill>
                  <a:schemeClr val="accent1">
                    <a:lumMod val="75000"/>
                  </a:schemeClr>
                </a:solidFill>
              </a:rPr>
              <a:t>тегі Аты Әкесінің аты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1">
                    <a:lumMod val="75000"/>
                  </a:schemeClr>
                </a:solidFill>
              </a:rPr>
              <a:t>(толық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),</a:t>
            </a:r>
            <a:endParaRPr lang="ru-RU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46088" indent="-174625" algn="just">
              <a:spcBef>
                <a:spcPts val="0"/>
              </a:spcBef>
              <a:spcAft>
                <a:spcPts val="600"/>
              </a:spcAft>
            </a:pPr>
            <a:r>
              <a:rPr lang="kk-KZ" sz="2200" b="1" dirty="0" smtClean="0">
                <a:solidFill>
                  <a:schemeClr val="accent1">
                    <a:lumMod val="75000"/>
                  </a:schemeClr>
                </a:solidFill>
              </a:rPr>
              <a:t>күні, айы және туған жылы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kk-KZ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sz="2200" dirty="0"/>
              <a:t>3. </a:t>
            </a:r>
            <a:r>
              <a:rPr lang="kk-KZ" sz="2000" dirty="0" smtClean="0"/>
              <a:t>Ерекше жағдайларда пациенттерді сәйкестендіру, мысалы, коматоз немесе сандырақ/дезориентация жағдайында жеке басын куәландыратын құжаттарсыз келесі сәйкестендіргіштер негізінде анықталады </a:t>
            </a:r>
            <a:r>
              <a:rPr lang="kk-KZ" sz="2200" dirty="0" smtClean="0"/>
              <a:t>:</a:t>
            </a:r>
            <a:endParaRPr lang="ru-RU" sz="2200" dirty="0"/>
          </a:p>
          <a:p>
            <a:pPr marL="446088" indent="-174625" algn="just">
              <a:spcBef>
                <a:spcPts val="0"/>
              </a:spcBef>
              <a:spcAft>
                <a:spcPts val="600"/>
              </a:spcAft>
            </a:pPr>
            <a:r>
              <a:rPr lang="kk-KZ" sz="2200" b="1" dirty="0" smtClean="0">
                <a:solidFill>
                  <a:schemeClr val="accent1">
                    <a:lumMod val="75000"/>
                  </a:schemeClr>
                </a:solidFill>
              </a:rPr>
              <a:t>Белгісіз, 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446088" indent="-174625" algn="just">
              <a:spcBef>
                <a:spcPts val="0"/>
              </a:spcBef>
              <a:spcAft>
                <a:spcPts val="600"/>
              </a:spcAft>
            </a:pPr>
            <a:r>
              <a:rPr lang="kk-KZ" sz="2200" b="1" dirty="0" smtClean="0">
                <a:solidFill>
                  <a:schemeClr val="accent1">
                    <a:lumMod val="75000"/>
                  </a:schemeClr>
                </a:solidFill>
              </a:rPr>
              <a:t>жынысы </a:t>
            </a:r>
            <a:r>
              <a:rPr lang="ru-RU" sz="2200" b="1" dirty="0" err="1" smtClean="0">
                <a:solidFill>
                  <a:schemeClr val="accent1">
                    <a:lumMod val="75000"/>
                  </a:schemeClr>
                </a:solidFill>
              </a:rPr>
              <a:t>(ер/әйел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kk-KZ" sz="22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446088" indent="-174625" algn="just">
              <a:spcBef>
                <a:spcPts val="0"/>
              </a:spcBef>
              <a:spcAft>
                <a:spcPts val="600"/>
              </a:spcAft>
            </a:pPr>
            <a:r>
              <a:rPr lang="kk-KZ" sz="2200" b="1" dirty="0" smtClean="0">
                <a:solidFill>
                  <a:schemeClr val="accent1">
                    <a:lumMod val="75000"/>
                  </a:schemeClr>
                </a:solidFill>
              </a:rPr>
              <a:t>стационарлық медициналық карта нөмірі</a:t>
            </a:r>
            <a:r>
              <a:rPr lang="kk-KZ" sz="2200" b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200" dirty="0">
              <a:solidFill>
                <a:schemeClr val="accent5">
                  <a:lumMod val="75000"/>
                </a:schemeClr>
              </a:solidFill>
            </a:endParaRPr>
          </a:p>
          <a:p>
            <a:pPr marL="266700" indent="-2667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/>
              <a:t>4. </a:t>
            </a:r>
            <a:r>
              <a:rPr lang="kk-KZ" sz="2400" dirty="0" smtClean="0"/>
              <a:t>Жаңа туған нәрестені анықтау </a:t>
            </a:r>
            <a:r>
              <a:rPr lang="ru-RU" sz="2200" dirty="0" smtClean="0"/>
              <a:t>: </a:t>
            </a:r>
            <a:endParaRPr lang="ru-RU" sz="2200" dirty="0"/>
          </a:p>
          <a:p>
            <a:pPr marL="542925" indent="-276225" algn="just">
              <a:spcBef>
                <a:spcPts val="0"/>
              </a:spcBef>
              <a:spcAft>
                <a:spcPts val="600"/>
              </a:spcAft>
            </a:pP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Анасының аты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endParaRPr lang="ru-RU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42925" indent="-276225" algn="just">
              <a:spcBef>
                <a:spcPts val="0"/>
              </a:spcBef>
              <a:spcAft>
                <a:spcPts val="600"/>
              </a:spcAft>
            </a:pP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баланың жынысы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endParaRPr lang="ru-RU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42925" indent="-276225" algn="just">
              <a:spcBef>
                <a:spcPts val="0"/>
              </a:spcBef>
              <a:spcAft>
                <a:spcPts val="600"/>
              </a:spcAft>
            </a:pPr>
            <a:r>
              <a:rPr lang="ru-RU" sz="2200" b="1" dirty="0" err="1" smtClean="0">
                <a:solidFill>
                  <a:schemeClr val="accent1">
                    <a:lumMod val="75000"/>
                  </a:schemeClr>
                </a:solidFill>
              </a:rPr>
              <a:t>Туған күні</a:t>
            </a: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42925" indent="-276225" algn="just">
              <a:spcBef>
                <a:spcPts val="0"/>
              </a:spcBef>
              <a:spcAft>
                <a:spcPts val="600"/>
              </a:spcAft>
            </a:pP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Егіз/үшем кезінде 1,2,3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ый треугольник 12">
            <a:extLst>
              <a:ext uri="{FF2B5EF4-FFF2-40B4-BE49-F238E27FC236}">
                <a16:creationId xmlns:a16="http://schemas.microsoft.com/office/drawing/2014/main" xmlns="" id="{419C03C9-BB73-AC49-AC28-C80522C03E33}"/>
              </a:ext>
            </a:extLst>
          </p:cNvPr>
          <p:cNvSpPr/>
          <p:nvPr/>
        </p:nvSpPr>
        <p:spPr>
          <a:xfrm flipH="1">
            <a:off x="7998288" y="6074227"/>
            <a:ext cx="1116222" cy="797060"/>
          </a:xfrm>
          <a:custGeom>
            <a:avLst/>
            <a:gdLst>
              <a:gd name="connsiteX0" fmla="*/ 0 w 922323"/>
              <a:gd name="connsiteY0" fmla="*/ 962025 h 962025"/>
              <a:gd name="connsiteX1" fmla="*/ 0 w 922323"/>
              <a:gd name="connsiteY1" fmla="*/ 0 h 962025"/>
              <a:gd name="connsiteX2" fmla="*/ 922323 w 922323"/>
              <a:gd name="connsiteY2" fmla="*/ 962025 h 962025"/>
              <a:gd name="connsiteX3" fmla="*/ 0 w 922323"/>
              <a:gd name="connsiteY3" fmla="*/ 962025 h 962025"/>
              <a:gd name="connsiteX0" fmla="*/ 4763 w 927086"/>
              <a:gd name="connsiteY0" fmla="*/ 962025 h 962025"/>
              <a:gd name="connsiteX1" fmla="*/ 0 w 927086"/>
              <a:gd name="connsiteY1" fmla="*/ 171450 h 962025"/>
              <a:gd name="connsiteX2" fmla="*/ 4763 w 927086"/>
              <a:gd name="connsiteY2" fmla="*/ 0 h 962025"/>
              <a:gd name="connsiteX3" fmla="*/ 927086 w 927086"/>
              <a:gd name="connsiteY3" fmla="*/ 962025 h 962025"/>
              <a:gd name="connsiteX4" fmla="*/ 4763 w 927086"/>
              <a:gd name="connsiteY4" fmla="*/ 962025 h 962025"/>
              <a:gd name="connsiteX0" fmla="*/ 635794 w 1558117"/>
              <a:gd name="connsiteY0" fmla="*/ 969169 h 969169"/>
              <a:gd name="connsiteX1" fmla="*/ 0 w 1558117"/>
              <a:gd name="connsiteY1" fmla="*/ 0 h 969169"/>
              <a:gd name="connsiteX2" fmla="*/ 635794 w 1558117"/>
              <a:gd name="connsiteY2" fmla="*/ 7144 h 969169"/>
              <a:gd name="connsiteX3" fmla="*/ 1558117 w 1558117"/>
              <a:gd name="connsiteY3" fmla="*/ 969169 h 969169"/>
              <a:gd name="connsiteX4" fmla="*/ 635794 w 1558117"/>
              <a:gd name="connsiteY4" fmla="*/ 9691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117" h="969169">
                <a:moveTo>
                  <a:pt x="635794" y="969169"/>
                </a:moveTo>
                <a:cubicBezTo>
                  <a:pt x="634206" y="705644"/>
                  <a:pt x="1588" y="263525"/>
                  <a:pt x="0" y="0"/>
                </a:cubicBezTo>
                <a:lnTo>
                  <a:pt x="635794" y="7144"/>
                </a:lnTo>
                <a:lnTo>
                  <a:pt x="1558117" y="969169"/>
                </a:lnTo>
                <a:lnTo>
                  <a:pt x="635794" y="969169"/>
                </a:lnTo>
                <a:close/>
              </a:path>
            </a:pathLst>
          </a:custGeom>
          <a:gradFill>
            <a:gsLst>
              <a:gs pos="0">
                <a:srgbClr val="002060"/>
              </a:gs>
              <a:gs pos="0">
                <a:srgbClr val="002060"/>
              </a:gs>
              <a:gs pos="100000">
                <a:srgbClr val="0070C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xmlns="" id="{45CA249A-A22B-B146-8D5E-9738C644FE2C}"/>
              </a:ext>
            </a:extLst>
          </p:cNvPr>
          <p:cNvSpPr/>
          <p:nvPr/>
        </p:nvSpPr>
        <p:spPr>
          <a:xfrm flipH="1">
            <a:off x="8179066" y="5711928"/>
            <a:ext cx="962132" cy="1159359"/>
          </a:xfrm>
          <a:prstGeom prst="rtTriangle">
            <a:avLst/>
          </a:prstGeom>
          <a:gradFill>
            <a:gsLst>
              <a:gs pos="0">
                <a:srgbClr val="002060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08AD357-D6AA-4E4D-9166-BE99EA86ECB9}"/>
              </a:ext>
            </a:extLst>
          </p:cNvPr>
          <p:cNvSpPr txBox="1"/>
          <p:nvPr/>
        </p:nvSpPr>
        <p:spPr>
          <a:xfrm flipH="1">
            <a:off x="8611975" y="6336898"/>
            <a:ext cx="419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433CD5B-9EE3-416F-8247-DE37FECD6B06}" type="slidenum">
              <a:rPr lang="ru-RU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02190BDD-A8C8-5F4E-A9D0-0EE8F722B350}"/>
              </a:ext>
            </a:extLst>
          </p:cNvPr>
          <p:cNvSpPr txBox="1">
            <a:spLocks/>
          </p:cNvSpPr>
          <p:nvPr/>
        </p:nvSpPr>
        <p:spPr>
          <a:xfrm>
            <a:off x="1395925" y="91195"/>
            <a:ext cx="6352151" cy="84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НАУҚАСТЫ  СӘЙКЕСТЕНДІРУ ИДЕНТИФИКАЦИЯСЫ</a:t>
            </a:r>
            <a:endParaRPr lang="ru-RU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Рисунок 7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09D99EF1-90B1-49B4-8C2C-46FFF478FC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88" y="6270544"/>
            <a:ext cx="1230295" cy="51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537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57950" y="1306287"/>
            <a:ext cx="2547256" cy="1639729"/>
          </a:xfrm>
          <a:prstGeom prst="rect">
            <a:avLst/>
          </a:prstGeom>
          <a:ln>
            <a:noFill/>
            <a:prstDash val="lg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kk-KZ" sz="2000" dirty="0" smtClean="0"/>
              <a:t>Ақпаратты ауызша беру кезінде ақпаратты берудің бірінші сілтемесінде мағынасы жоғалуы мүмкін</a:t>
            </a:r>
            <a:endParaRPr lang="ru-RU" sz="2000" dirty="0"/>
          </a:p>
        </p:txBody>
      </p:sp>
      <p:sp>
        <p:nvSpPr>
          <p:cNvPr id="4" name="AutoShape 2" descr="Картинки по запросу verbal communication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110400" y="1279208"/>
            <a:ext cx="3465739" cy="21135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algn="just"/>
            <a:r>
              <a:rPr lang="kk-KZ" b="1" dirty="0" smtClean="0"/>
              <a:t>Сынған телефон </a:t>
            </a:r>
            <a:r>
              <a:rPr lang="ru-RU" b="1" dirty="0" smtClean="0"/>
              <a:t>:</a:t>
            </a:r>
            <a:endParaRPr lang="ru-RU" b="1" dirty="0"/>
          </a:p>
          <a:p>
            <a:pPr marL="0" indent="0" algn="just">
              <a:buNone/>
            </a:pPr>
            <a:r>
              <a:rPr lang="kk-KZ" dirty="0" smtClean="0"/>
              <a:t>Жұмыс процестерінің ағымында сырттан ақпаратты қабылдау толық емес немесе қате қабылдануы мүмкін.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9100" y="3852205"/>
            <a:ext cx="3959677" cy="2189366"/>
          </a:xfrm>
          <a:prstGeom prst="rect">
            <a:avLst/>
          </a:prstGeom>
        </p:spPr>
      </p:pic>
      <p:sp>
        <p:nvSpPr>
          <p:cNvPr id="8" name="Овальная выноска 7"/>
          <p:cNvSpPr/>
          <p:nvPr/>
        </p:nvSpPr>
        <p:spPr>
          <a:xfrm>
            <a:off x="6106886" y="3111976"/>
            <a:ext cx="1118507" cy="685800"/>
          </a:xfrm>
          <a:prstGeom prst="wedgeEllipseCallout">
            <a:avLst>
              <a:gd name="adj1" fmla="val -9884"/>
              <a:gd name="adj2" fmla="val 78373"/>
            </a:avLst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Маток</a:t>
            </a:r>
          </a:p>
        </p:txBody>
      </p:sp>
      <p:sp>
        <p:nvSpPr>
          <p:cNvPr id="11" name="Овальная выноска 10"/>
          <p:cNvSpPr/>
          <p:nvPr/>
        </p:nvSpPr>
        <p:spPr>
          <a:xfrm>
            <a:off x="5339443" y="4429147"/>
            <a:ext cx="1118507" cy="685800"/>
          </a:xfrm>
          <a:prstGeom prst="wedgeEllipseCallout">
            <a:avLst>
              <a:gd name="adj1" fmla="val 19313"/>
              <a:gd name="adj2" fmla="val -78770"/>
            </a:avLst>
          </a:prstGeom>
          <a:gradFill flip="none" rotWithShape="1">
            <a:gsLst>
              <a:gs pos="0">
                <a:schemeClr val="accent3">
                  <a:lumMod val="89000"/>
                </a:schemeClr>
              </a:gs>
              <a:gs pos="23000">
                <a:schemeClr val="accent3">
                  <a:lumMod val="89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Каток</a:t>
            </a:r>
          </a:p>
        </p:txBody>
      </p:sp>
      <p:sp>
        <p:nvSpPr>
          <p:cNvPr id="12" name="Овальная выноска 11"/>
          <p:cNvSpPr/>
          <p:nvPr/>
        </p:nvSpPr>
        <p:spPr>
          <a:xfrm>
            <a:off x="4535261" y="2879362"/>
            <a:ext cx="1118507" cy="685800"/>
          </a:xfrm>
          <a:prstGeom prst="wedgeEllipseCallout">
            <a:avLst>
              <a:gd name="adj1" fmla="val 10554"/>
              <a:gd name="adj2" fmla="val 124404"/>
            </a:avLst>
          </a:prstGeom>
          <a:gradFill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Платок</a:t>
            </a:r>
          </a:p>
        </p:txBody>
      </p:sp>
      <p:sp>
        <p:nvSpPr>
          <p:cNvPr id="13" name="Овальная выноска 12"/>
          <p:cNvSpPr/>
          <p:nvPr/>
        </p:nvSpPr>
        <p:spPr>
          <a:xfrm>
            <a:off x="3635149" y="3166405"/>
            <a:ext cx="936852" cy="597670"/>
          </a:xfrm>
          <a:prstGeom prst="wedgeEllipseCallout">
            <a:avLst>
              <a:gd name="adj1" fmla="val 10554"/>
              <a:gd name="adj2" fmla="val 124404"/>
            </a:avLst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Плакат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 cstate="print"/>
          <a:srcRect l="68248"/>
          <a:stretch/>
        </p:blipFill>
        <p:spPr>
          <a:xfrm>
            <a:off x="7013121" y="3852205"/>
            <a:ext cx="1257298" cy="2189366"/>
          </a:xfrm>
          <a:prstGeom prst="rect">
            <a:avLst/>
          </a:prstGeom>
        </p:spPr>
      </p:pic>
      <p:sp>
        <p:nvSpPr>
          <p:cNvPr id="7" name="Овальная выноска 6"/>
          <p:cNvSpPr/>
          <p:nvPr/>
        </p:nvSpPr>
        <p:spPr>
          <a:xfrm>
            <a:off x="6551838" y="4449581"/>
            <a:ext cx="1118507" cy="685800"/>
          </a:xfrm>
          <a:prstGeom prst="wedgeEllipseCallout">
            <a:avLst>
              <a:gd name="adj1" fmla="val 12014"/>
              <a:gd name="adj2" fmla="val -83532"/>
            </a:avLst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Поток</a:t>
            </a:r>
          </a:p>
        </p:txBody>
      </p:sp>
      <p:sp>
        <p:nvSpPr>
          <p:cNvPr id="10" name="Овальная выноска 9"/>
          <p:cNvSpPr/>
          <p:nvPr/>
        </p:nvSpPr>
        <p:spPr>
          <a:xfrm>
            <a:off x="7829551" y="3166405"/>
            <a:ext cx="1118507" cy="685800"/>
          </a:xfrm>
          <a:prstGeom prst="wedgeEllipseCallou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Лоток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4221088"/>
            <a:ext cx="3519907" cy="1230328"/>
          </a:xfrm>
          <a:prstGeom prst="rect">
            <a:avLst/>
          </a:prstGeom>
          <a:noFill/>
          <a:ln>
            <a:noFill/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/>
              <a:t>Медициналық тәжірибеде мұндай қателік науқастың өмірін қиюы мүмкін</a:t>
            </a:r>
            <a:endParaRPr lang="ru-RU" sz="25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ый треугольник 12">
            <a:extLst>
              <a:ext uri="{FF2B5EF4-FFF2-40B4-BE49-F238E27FC236}">
                <a16:creationId xmlns="" xmlns:a16="http://schemas.microsoft.com/office/drawing/2014/main" id="{F18BB3F4-1191-F249-A8DE-7EDD8541FC63}"/>
              </a:ext>
            </a:extLst>
          </p:cNvPr>
          <p:cNvSpPr/>
          <p:nvPr/>
        </p:nvSpPr>
        <p:spPr>
          <a:xfrm flipH="1">
            <a:off x="7998288" y="6074227"/>
            <a:ext cx="1116222" cy="797060"/>
          </a:xfrm>
          <a:custGeom>
            <a:avLst/>
            <a:gdLst>
              <a:gd name="connsiteX0" fmla="*/ 0 w 922323"/>
              <a:gd name="connsiteY0" fmla="*/ 962025 h 962025"/>
              <a:gd name="connsiteX1" fmla="*/ 0 w 922323"/>
              <a:gd name="connsiteY1" fmla="*/ 0 h 962025"/>
              <a:gd name="connsiteX2" fmla="*/ 922323 w 922323"/>
              <a:gd name="connsiteY2" fmla="*/ 962025 h 962025"/>
              <a:gd name="connsiteX3" fmla="*/ 0 w 922323"/>
              <a:gd name="connsiteY3" fmla="*/ 962025 h 962025"/>
              <a:gd name="connsiteX0" fmla="*/ 4763 w 927086"/>
              <a:gd name="connsiteY0" fmla="*/ 962025 h 962025"/>
              <a:gd name="connsiteX1" fmla="*/ 0 w 927086"/>
              <a:gd name="connsiteY1" fmla="*/ 171450 h 962025"/>
              <a:gd name="connsiteX2" fmla="*/ 4763 w 927086"/>
              <a:gd name="connsiteY2" fmla="*/ 0 h 962025"/>
              <a:gd name="connsiteX3" fmla="*/ 927086 w 927086"/>
              <a:gd name="connsiteY3" fmla="*/ 962025 h 962025"/>
              <a:gd name="connsiteX4" fmla="*/ 4763 w 927086"/>
              <a:gd name="connsiteY4" fmla="*/ 962025 h 962025"/>
              <a:gd name="connsiteX0" fmla="*/ 635794 w 1558117"/>
              <a:gd name="connsiteY0" fmla="*/ 969169 h 969169"/>
              <a:gd name="connsiteX1" fmla="*/ 0 w 1558117"/>
              <a:gd name="connsiteY1" fmla="*/ 0 h 969169"/>
              <a:gd name="connsiteX2" fmla="*/ 635794 w 1558117"/>
              <a:gd name="connsiteY2" fmla="*/ 7144 h 969169"/>
              <a:gd name="connsiteX3" fmla="*/ 1558117 w 1558117"/>
              <a:gd name="connsiteY3" fmla="*/ 969169 h 969169"/>
              <a:gd name="connsiteX4" fmla="*/ 635794 w 1558117"/>
              <a:gd name="connsiteY4" fmla="*/ 9691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117" h="969169">
                <a:moveTo>
                  <a:pt x="635794" y="969169"/>
                </a:moveTo>
                <a:cubicBezTo>
                  <a:pt x="634206" y="705644"/>
                  <a:pt x="1588" y="263525"/>
                  <a:pt x="0" y="0"/>
                </a:cubicBezTo>
                <a:lnTo>
                  <a:pt x="635794" y="7144"/>
                </a:lnTo>
                <a:lnTo>
                  <a:pt x="1558117" y="969169"/>
                </a:lnTo>
                <a:lnTo>
                  <a:pt x="635794" y="969169"/>
                </a:lnTo>
                <a:close/>
              </a:path>
            </a:pathLst>
          </a:custGeom>
          <a:gradFill>
            <a:gsLst>
              <a:gs pos="0">
                <a:srgbClr val="002060"/>
              </a:gs>
              <a:gs pos="0">
                <a:srgbClr val="002060"/>
              </a:gs>
              <a:gs pos="100000">
                <a:srgbClr val="0070C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="" xmlns:a16="http://schemas.microsoft.com/office/drawing/2014/main" id="{6AB7E244-B8CB-2049-8F42-625F3B3C58D6}"/>
              </a:ext>
            </a:extLst>
          </p:cNvPr>
          <p:cNvSpPr/>
          <p:nvPr/>
        </p:nvSpPr>
        <p:spPr>
          <a:xfrm flipH="1">
            <a:off x="8179066" y="5711928"/>
            <a:ext cx="962132" cy="1159359"/>
          </a:xfrm>
          <a:prstGeom prst="rtTriangle">
            <a:avLst/>
          </a:prstGeom>
          <a:gradFill>
            <a:gsLst>
              <a:gs pos="0">
                <a:srgbClr val="002060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B64CF578-2C91-C34C-8428-6FFB6DD947F6}"/>
              </a:ext>
            </a:extLst>
          </p:cNvPr>
          <p:cNvSpPr txBox="1"/>
          <p:nvPr/>
        </p:nvSpPr>
        <p:spPr>
          <a:xfrm flipH="1">
            <a:off x="8611975" y="6336898"/>
            <a:ext cx="419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433CD5B-9EE3-416F-8247-DE37FECD6B06}" type="slidenum">
              <a:rPr lang="ru-RU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FCF99E16-0770-AD4E-83AC-BBE44C83F5D9}"/>
              </a:ext>
            </a:extLst>
          </p:cNvPr>
          <p:cNvSpPr/>
          <p:nvPr/>
        </p:nvSpPr>
        <p:spPr>
          <a:xfrm>
            <a:off x="0" y="0"/>
            <a:ext cx="9144000" cy="991650"/>
          </a:xfrm>
          <a:prstGeom prst="rect">
            <a:avLst/>
          </a:prstGeom>
          <a:gradFill flip="none" rotWithShape="1">
            <a:gsLst>
              <a:gs pos="0">
                <a:srgbClr val="3A5896">
                  <a:shade val="30000"/>
                  <a:satMod val="115000"/>
                </a:srgbClr>
              </a:gs>
              <a:gs pos="50000">
                <a:srgbClr val="3A5896">
                  <a:shade val="67500"/>
                  <a:satMod val="115000"/>
                </a:srgbClr>
              </a:gs>
              <a:gs pos="100000">
                <a:srgbClr val="3A589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8">
            <a:extLst>
              <a:ext uri="{FF2B5EF4-FFF2-40B4-BE49-F238E27FC236}">
                <a16:creationId xmlns="" xmlns:a16="http://schemas.microsoft.com/office/drawing/2014/main" id="{603F5568-D25F-9548-B161-E1974F4E8413}"/>
              </a:ext>
            </a:extLst>
          </p:cNvPr>
          <p:cNvSpPr txBox="1">
            <a:spLocks noChangeArrowheads="1"/>
          </p:cNvSpPr>
          <p:nvPr/>
        </p:nvSpPr>
        <p:spPr>
          <a:xfrm>
            <a:off x="1726213" y="169206"/>
            <a:ext cx="7221845" cy="773224"/>
          </a:xfrm>
          <a:prstGeom prst="rect">
            <a:avLst/>
          </a:prstGeom>
          <a:noFill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dirty="0">
                <a:solidFill>
                  <a:schemeClr val="bg1"/>
                </a:solidFill>
              </a:rPr>
              <a:t>МЦБП 2 </a:t>
            </a:r>
            <a:r>
              <a:rPr lang="ru-RU" altLang="ru-RU" sz="3200" dirty="0">
                <a:solidFill>
                  <a:schemeClr val="bg1"/>
                </a:solidFill>
              </a:rPr>
              <a:t>- </a:t>
            </a:r>
            <a:r>
              <a:rPr lang="kk-KZ" sz="3200" b="1" dirty="0" smtClean="0">
                <a:solidFill>
                  <a:srgbClr val="FF0000"/>
                </a:solidFill>
              </a:rPr>
              <a:t>АҚПАРАТТЫ АУЫЗША </a:t>
            </a:r>
            <a:r>
              <a:rPr lang="kk-KZ" sz="3200" b="1" dirty="0" smtClean="0">
                <a:solidFill>
                  <a:srgbClr val="FF0000"/>
                </a:solidFill>
              </a:rPr>
              <a:t>ЖЕТКІЗУ</a:t>
            </a:r>
            <a:endParaRPr lang="en-US" altLang="ru-RU" sz="3200" b="1" dirty="0">
              <a:solidFill>
                <a:srgbClr val="FF0000"/>
              </a:solidFill>
            </a:endParaRPr>
          </a:p>
        </p:txBody>
      </p:sp>
      <p:pic>
        <p:nvPicPr>
          <p:cNvPr id="21" name="Рисунок 20" descr="Изображение выглядит как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23DE5ED0-2321-401D-8330-85A9786E42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alphaModFix amt="5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8" y="6270544"/>
            <a:ext cx="1230295" cy="5167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89774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/>
      <p:bldP spid="8" grpId="0" animBg="1"/>
      <p:bldP spid="11" grpId="0" animBg="1"/>
      <p:bldP spid="12" grpId="0" animBg="1"/>
      <p:bldP spid="13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208430" y="1244221"/>
            <a:ext cx="8713694" cy="5732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kk-KZ" sz="2000" dirty="0" smtClean="0"/>
              <a:t>Ақпаратты ауызша немесе телефон арқылы алған кезде ақпаратты алушы схема бойынша әрекет етуі </a:t>
            </a:r>
            <a:r>
              <a:rPr lang="kk-KZ" sz="2000" dirty="0" smtClean="0"/>
              <a:t>керек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719242" y="1878719"/>
          <a:ext cx="7732235" cy="1689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16057" y="3703305"/>
            <a:ext cx="86052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SzPts val="1400"/>
              <a:buFont typeface="Arial" panose="020B0604020202020204" pitchFamily="34" charset="0"/>
              <a:buChar char="•"/>
              <a:tabLst>
                <a:tab pos="450215" algn="l"/>
                <a:tab pos="630555" algn="l"/>
              </a:tabLst>
              <a:defRPr/>
            </a:pPr>
            <a:r>
              <a:rPr lang="kk-KZ" sz="2000" dirty="0" smtClean="0"/>
              <a:t>Хабарламаны жазу мүмкін болмаған шұғыл/төтенше жағдайларда (мысалы, Code Blue үшін шұғыл рецепт немесе операциялық бөлмеде немесе емдеу бөлмесінде) ақпаратты алушы бүкіл хабарламаны немесе рецептті дауыстап қайталауы керек.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7" name="Схема 16"/>
          <p:cNvGraphicFramePr/>
          <p:nvPr/>
        </p:nvGraphicFramePr>
        <p:xfrm>
          <a:off x="1609475" y="4932297"/>
          <a:ext cx="5818378" cy="1192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Прямоугольный треугольник 12">
            <a:extLst>
              <a:ext uri="{FF2B5EF4-FFF2-40B4-BE49-F238E27FC236}">
                <a16:creationId xmlns="" xmlns:a16="http://schemas.microsoft.com/office/drawing/2014/main" id="{1DF780D6-45E8-134E-98EF-3D401A4D833D}"/>
              </a:ext>
            </a:extLst>
          </p:cNvPr>
          <p:cNvSpPr/>
          <p:nvPr/>
        </p:nvSpPr>
        <p:spPr>
          <a:xfrm flipH="1">
            <a:off x="7998288" y="6074227"/>
            <a:ext cx="1116222" cy="797060"/>
          </a:xfrm>
          <a:custGeom>
            <a:avLst/>
            <a:gdLst>
              <a:gd name="connsiteX0" fmla="*/ 0 w 922323"/>
              <a:gd name="connsiteY0" fmla="*/ 962025 h 962025"/>
              <a:gd name="connsiteX1" fmla="*/ 0 w 922323"/>
              <a:gd name="connsiteY1" fmla="*/ 0 h 962025"/>
              <a:gd name="connsiteX2" fmla="*/ 922323 w 922323"/>
              <a:gd name="connsiteY2" fmla="*/ 962025 h 962025"/>
              <a:gd name="connsiteX3" fmla="*/ 0 w 922323"/>
              <a:gd name="connsiteY3" fmla="*/ 962025 h 962025"/>
              <a:gd name="connsiteX0" fmla="*/ 4763 w 927086"/>
              <a:gd name="connsiteY0" fmla="*/ 962025 h 962025"/>
              <a:gd name="connsiteX1" fmla="*/ 0 w 927086"/>
              <a:gd name="connsiteY1" fmla="*/ 171450 h 962025"/>
              <a:gd name="connsiteX2" fmla="*/ 4763 w 927086"/>
              <a:gd name="connsiteY2" fmla="*/ 0 h 962025"/>
              <a:gd name="connsiteX3" fmla="*/ 927086 w 927086"/>
              <a:gd name="connsiteY3" fmla="*/ 962025 h 962025"/>
              <a:gd name="connsiteX4" fmla="*/ 4763 w 927086"/>
              <a:gd name="connsiteY4" fmla="*/ 962025 h 962025"/>
              <a:gd name="connsiteX0" fmla="*/ 635794 w 1558117"/>
              <a:gd name="connsiteY0" fmla="*/ 969169 h 969169"/>
              <a:gd name="connsiteX1" fmla="*/ 0 w 1558117"/>
              <a:gd name="connsiteY1" fmla="*/ 0 h 969169"/>
              <a:gd name="connsiteX2" fmla="*/ 635794 w 1558117"/>
              <a:gd name="connsiteY2" fmla="*/ 7144 h 969169"/>
              <a:gd name="connsiteX3" fmla="*/ 1558117 w 1558117"/>
              <a:gd name="connsiteY3" fmla="*/ 969169 h 969169"/>
              <a:gd name="connsiteX4" fmla="*/ 635794 w 1558117"/>
              <a:gd name="connsiteY4" fmla="*/ 9691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117" h="969169">
                <a:moveTo>
                  <a:pt x="635794" y="969169"/>
                </a:moveTo>
                <a:cubicBezTo>
                  <a:pt x="634206" y="705644"/>
                  <a:pt x="1588" y="263525"/>
                  <a:pt x="0" y="0"/>
                </a:cubicBezTo>
                <a:lnTo>
                  <a:pt x="635794" y="7144"/>
                </a:lnTo>
                <a:lnTo>
                  <a:pt x="1558117" y="969169"/>
                </a:lnTo>
                <a:lnTo>
                  <a:pt x="635794" y="969169"/>
                </a:lnTo>
                <a:close/>
              </a:path>
            </a:pathLst>
          </a:custGeom>
          <a:gradFill>
            <a:gsLst>
              <a:gs pos="0">
                <a:srgbClr val="002060"/>
              </a:gs>
              <a:gs pos="0">
                <a:srgbClr val="002060"/>
              </a:gs>
              <a:gs pos="100000">
                <a:srgbClr val="0070C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="" xmlns:a16="http://schemas.microsoft.com/office/drawing/2014/main" id="{B8BAE037-F074-4449-B4A5-7C9B1B5AC025}"/>
              </a:ext>
            </a:extLst>
          </p:cNvPr>
          <p:cNvSpPr/>
          <p:nvPr/>
        </p:nvSpPr>
        <p:spPr>
          <a:xfrm flipH="1">
            <a:off x="8179066" y="5711928"/>
            <a:ext cx="962132" cy="1159359"/>
          </a:xfrm>
          <a:prstGeom prst="rtTriangle">
            <a:avLst/>
          </a:prstGeom>
          <a:gradFill>
            <a:gsLst>
              <a:gs pos="0">
                <a:srgbClr val="002060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65B7B97-5BC0-3B46-A9F4-EF689441E830}"/>
              </a:ext>
            </a:extLst>
          </p:cNvPr>
          <p:cNvSpPr txBox="1"/>
          <p:nvPr/>
        </p:nvSpPr>
        <p:spPr>
          <a:xfrm flipH="1">
            <a:off x="8611975" y="6336898"/>
            <a:ext cx="419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433CD5B-9EE3-416F-8247-DE37FECD6B06}" type="slidenum">
              <a:rPr lang="ru-RU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E2DCBF48-1ECE-B74B-BF04-F6B55058E978}"/>
              </a:ext>
            </a:extLst>
          </p:cNvPr>
          <p:cNvSpPr/>
          <p:nvPr/>
        </p:nvSpPr>
        <p:spPr>
          <a:xfrm>
            <a:off x="0" y="0"/>
            <a:ext cx="9144000" cy="991650"/>
          </a:xfrm>
          <a:prstGeom prst="rect">
            <a:avLst/>
          </a:prstGeom>
          <a:gradFill flip="none" rotWithShape="1">
            <a:gsLst>
              <a:gs pos="0">
                <a:srgbClr val="3A5896">
                  <a:shade val="30000"/>
                  <a:satMod val="115000"/>
                </a:srgbClr>
              </a:gs>
              <a:gs pos="50000">
                <a:srgbClr val="3A5896">
                  <a:shade val="67500"/>
                  <a:satMod val="115000"/>
                </a:srgbClr>
              </a:gs>
              <a:gs pos="100000">
                <a:srgbClr val="3A589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="" xmlns:a16="http://schemas.microsoft.com/office/drawing/2014/main" id="{6371CDA7-6FF0-FF42-9E60-ED4CE930F47C}"/>
              </a:ext>
            </a:extLst>
          </p:cNvPr>
          <p:cNvSpPr txBox="1">
            <a:spLocks noChangeArrowheads="1"/>
          </p:cNvSpPr>
          <p:nvPr/>
        </p:nvSpPr>
        <p:spPr>
          <a:xfrm>
            <a:off x="1020720" y="114738"/>
            <a:ext cx="7221845" cy="773224"/>
          </a:xfrm>
          <a:prstGeom prst="rect">
            <a:avLst/>
          </a:prstGeom>
          <a:noFill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200" dirty="0">
                <a:solidFill>
                  <a:schemeClr val="bg1"/>
                </a:solidFill>
              </a:rPr>
              <a:t>МЦБП.2 </a:t>
            </a:r>
            <a:r>
              <a:rPr lang="kk-KZ" sz="3200" b="1" dirty="0" smtClean="0">
                <a:solidFill>
                  <a:srgbClr val="FF0000"/>
                </a:solidFill>
              </a:rPr>
              <a:t>Ақпаратты персонал арасында ауызша немесе телефон </a:t>
            </a:r>
            <a:r>
              <a:rPr lang="kk-KZ" sz="3200" b="1" dirty="0" smtClean="0">
                <a:solidFill>
                  <a:srgbClr val="FF0000"/>
                </a:solidFill>
              </a:rPr>
              <a:t>арқылы жеткізу </a:t>
            </a:r>
            <a:endParaRPr lang="en-US" altLang="ru-RU" sz="3200" b="1" dirty="0">
              <a:solidFill>
                <a:srgbClr val="FF0000"/>
              </a:solidFill>
            </a:endParaRPr>
          </a:p>
        </p:txBody>
      </p:sp>
      <p:pic>
        <p:nvPicPr>
          <p:cNvPr id="11" name="Рисунок 10" descr="Изображение выглядит как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0B9C42FA-9477-45F8-8464-A488B470EE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duotone>
              <a:prstClr val="black"/>
              <a:schemeClr val="accent3">
                <a:tint val="45000"/>
                <a:satMod val="400000"/>
              </a:schemeClr>
            </a:duotone>
            <a:alphaModFix amt="5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8" y="6270544"/>
            <a:ext cx="1230295" cy="5167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937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kk-KZ" sz="3100" dirty="0" smtClean="0">
                <a:solidFill>
                  <a:srgbClr val="FF0000"/>
                </a:solidFill>
              </a:rPr>
              <a:t/>
            </a:r>
            <a:br>
              <a:rPr lang="kk-KZ" sz="3100" dirty="0" smtClean="0">
                <a:solidFill>
                  <a:srgbClr val="FF0000"/>
                </a:solidFill>
              </a:rPr>
            </a:br>
            <a:r>
              <a:rPr lang="kk-KZ" sz="3100" i="1" dirty="0" smtClean="0">
                <a:solidFill>
                  <a:srgbClr val="FF0000"/>
                </a:solidFill>
              </a:rPr>
              <a:t>Оперативті бөлімде МЦБП-1,2 қолдану туралы</a:t>
            </a:r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sz="8000" i="1" dirty="0" smtClean="0">
                <a:solidFill>
                  <a:srgbClr val="FF0000"/>
                </a:solidFill>
                <a:latin typeface="Calibri" pitchFamily="34" charset="0"/>
              </a:rPr>
              <a:t>                </a:t>
            </a:r>
            <a:r>
              <a:rPr lang="kk-KZ" sz="8000" i="1" dirty="0" smtClean="0">
                <a:latin typeface="Calibri" pitchFamily="34" charset="0"/>
              </a:rPr>
              <a:t>Оперативті бөлімде МЦБП-1,2-мен жұмыс істеу барысында  өз     </a:t>
            </a:r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sz="8000" i="1" dirty="0" smtClean="0">
                <a:latin typeface="Calibri" pitchFamily="34" charset="0"/>
              </a:rPr>
              <a:t>          ерекшеліктері мен ескертулері бар.</a:t>
            </a:r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endParaRPr lang="kk-KZ" sz="8000" i="1" dirty="0" smtClean="0">
              <a:latin typeface="Calibri" pitchFamily="34" charset="0"/>
            </a:endParaRP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sz="8000" i="1" dirty="0" smtClean="0">
                <a:latin typeface="Calibri" pitchFamily="34" charset="0"/>
              </a:rPr>
              <a:t>          - Қоңырау шалушыдан қоңырауды қабылдау кезінде алынатын ақпарат, қайта сұрақ қою жолымен нақтыланады және қайта тексеріледі ,  мысалға: “үй нөмірін қайталаңызшы, өтініш ”, немесе “Ең жақын қиылысты атаңызшы ” және т.б,  , бірақ ешқандай жағдайда алынған ақпаратты қайталау арқылы сұрақ қоюға болмайды, мысалға “Бұл Қызылорда қаласы ғой, ия?” , “Шиелі ауданы ма?”, “фамилиясы Нысанбаев па?” </a:t>
            </a:r>
            <a:r>
              <a:rPr lang="kk-KZ" sz="8000" dirty="0" smtClean="0"/>
              <a:t>өйткені </a:t>
            </a:r>
            <a:r>
              <a:rPr lang="kk-KZ" sz="8000" dirty="0" smtClean="0"/>
              <a:t>тұтқаның </a:t>
            </a:r>
            <a:r>
              <a:rPr lang="kk-KZ" sz="8000" dirty="0" smtClean="0"/>
              <a:t>арғы жағында асығыс және нашар </a:t>
            </a:r>
            <a:r>
              <a:rPr lang="kk-KZ" sz="8000" dirty="0" smtClean="0"/>
              <a:t>қарым-қатынас байланыстың </a:t>
            </a:r>
            <a:r>
              <a:rPr lang="kk-KZ" sz="8000" dirty="0" smtClean="0"/>
              <a:t>салдарынан олар сұрақты дұрыс түсінбей, мүлдем басқа мекенжай немесе фамилия болса да, </a:t>
            </a:r>
            <a:r>
              <a:rPr lang="kk-KZ" sz="8000" dirty="0" smtClean="0"/>
              <a:t>бұрыс ақпарат беруі </a:t>
            </a:r>
            <a:r>
              <a:rPr lang="kk-KZ" sz="8000" dirty="0" smtClean="0"/>
              <a:t>мүмкін</a:t>
            </a:r>
            <a:endParaRPr lang="kk-KZ" sz="8000" i="1" dirty="0" smtClean="0">
              <a:latin typeface="Calibri" pitchFamily="34" charset="0"/>
            </a:endParaRP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endParaRPr lang="kk-KZ" sz="8000" i="1" dirty="0" smtClean="0">
              <a:latin typeface="Calibri" pitchFamily="34" charset="0"/>
            </a:endParaRP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sz="8000" i="1" dirty="0" smtClean="0">
                <a:latin typeface="Calibri" pitchFamily="34" charset="0"/>
              </a:rPr>
              <a:t>           - Аға дәрігердің, бөлімше меңгерушісінің немесе басшылықтың тапсырмасы қабылданған кезде ақпарат жазылады, дауыстап оқылады және әдеттегідей расталады.</a:t>
            </a: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endParaRPr lang="kk-KZ" sz="8000" dirty="0" smtClean="0">
              <a:latin typeface="Calibri" pitchFamily="34" charset="0"/>
            </a:endParaRP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endParaRPr lang="kk-KZ" sz="2900" dirty="0" smtClean="0"/>
          </a:p>
          <a:p>
            <a:pPr marL="271463" indent="-271463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sz="2900" dirty="0" smtClean="0">
                <a:solidFill>
                  <a:srgbClr val="FF0000"/>
                </a:solidFill>
              </a:rPr>
              <a:t>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433467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            </a:t>
            </a: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                </a:t>
            </a:r>
            <a:r>
              <a:rPr lang="kk-K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Шақырысқа шығу алдында дәрігер немесе 1-ші </a:t>
            </a: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      фельдшер міндетті түрде бара жатырған адресін нақтылау керек, өйткені шақырушы адресті дұрыс айтпауы мүмкін, немесе  шақыру қабылдайтын фельдшер тарапынан да қате кетуі мүмкін.</a:t>
            </a:r>
            <a:endParaRPr lang="kk-KZ" b="1" i="1" dirty="0" smtClean="0">
              <a:latin typeface="Calibri" pitchFamily="34" charset="0"/>
            </a:endParaRP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           Шақырысқа келгенде картадағы науқастың аты-жөні мен туған күні-айы-жылы науқас ауызша айтқан  төлқұжат деректерін сәйкестендіру керек, өйткені сондай жағдайлар да бізде болған, созылмалы аурулары бар науқастар  жедел жәрдем тобын  неотложка немесе емхананың дәрігері деп кіргізіп алған.</a:t>
            </a: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                Шақырыста 2-ші фельдшер 1-ші фельдшерден немесе дәрігерден пациентке тағайындау жасау тапсырмасын алған кезде, препараттың атауы, дозасы, енгізу жолы мен енгізу орны туралы ақпаратты міндетті түрде қайта сұрау жолымен нақтылайды .</a:t>
            </a:r>
          </a:p>
          <a:p>
            <a:pPr marL="514350" indent="-5143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             </a:t>
            </a:r>
            <a:r>
              <a:rPr lang="kk-K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233289" y="1848070"/>
            <a:ext cx="4073870" cy="85999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kk-KZ" b="1" dirty="0" smtClean="0">
                <a:solidFill>
                  <a:schemeClr val="bg1"/>
                </a:solidFill>
              </a:rPr>
              <a:t>Ауызша хабарламаларды қабылдау ережелерін бірлесіп әзірлеу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33289" y="3277202"/>
            <a:ext cx="4073870" cy="859999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kk-KZ" b="1" dirty="0" smtClean="0">
                <a:solidFill>
                  <a:schemeClr val="bg1"/>
                </a:solidFill>
              </a:rPr>
              <a:t>Ережені ұйымның бірінші басшысының бекітуі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090563" y="2784853"/>
            <a:ext cx="359320" cy="45278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Круговая стрелка 11"/>
          <p:cNvSpPr/>
          <p:nvPr/>
        </p:nvSpPr>
        <p:spPr>
          <a:xfrm rot="184491">
            <a:off x="4327366" y="4084916"/>
            <a:ext cx="1523548" cy="190131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3347" y="4647012"/>
            <a:ext cx="3067975" cy="11519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kk-KZ" b="1" dirty="0" smtClean="0">
                <a:solidFill>
                  <a:schemeClr val="tx1"/>
                </a:solidFill>
              </a:rPr>
              <a:t>Бекітілген ережелер бойынша қызметкерлерді оқыту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Круговая стрелка 13"/>
          <p:cNvSpPr/>
          <p:nvPr/>
        </p:nvSpPr>
        <p:spPr>
          <a:xfrm rot="10968255">
            <a:off x="4321632" y="4962212"/>
            <a:ext cx="1523548" cy="1762051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163016" y="5154008"/>
            <a:ext cx="2932769" cy="11519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kk-KZ" dirty="0" smtClean="0"/>
              <a:t>Бекітілген ережелерге сәйкес қызметкерлердің білімі мен тәжірибелік дағдыларын тексеру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5163016" y="3450117"/>
            <a:ext cx="3724002" cy="514167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kk-KZ" b="1" dirty="0" smtClean="0">
                <a:solidFill>
                  <a:schemeClr val="bg1"/>
                </a:solidFill>
              </a:rPr>
              <a:t>Тексеру нәтижелерін талдау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163016" y="2639114"/>
            <a:ext cx="3724002" cy="67772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kk-KZ" b="1" dirty="0" smtClean="0">
                <a:solidFill>
                  <a:schemeClr val="bg1"/>
                </a:solidFill>
              </a:rPr>
              <a:t>Қажет болған жағдайда ережелерді түзету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5163016" y="1805789"/>
            <a:ext cx="3724002" cy="67772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kk-KZ" b="1" dirty="0" smtClean="0">
                <a:solidFill>
                  <a:schemeClr val="bg1"/>
                </a:solidFill>
              </a:rPr>
              <a:t>Ережелерді жаңартып отыру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78941" y="63681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8" name="Прямоугольный треугольник 12">
            <a:extLst>
              <a:ext uri="{FF2B5EF4-FFF2-40B4-BE49-F238E27FC236}">
                <a16:creationId xmlns:a16="http://schemas.microsoft.com/office/drawing/2014/main" xmlns="" id="{6247FD58-D9C3-5141-8486-EEA40B75D670}"/>
              </a:ext>
            </a:extLst>
          </p:cNvPr>
          <p:cNvSpPr/>
          <p:nvPr/>
        </p:nvSpPr>
        <p:spPr>
          <a:xfrm flipH="1">
            <a:off x="7998288" y="6074227"/>
            <a:ext cx="1116222" cy="797060"/>
          </a:xfrm>
          <a:custGeom>
            <a:avLst/>
            <a:gdLst>
              <a:gd name="connsiteX0" fmla="*/ 0 w 922323"/>
              <a:gd name="connsiteY0" fmla="*/ 962025 h 962025"/>
              <a:gd name="connsiteX1" fmla="*/ 0 w 922323"/>
              <a:gd name="connsiteY1" fmla="*/ 0 h 962025"/>
              <a:gd name="connsiteX2" fmla="*/ 922323 w 922323"/>
              <a:gd name="connsiteY2" fmla="*/ 962025 h 962025"/>
              <a:gd name="connsiteX3" fmla="*/ 0 w 922323"/>
              <a:gd name="connsiteY3" fmla="*/ 962025 h 962025"/>
              <a:gd name="connsiteX0" fmla="*/ 4763 w 927086"/>
              <a:gd name="connsiteY0" fmla="*/ 962025 h 962025"/>
              <a:gd name="connsiteX1" fmla="*/ 0 w 927086"/>
              <a:gd name="connsiteY1" fmla="*/ 171450 h 962025"/>
              <a:gd name="connsiteX2" fmla="*/ 4763 w 927086"/>
              <a:gd name="connsiteY2" fmla="*/ 0 h 962025"/>
              <a:gd name="connsiteX3" fmla="*/ 927086 w 927086"/>
              <a:gd name="connsiteY3" fmla="*/ 962025 h 962025"/>
              <a:gd name="connsiteX4" fmla="*/ 4763 w 927086"/>
              <a:gd name="connsiteY4" fmla="*/ 962025 h 962025"/>
              <a:gd name="connsiteX0" fmla="*/ 635794 w 1558117"/>
              <a:gd name="connsiteY0" fmla="*/ 969169 h 969169"/>
              <a:gd name="connsiteX1" fmla="*/ 0 w 1558117"/>
              <a:gd name="connsiteY1" fmla="*/ 0 h 969169"/>
              <a:gd name="connsiteX2" fmla="*/ 635794 w 1558117"/>
              <a:gd name="connsiteY2" fmla="*/ 7144 h 969169"/>
              <a:gd name="connsiteX3" fmla="*/ 1558117 w 1558117"/>
              <a:gd name="connsiteY3" fmla="*/ 969169 h 969169"/>
              <a:gd name="connsiteX4" fmla="*/ 635794 w 1558117"/>
              <a:gd name="connsiteY4" fmla="*/ 9691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117" h="969169">
                <a:moveTo>
                  <a:pt x="635794" y="969169"/>
                </a:moveTo>
                <a:cubicBezTo>
                  <a:pt x="634206" y="705644"/>
                  <a:pt x="1588" y="263525"/>
                  <a:pt x="0" y="0"/>
                </a:cubicBezTo>
                <a:lnTo>
                  <a:pt x="635794" y="7144"/>
                </a:lnTo>
                <a:lnTo>
                  <a:pt x="1558117" y="969169"/>
                </a:lnTo>
                <a:lnTo>
                  <a:pt x="635794" y="969169"/>
                </a:lnTo>
                <a:close/>
              </a:path>
            </a:pathLst>
          </a:custGeom>
          <a:gradFill>
            <a:gsLst>
              <a:gs pos="0">
                <a:srgbClr val="002060"/>
              </a:gs>
              <a:gs pos="0">
                <a:srgbClr val="002060"/>
              </a:gs>
              <a:gs pos="100000">
                <a:srgbClr val="0070C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ый треугольник 18">
            <a:extLst>
              <a:ext uri="{FF2B5EF4-FFF2-40B4-BE49-F238E27FC236}">
                <a16:creationId xmlns:a16="http://schemas.microsoft.com/office/drawing/2014/main" xmlns="" id="{862D72C7-0CA3-D249-AF0F-49C00AB9DE68}"/>
              </a:ext>
            </a:extLst>
          </p:cNvPr>
          <p:cNvSpPr/>
          <p:nvPr/>
        </p:nvSpPr>
        <p:spPr>
          <a:xfrm flipH="1">
            <a:off x="8179066" y="5711928"/>
            <a:ext cx="962132" cy="1159359"/>
          </a:xfrm>
          <a:prstGeom prst="rtTriangle">
            <a:avLst/>
          </a:prstGeom>
          <a:gradFill>
            <a:gsLst>
              <a:gs pos="0">
                <a:srgbClr val="002060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68C3140-DD5F-704F-96F3-3BCA0977F9F5}"/>
              </a:ext>
            </a:extLst>
          </p:cNvPr>
          <p:cNvSpPr txBox="1"/>
          <p:nvPr/>
        </p:nvSpPr>
        <p:spPr>
          <a:xfrm flipH="1">
            <a:off x="8611975" y="6336898"/>
            <a:ext cx="419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433CD5B-9EE3-416F-8247-DE37FECD6B06}" type="slidenum">
              <a:rPr lang="ru-RU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AE72BD44-B9D3-3A49-B61D-724AE5CBC374}"/>
              </a:ext>
            </a:extLst>
          </p:cNvPr>
          <p:cNvSpPr/>
          <p:nvPr/>
        </p:nvSpPr>
        <p:spPr>
          <a:xfrm>
            <a:off x="0" y="0"/>
            <a:ext cx="9144000" cy="991650"/>
          </a:xfrm>
          <a:prstGeom prst="rect">
            <a:avLst/>
          </a:prstGeom>
          <a:gradFill flip="none" rotWithShape="1">
            <a:gsLst>
              <a:gs pos="0">
                <a:srgbClr val="3A5896">
                  <a:shade val="30000"/>
                  <a:satMod val="115000"/>
                </a:srgbClr>
              </a:gs>
              <a:gs pos="50000">
                <a:srgbClr val="3A5896">
                  <a:shade val="67500"/>
                  <a:satMod val="115000"/>
                </a:srgbClr>
              </a:gs>
              <a:gs pos="100000">
                <a:srgbClr val="3A589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xmlns="" id="{3BAA2D31-FE82-C04F-80CC-4DB50223531E}"/>
              </a:ext>
            </a:extLst>
          </p:cNvPr>
          <p:cNvSpPr txBox="1">
            <a:spLocks noChangeArrowheads="1"/>
          </p:cNvSpPr>
          <p:nvPr/>
        </p:nvSpPr>
        <p:spPr>
          <a:xfrm>
            <a:off x="1" y="114738"/>
            <a:ext cx="9114509" cy="773224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defRPr/>
            </a:pPr>
            <a:r>
              <a:rPr lang="kk-KZ" b="1" dirty="0" smtClean="0">
                <a:solidFill>
                  <a:schemeClr val="bg1"/>
                </a:solidFill>
              </a:rPr>
              <a:t>ОҚУ ЖӘНЕ </a:t>
            </a:r>
            <a:r>
              <a:rPr lang="kk-KZ" b="1" dirty="0" smtClean="0">
                <a:solidFill>
                  <a:schemeClr val="bg1"/>
                </a:solidFill>
              </a:rPr>
              <a:t>ТЕКСЕРУДЕН </a:t>
            </a:r>
            <a:r>
              <a:rPr lang="kk-KZ" b="1" dirty="0" smtClean="0">
                <a:solidFill>
                  <a:schemeClr val="bg1"/>
                </a:solidFill>
              </a:rPr>
              <a:t>​​ӨТУ СТАНДАРТТАУДЫҢ МАҢЫЗДЫ БӨЛІГІ болып табылады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1" name="Рисунок 20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183632A1-46CD-4F7E-BA93-0533ADD094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88" y="6270544"/>
            <a:ext cx="1230295" cy="51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86859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build="p" animBg="1"/>
      <p:bldP spid="14" grpId="0" animBg="1"/>
      <p:bldP spid="6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634</Words>
  <Application>Microsoft Office PowerPoint</Application>
  <PresentationFormat>Экран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 Оперативті бөлімде МЦБП-1,2 қолдану туралы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юзер4</dc:creator>
  <cp:lastModifiedBy>1</cp:lastModifiedBy>
  <cp:revision>34</cp:revision>
  <dcterms:created xsi:type="dcterms:W3CDTF">2022-09-14T05:54:35Z</dcterms:created>
  <dcterms:modified xsi:type="dcterms:W3CDTF">2024-02-29T14:33:23Z</dcterms:modified>
</cp:coreProperties>
</file>