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0" r:id="rId1"/>
  </p:sldMasterIdLst>
  <p:notesMasterIdLst>
    <p:notesMasterId r:id="rId20"/>
  </p:notesMasterIdLst>
  <p:sldIdLst>
    <p:sldId id="256" r:id="rId2"/>
    <p:sldId id="306" r:id="rId3"/>
    <p:sldId id="314" r:id="rId4"/>
    <p:sldId id="315" r:id="rId5"/>
    <p:sldId id="307" r:id="rId6"/>
    <p:sldId id="308" r:id="rId7"/>
    <p:sldId id="309" r:id="rId8"/>
    <p:sldId id="310" r:id="rId9"/>
    <p:sldId id="318" r:id="rId10"/>
    <p:sldId id="317" r:id="rId11"/>
    <p:sldId id="319" r:id="rId12"/>
    <p:sldId id="320" r:id="rId13"/>
    <p:sldId id="322" r:id="rId14"/>
    <p:sldId id="321" r:id="rId15"/>
    <p:sldId id="323" r:id="rId16"/>
    <p:sldId id="325" r:id="rId17"/>
    <p:sldId id="327" r:id="rId18"/>
    <p:sldId id="32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17" autoAdjust="0"/>
    <p:restoredTop sz="94629" autoAdjust="0"/>
  </p:normalViewPr>
  <p:slideViewPr>
    <p:cSldViewPr>
      <p:cViewPr>
        <p:scale>
          <a:sx n="89" d="100"/>
          <a:sy n="89" d="100"/>
        </p:scale>
        <p:origin x="-244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2B36B-FC4A-4CF3-B572-2BC7708DAC6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8ABB5-1575-4682-9017-CFA75C4C6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3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992888" cy="428628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08000" indent="0" algn="ctr">
              <a:buNone/>
            </a:pPr>
            <a: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 қалдықтарды  </a:t>
            </a:r>
            <a:b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басқару</a:t>
            </a:r>
            <a:b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5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Д"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сыныбындағы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атом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заңнамасымен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регламенттелген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мәннен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асатын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шоғырлануда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2420887"/>
            <a:ext cx="4175320" cy="39604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5"/>
            <a:ext cx="8064896" cy="37444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9915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3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ережелердің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талаптарына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қауіптілік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класына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544616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	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«А» 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класты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endParaRPr lang="ru-RU" sz="29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инау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контейнерлерде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қаптарда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сөмкелер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арбаларға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контейнерлердің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салынады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контейнерлер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арбалар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жазулармен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.«А»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класы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Б"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"В"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сыныптары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үсі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таңбалауы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жұмсақ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пакеттерге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тесілмейтін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қаптамаға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контейнерлерге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Қаптаманы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қалдықтардың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анышпалы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үшкір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бөлшектелмей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дезинфекцияланбай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тесілмейтін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ЖҚКЖК-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Инелерді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бөлуге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шешкіш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бұзғыш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кескіш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инесіз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шприцтерді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қондырғыларда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зарарсыздандырылатын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"Б"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қалдықтарымен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жұмсақ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пакеттерге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en-US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3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51344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герметикалығын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қақпағы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контейнерлер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ЖҚКЖК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көлемінің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төрттен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асырылмай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толтырылады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ЖҚКЖК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толтырылғаннан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қақпақпен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жабылады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асырмай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сақталатын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үй-жайға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ларды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бөлімшеден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"Б"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түпкілікті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қаптамалау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сыйымдылықтар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ЖҚКЖК)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бөлімшенің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әкесінің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Т.А.Ә.)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"Б"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жазулармен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таңбаланады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"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Г" </a:t>
            </a:r>
            <a:r>
              <a:rPr lang="ru-RU" sz="1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бөлімшенің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Т.А.Ә.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"Г"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таңбаланған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сыйымдылықтарға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"Б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патологиялық-анатомиялық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кремациялануға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өртелуге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зиратта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учаскеде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көмілуге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аурулармен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ауырған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науқастардың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залалсыздандыру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етілмейді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7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4788634"/>
            <a:ext cx="8928992" cy="1200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объектісінде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залалсыздандыруға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"В"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залалсыздандырылмаған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ұйымның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берілмейді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залалсыздандырылғаннан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дезинфекциялаудан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төгіледі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"В"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қондырғыдан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өртеуге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салынады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"В", "Г"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сыныптарының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ауысымына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50-ден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қабылдайтын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амбулаториялық-емханалық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объектілерінде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қосылатын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желдеткішпен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тоңазыту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жабдығымен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стеллаждармен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таразылармен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пакеттерді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контейнерлермен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өткізілген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раковинамен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ауаны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зарарсыздандыруға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қондырғылармен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антисептиктермен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үй-жай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Қуаты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амбулаториялық-емханалық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тоңазыту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жабдығымен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антисептиктермен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үй-жайларда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     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    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7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35911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-2434143"/>
            <a:ext cx="8928992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"Б"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залалсыздандырылған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жиырма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тоңазытқыштарда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мұздату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камераларында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тәуліктен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асырмайды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+5оС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Жиналған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қаптың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бүтіндігіне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зақым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келтірілмей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пакеттерде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герметикалық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қаптамаланады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Жинақталуына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ұйымдармен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кәдеге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"В"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залалсыздандыру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шығарылғаннан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үй-жай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мүкәммал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дезинфекцияланады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сыныбының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қалдықтарымен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	      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санитариялық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ЖҚҚ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жиынтықтарымен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халаттар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комбинезондар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қолғаптар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бетперделер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респираторлар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алжапқыштар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жеңқаптар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4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Қауіпті қалдықтардың түрлері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71612"/>
            <a:ext cx="8712968" cy="4809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43050"/>
            <a:ext cx="7603778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«ҮШ КОНТЕЙНЕР»  СҰРЫПТАУ ЖҮЙЕСІ </a:t>
            </a:r>
            <a:endParaRPr lang="ru-RU" sz="2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500306"/>
            <a:ext cx="535785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ҚАЛДЫҚТАРДЫҢ ТҮЗІЛУІ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929066"/>
            <a:ext cx="2571768" cy="128588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Жалпы қалдықтар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7770" y="4609812"/>
            <a:ext cx="2571768" cy="14287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Инфекциялық қалдықтар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1418" y="3948544"/>
            <a:ext cx="2063920" cy="133784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Өткір қалдықтар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812488">
            <a:off x="1937631" y="2939886"/>
            <a:ext cx="215171" cy="912074"/>
          </a:xfrm>
          <a:prstGeom prst="downArrow">
            <a:avLst>
              <a:gd name="adj1" fmla="val 54103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43372" y="3005654"/>
            <a:ext cx="270077" cy="1352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038119">
            <a:off x="6477147" y="2964635"/>
            <a:ext cx="192553" cy="802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271254"/>
            <a:ext cx="8136904" cy="1029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жүзілік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бойынша қауіпті қалдықтардың түрлері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2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688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 қалдықтарды басқарумен байланысты ықтимал тәуекелдер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88148"/>
            <a:ext cx="8643998" cy="4955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500306"/>
            <a:ext cx="3500462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Инфекция қаупі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00034" y="3214686"/>
            <a:ext cx="785818" cy="2857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071810"/>
            <a:ext cx="6000792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Физикалық жарақат алу қаупі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00034" y="4000504"/>
            <a:ext cx="785818" cy="2857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500034" y="4714884"/>
            <a:ext cx="785818" cy="2857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500034" y="5500702"/>
            <a:ext cx="785818" cy="2857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786190"/>
            <a:ext cx="4597682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Токсикалық қаупі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72008"/>
            <a:ext cx="450059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Радиологиялық қаупі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5357826"/>
            <a:ext cx="442915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Экологиялық қаупі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0034" y="2571744"/>
            <a:ext cx="785818" cy="2857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16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12687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kk-K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 – ның жұмыс жасау кезіндегі персоналдың қауіпсіздігі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424936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429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268760"/>
            <a:ext cx="8291263" cy="4896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Медициналық қалдықтарды жинау, кәдеге жарату, тасымалдау, сақтау және кәдеге жаратумен айналысатын жұмыскерлер алдын ала тексеруден өтеді (жұмысқа орналасқанда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тексерулерден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2020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қазандағы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ҚР ДСМ-131/2020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b="1" dirty="0">
                <a:solidFill>
                  <a:schemeClr val="tx1"/>
                </a:solidFill>
                <a:latin typeface="Arial"/>
              </a:rPr>
              <a:t>. 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қарап-тексерулерге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нысаналы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топтарын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мерзімділігін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зертханалық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зерттеулердің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көлемін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көрсетілімдерді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өндірістік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факторлардың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қарап-тексерулер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мерзімдік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қарап-тексерулер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жүргізілетін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кәсіптер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жұмыстардың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тізбесін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қарап-тексерулерден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b="1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1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1/slide/m/MxrzA2yTGmHjPIOkpfUDRSuCsnF4lLNgcV8ib1ZwvQ/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089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9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69" cy="785818"/>
          </a:xfrm>
        </p:spPr>
        <p:txBody>
          <a:bodyPr/>
          <a:lstStyle/>
          <a:p>
            <a:pPr algn="ctr">
              <a:buNone/>
            </a:pPr>
            <a:r>
              <a:rPr lang="kk-K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Өзектілігі: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3"/>
          </p:nvPr>
        </p:nvSpPr>
        <p:spPr>
          <a:xfrm>
            <a:off x="642910" y="1357298"/>
            <a:ext cx="8001056" cy="48577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Денсаулық сақтау және ЮНИСЕФ сарапшыларының пікірі  -  табысы төмен және орташа елдердегі медициналық қалдықтарды басқару жүйесін ұйымдастырудағы жиі кездесетін мәселелер мен сәтсіздіктер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(әлемнің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еліндегі медициналық мекемелердің аудитінің нәтижелері бойынша): 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Денсаулыққа байланысты медициналық қалдықтар мекемелер үшін қауіптілігі туралы дұрыс дайындықтың жеткіліксіздігі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Қалдықтарды өңдеу және кәдеге жарату жүйелерінің жоқтығы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Қаржылық және адам ресуртарының жеткіліксіздігі.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3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7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мәселесінің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kk-KZ" dirty="0"/>
              <a:t>	</a:t>
            </a: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Адамдар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қалдықтардың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қауіптілігі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туралы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ХХ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ғасырдың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екінші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жартысында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айта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бастады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Мәселе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адамзатқа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індетпен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қауіп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төндіретін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бірқатар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жұқпалы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аурулардың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ашылуына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байланысты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туындады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Әртүрлі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елдердің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ғалымдары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процедуралар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кезінде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АИТВ, В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немесе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гепатитін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жұқтыруға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болатынын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атап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өтті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бұл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жағдайды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бақылауға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уақыты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келді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Елу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жылдан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астам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уақыт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бұрын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мекемелерде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індеттің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алдын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мақсатында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бір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рет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қолданылатын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аспаптар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мен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шығын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материалдары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тәжірибеге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енгізіліп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барлық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жерде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дезинфекциялық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бактерицидтік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шамдар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қолданыла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бастады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Медициналық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қалдықтардың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классификациясы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оларды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жинау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сақтау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өңдеу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кәдеге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жарату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ережелері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туралы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мәселені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Дүниежүзілік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денсаулық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сақтау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ұйымы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1979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жылы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көтерді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Дәл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сол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кезде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тәуелсіз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сарапшылар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кеңесі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оларды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қауіпті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санатқа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жатқызып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арнайы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жою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қажеттілігін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көрсетті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1989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жылы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Базельде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өткен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конференцияда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халықаралық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құжат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1992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жылы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күшіне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енген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Қауіпті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қалдықтардың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трансшекаралық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тасымалдануын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оларды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көмуді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бақылау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туралы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конвенция»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қабылданды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Бұл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құжатты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ратификациялаған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әлемнің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170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өз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міндетіне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пт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қалдықтарды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басқа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мемлекеттерд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ң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шекаралары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арқылы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қабылдамауға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әкетпеуге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сондай-ақ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оларды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кәдеге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жаратуды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ұйымдастыруға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с.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Радиоактивті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қалдықтардан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кейінгі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қауіпті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топтаманың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екінші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тармағы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медициналық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мекемелердің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қалдықтары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4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720080"/>
          </a:xfrm>
        </p:spPr>
        <p:txBody>
          <a:bodyPr/>
          <a:lstStyle/>
          <a:p>
            <a:pPr marL="0" indent="0"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қалдықтар дегеніміз</a:t>
            </a:r>
            <a:r>
              <a:rPr lang="kk-KZ" sz="3600" dirty="0" smtClean="0">
                <a:solidFill>
                  <a:srgbClr val="FF0000"/>
                </a:solidFill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568952" cy="590465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мекемелерінің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ұлпасының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көмекке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фармацевтикалық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таңғыштар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төндіреді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патогендік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ауруханадан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бақылаусыз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қалдырылған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эпидемияның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көзіне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 қалдықтардың көздері:</a:t>
            </a:r>
          </a:p>
          <a:p>
            <a:pPr marL="45720" indent="0">
              <a:buNone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*   Ауруханалар  және  басқа  медициналық  мекемелер.</a:t>
            </a:r>
            <a:b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*   Зертханалық  және  ғылыми  орталықтар. </a:t>
            </a:r>
            <a:b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*   Патологоанатомиялық  мекемелер. </a:t>
            </a:r>
            <a:b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*   Қанды  зерттеу  және  сынау  қызметтері. </a:t>
            </a:r>
            <a:b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*   Қан  алатын  зертханалар.</a:t>
            </a:r>
            <a:b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*   Қарттар  үйлері.</a:t>
            </a:r>
            <a:b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8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1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 қалдықтардың санаттары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729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Санитарлық ережелерге сәйкес «Денсаулық сақтау обьектілеріне қойылатын санитариялық - эпидемиологиялық талаптар» санитариялық қағидаларын бекіту туралы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ҚРДСМ 2020жылғы 11 тамыздағы №96/2020 бұйрығы.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Медициналық қалдықтарының сыныбына сәйкес  жиналуы, жіктелуі, сақталуы, тасымалдануы, жойылуы.</a:t>
            </a:r>
          </a:p>
          <a:p>
            <a:pPr marL="742950" lvl="1" indent="-285750"/>
            <a:endParaRPr lang="kk-K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lvl="1" indent="-285750"/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 А сыныбы – қара     </a:t>
            </a:r>
          </a:p>
          <a:p>
            <a:pPr marL="742950" lvl="1" indent="-285750"/>
            <a:r>
              <a:rPr lang="kk-K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 Б сыныбы – сары </a:t>
            </a:r>
          </a:p>
          <a:p>
            <a:pPr marL="742950" lvl="1" indent="-285750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 В сыныбы – қызыл </a:t>
            </a:r>
          </a:p>
          <a:p>
            <a:pPr marL="914400" lvl="1" indent="-457200">
              <a:buAutoNum type="arabicParenR" startAt="4"/>
            </a:pPr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сыныбы – ақ </a:t>
            </a:r>
          </a:p>
          <a:p>
            <a:pPr marL="914400" lvl="1" indent="-457200">
              <a:buAutoNum type="arabicParenR" startAt="4"/>
            </a:pP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сыныбы - радиоактивті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4752"/>
            <a:ext cx="4359428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"А"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сыныбындағы медициналық қалдықтар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коммуналдық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тұрмыстық қалдықтардан құрамы бойынша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ерекшеленбейтін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қауіпті қасиеттері жоқ қалдықтар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3450178"/>
            <a:ext cx="34290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88840"/>
            <a:ext cx="7889530" cy="394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4357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"Б"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сыныбындағы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эпидемиологиялық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инфекцияланған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әлеуетті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инфекцияланған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Қанмен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сұйықтықтармен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ластанған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аспаптар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Патологиялық-анатомиялық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органикалық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операциялық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ағзалар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тіндер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Инфекциялық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бөлімшелердің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Патогендігі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III-IV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топтардың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микроорганизмдерімен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микробиологиялық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клиникалық-диагностикалық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зертхана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армацевтикалық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иммундық-биологиялық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өндірістердің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жарамсыз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вакциналар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071810"/>
            <a:ext cx="3643338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00042"/>
            <a:ext cx="3714776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"/>
            <a:ext cx="45720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"В"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сыныбындағы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эпидемиологиялық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аса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карантиндік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инфекциялық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аурулармен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ауыратын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науқастармен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жанасқан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санитариялық-эпидемиологиялық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саламаттылығы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жағдайлардың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келуі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аумақты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санитариялық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іс-шараларды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жүргізуді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Патогендігі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I-II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топтардың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микроорганизмдерімен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зертханалардың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фармацевтикалық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иммундық-биологиялық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өндірістердің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инфекциялы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пациенттердің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туберкулезбен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ауыратын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науқастардың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Туберкулез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қоздырғыштарымен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микробиологиялық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зертханалардың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3"/>
            <a:ext cx="39604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9604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3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"Г" </a:t>
            </a:r>
            <a:r>
              <a:rPr lang="ru-RU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сыныбындағы</a:t>
            </a: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токсикологиялық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жатпайтын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цитостатиктер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дезинфекциялау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сынап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Фармацевтикалық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өндірістердің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шикізаттары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өнімдерінің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көлікті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жарықтандыру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0619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4644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941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5869</TotalTime>
  <Words>364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Медициналық қалдықтарды   басқару   </vt:lpstr>
      <vt:lpstr>Өзектілігі: </vt:lpstr>
      <vt:lpstr>Медициналық қалдықтар мәселесінің  тарихы</vt:lpstr>
      <vt:lpstr>Медициналық қалдықтар дегеніміз: </vt:lpstr>
      <vt:lpstr>Презентация PowerPoint</vt:lpstr>
      <vt:lpstr>Презентация PowerPoint</vt:lpstr>
      <vt:lpstr>Презентация PowerPoint</vt:lpstr>
      <vt:lpstr>Презентация PowerPoint</vt:lpstr>
      <vt:lpstr>"Г" сыныбындағы медициналық қалдықтар –  токсикологиялық қауіпті медициналық қалдықтар.   - Пайдалануға жатпайтын дәрілік, оның ішінде цитостатиктер, диагностикалық, дезинфекциялау құралдары. - Құрамында сынап бар заттар, аспаптар мен жабдықтар.  - Фармацевтикалық өндірістердің шикізаттары мен өнімдерінің қалдықтары. - Жабдықты, көлікті, жарықтандыру жүйелерін пайдалану қалдықтары). </vt:lpstr>
      <vt:lpstr> "Д" сыныбындағы медициналық қалдықтар - радиоактивті медициналық қалдықтар (құрамында Қазақстан Республикасының атом энергиясын пайдалану саласындағы заңнамасымен белгіленген, радиоактивті заттар үшін регламенттелген мәннен асатын мөлшерде және шоғырлануда радиоактивті заттар бар)</vt:lpstr>
      <vt:lpstr>Санитарлық ережелердің талаптарына сәйкес әрбір қауіптілік  класына келесі талаптар қойылады:</vt:lpstr>
      <vt:lpstr>Презентация PowerPoint</vt:lpstr>
      <vt:lpstr>Презентация PowerPoint</vt:lpstr>
      <vt:lpstr>Презентация PowerPoint</vt:lpstr>
      <vt:lpstr>Қауіпті қалдықтардың түрлері</vt:lpstr>
      <vt:lpstr>Медициналық қалдықтарды басқарумен байланысты ықтимал тәуекелдер</vt:lpstr>
      <vt:lpstr>МҰ – ның жұмыс жасау кезіндегі персоналдың қауіпсіздігі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Приемный</cp:lastModifiedBy>
  <cp:revision>180</cp:revision>
  <cp:lastPrinted>2022-05-25T05:17:37Z</cp:lastPrinted>
  <dcterms:created xsi:type="dcterms:W3CDTF">2021-05-06T06:25:06Z</dcterms:created>
  <dcterms:modified xsi:type="dcterms:W3CDTF">2024-01-31T07:18:29Z</dcterms:modified>
</cp:coreProperties>
</file>