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1"/>
  </p:notesMasterIdLst>
  <p:sldIdLst>
    <p:sldId id="257" r:id="rId2"/>
    <p:sldId id="256" r:id="rId3"/>
    <p:sldId id="258" r:id="rId4"/>
    <p:sldId id="259" r:id="rId5"/>
    <p:sldId id="262" r:id="rId6"/>
    <p:sldId id="264" r:id="rId7"/>
    <p:sldId id="268" r:id="rId8"/>
    <p:sldId id="295" r:id="rId9"/>
    <p:sldId id="272" r:id="rId10"/>
    <p:sldId id="296" r:id="rId11"/>
    <p:sldId id="270" r:id="rId12"/>
    <p:sldId id="273" r:id="rId13"/>
    <p:sldId id="277" r:id="rId14"/>
    <p:sldId id="281" r:id="rId15"/>
    <p:sldId id="282" r:id="rId16"/>
    <p:sldId id="284" r:id="rId17"/>
    <p:sldId id="289" r:id="rId18"/>
    <p:sldId id="286" r:id="rId19"/>
    <p:sldId id="291" r:id="rId20"/>
    <p:sldId id="293" r:id="rId21"/>
    <p:sldId id="312" r:id="rId22"/>
    <p:sldId id="313" r:id="rId23"/>
    <p:sldId id="314" r:id="rId24"/>
    <p:sldId id="311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6" r:id="rId37"/>
    <p:sldId id="317" r:id="rId38"/>
    <p:sldId id="318" r:id="rId39"/>
    <p:sldId id="31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274" y="5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B114-A811-42C2-8B33-3F0DBE630A5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61EA7-3A12-43BB-AA06-77C1A5689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2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1FFE4-D1C5-4917-9B81-73DF8A93C1C9}" type="slidenum">
              <a:rPr lang="en-US"/>
              <a:pPr/>
              <a:t>6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Классическими формами чумы являются язвенная (кожная или кожно-бубонная), бубонная</a:t>
            </a:r>
            <a:r>
              <a:rPr lang="en-US"/>
              <a:t>, </a:t>
            </a:r>
            <a:r>
              <a:rPr lang="ru-RU"/>
              <a:t>абдоминальная (кишечная), ангинозная (фарингеальная), и пневмоническая</a:t>
            </a:r>
            <a:r>
              <a:rPr lang="en-US"/>
              <a:t>; </a:t>
            </a:r>
            <a:r>
              <a:rPr lang="ru-RU"/>
              <a:t>они будут описаны ниже</a:t>
            </a:r>
            <a:r>
              <a:rPr lang="en-US"/>
              <a:t>. </a:t>
            </a:r>
            <a:endParaRPr lang="ru-RU"/>
          </a:p>
          <a:p>
            <a:r>
              <a:rPr lang="ru-RU"/>
              <a:t>Пневмоническая форма чумы, а также и бубонная, абдоминальная и ангинозная</a:t>
            </a:r>
            <a:r>
              <a:rPr lang="en-US"/>
              <a:t> </a:t>
            </a:r>
            <a:r>
              <a:rPr lang="ru-RU"/>
              <a:t>могут быть первичными</a:t>
            </a:r>
            <a:r>
              <a:rPr lang="en-US"/>
              <a:t> </a:t>
            </a:r>
            <a:r>
              <a:rPr lang="ru-RU"/>
              <a:t>или вторичной после первичных форм</a:t>
            </a:r>
            <a:r>
              <a:rPr lang="en-US"/>
              <a:t> (</a:t>
            </a:r>
            <a:r>
              <a:rPr lang="ru-RU"/>
              <a:t>гематогенная диссеминация</a:t>
            </a:r>
            <a:r>
              <a:rPr lang="en-US"/>
              <a:t>).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61EA7-3A12-43BB-AA06-77C1A56893B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6F8DD-1BD0-4676-BF3B-B1A67F0B43C5}" type="slidenum">
              <a:rPr lang="en-US"/>
              <a:pPr/>
              <a:t>9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996"/>
            <a:ext cx="5486400" cy="4114726"/>
          </a:xfrm>
        </p:spPr>
        <p:txBody>
          <a:bodyPr/>
          <a:lstStyle/>
          <a:p>
            <a:r>
              <a:rPr lang="ru-RU"/>
              <a:t>Здесь приведены классические примеры бубонов при бубонной чуме</a:t>
            </a:r>
            <a:r>
              <a:rPr lang="en-US"/>
              <a:t>. </a:t>
            </a:r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Возбудитель  попадая в региональные лимфоузлы вызывает развитие болезненных лимфаденита и периаденита (бубона), окруженных отеком</a:t>
            </a: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b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1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CF630-68E3-4702-846A-1D0E29EE7398}" type="slidenum">
              <a:rPr lang="en-US"/>
              <a:pPr/>
              <a:t>11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900"/>
              <a:t>Первично-очаговая бубонная форма чумы является наиболее частой (обычной) и в то же время наиболее легко диагностируемой формой чумы</a:t>
            </a:r>
            <a:r>
              <a:rPr lang="en-US" sz="900"/>
              <a:t>. </a:t>
            </a:r>
            <a:r>
              <a:rPr lang="ru-RU" sz="900"/>
              <a:t>После заражения </a:t>
            </a:r>
            <a:r>
              <a:rPr lang="en-US" sz="900" i="1"/>
              <a:t>Y pestis</a:t>
            </a:r>
            <a:r>
              <a:rPr lang="en-US" sz="900"/>
              <a:t> </a:t>
            </a:r>
            <a:r>
              <a:rPr lang="ru-RU" sz="900"/>
              <a:t>наблюдается инкубационный период</a:t>
            </a:r>
            <a:r>
              <a:rPr lang="en-US" sz="900"/>
              <a:t> 2-8 </a:t>
            </a:r>
            <a:r>
              <a:rPr lang="ru-RU" sz="900"/>
              <a:t>дней</a:t>
            </a:r>
            <a:r>
              <a:rPr lang="en-US" sz="900"/>
              <a:t>. </a:t>
            </a:r>
            <a:r>
              <a:rPr lang="ru-RU" sz="900"/>
              <a:t>Лимфаденит и лихорадка </a:t>
            </a:r>
            <a:r>
              <a:rPr lang="en-US" sz="900"/>
              <a:t> </a:t>
            </a:r>
            <a:r>
              <a:rPr lang="ru-RU" sz="900"/>
              <a:t>появляются затем как ранние клинические признаки</a:t>
            </a:r>
            <a:r>
              <a:rPr lang="en-US" sz="900"/>
              <a:t> </a:t>
            </a:r>
            <a:r>
              <a:rPr lang="ru-RU" sz="900"/>
              <a:t>бубонной чумы</a:t>
            </a:r>
            <a:r>
              <a:rPr lang="en-US" sz="900"/>
              <a:t>. </a:t>
            </a:r>
            <a:endParaRPr lang="ru-RU" sz="900"/>
          </a:p>
          <a:p>
            <a:pPr>
              <a:lnSpc>
                <a:spcPct val="90000"/>
              </a:lnSpc>
            </a:pPr>
            <a:r>
              <a:rPr lang="ru-RU" sz="900"/>
              <a:t>Первичный кожный аффект в виде папулы</a:t>
            </a:r>
            <a:r>
              <a:rPr lang="en-US" sz="900"/>
              <a:t>, </a:t>
            </a:r>
            <a:r>
              <a:rPr lang="ru-RU" sz="900"/>
              <a:t>везикулы</a:t>
            </a:r>
            <a:r>
              <a:rPr lang="en-US" sz="900"/>
              <a:t>, </a:t>
            </a:r>
            <a:r>
              <a:rPr lang="ru-RU" sz="900"/>
              <a:t>или пустулы</a:t>
            </a:r>
            <a:r>
              <a:rPr lang="en-US" sz="900"/>
              <a:t> </a:t>
            </a:r>
            <a:r>
              <a:rPr lang="ru-RU" sz="900"/>
              <a:t>может появиться на месте укуса блохи, но он отмечен менее чем у </a:t>
            </a:r>
            <a:r>
              <a:rPr lang="en-US" sz="900"/>
              <a:t>10% </a:t>
            </a:r>
            <a:r>
              <a:rPr lang="ru-RU" sz="900"/>
              <a:t>больных</a:t>
            </a:r>
            <a:r>
              <a:rPr lang="en-US" sz="900"/>
              <a:t> (Dennis 1997). </a:t>
            </a:r>
            <a:endParaRPr lang="ru-RU" sz="900"/>
          </a:p>
          <a:p>
            <a:pPr>
              <a:lnSpc>
                <a:spcPct val="90000"/>
              </a:lnSpc>
            </a:pPr>
            <a:r>
              <a:rPr lang="ru-RU" sz="900"/>
              <a:t>Возбудитель, попав в кровь (укус блохи) захватывается подвижными фагоцитирующими клетками и фиксируется в региональном лимфатическом узле. </a:t>
            </a:r>
          </a:p>
          <a:p>
            <a:pPr>
              <a:lnSpc>
                <a:spcPct val="90000"/>
              </a:lnSpc>
            </a:pPr>
            <a:r>
              <a:rPr lang="ru-RU" sz="900"/>
              <a:t>Таким образом при чуме как и при большинстве других бактериальных зоонозных инфекциях болезнь развивается на трех уровнях макроорганизмы: местном, региональном и общем. </a:t>
            </a:r>
          </a:p>
          <a:p>
            <a:pPr>
              <a:lnSpc>
                <a:spcPct val="90000"/>
              </a:lnSpc>
            </a:pPr>
            <a:r>
              <a:rPr lang="ru-RU" sz="900"/>
              <a:t>В месте «входных ворот» инфекции может развиться первичный кожный аффект (см. язвенную или кожную форму); закономерно, при чуме вовлекаются в процесс региональные лимфоузлы (собственно бубон); в то же время токсические субстанции возбудителя (ЛПС), а также и гематогенная его диссеминация оказывают и общее влияние (инфекционно-токсический шок, ДВС, септицемия, сепсис).</a:t>
            </a:r>
          </a:p>
          <a:p>
            <a:pPr>
              <a:lnSpc>
                <a:spcPct val="90000"/>
              </a:lnSpc>
            </a:pPr>
            <a:r>
              <a:rPr lang="ru-RU" sz="900"/>
              <a:t>В начальной стадии</a:t>
            </a:r>
            <a:r>
              <a:rPr lang="en-US" sz="900"/>
              <a:t>, a </a:t>
            </a:r>
            <a:r>
              <a:rPr lang="ru-RU" sz="900"/>
              <a:t>плотный (выраженный)</a:t>
            </a:r>
            <a:r>
              <a:rPr lang="en-US" sz="900"/>
              <a:t> </a:t>
            </a:r>
            <a:r>
              <a:rPr lang="ru-RU" sz="900"/>
              <a:t>экссудат, в котором обнаруживаются палочки чумы</a:t>
            </a:r>
            <a:r>
              <a:rPr lang="en-US" sz="900"/>
              <a:t> </a:t>
            </a:r>
            <a:r>
              <a:rPr lang="ru-RU" sz="900"/>
              <a:t>обнаруживается в пораженных лимфоузлах</a:t>
            </a:r>
            <a:r>
              <a:rPr lang="en-US" sz="900"/>
              <a:t> (Dennis 1997). </a:t>
            </a:r>
            <a:r>
              <a:rPr lang="ru-RU" sz="900"/>
              <a:t>В дальнейшем</a:t>
            </a:r>
            <a:r>
              <a:rPr lang="en-US" sz="900"/>
              <a:t>, </a:t>
            </a:r>
            <a:r>
              <a:rPr lang="ru-RU" sz="900"/>
              <a:t>экссудативное воспаление переходит в геморрагический некроз</a:t>
            </a:r>
            <a:r>
              <a:rPr lang="en-US" sz="900"/>
              <a:t>, </a:t>
            </a:r>
            <a:r>
              <a:rPr lang="ru-RU" sz="900"/>
              <a:t>которых нарушает строение лимфоузла</a:t>
            </a:r>
            <a:r>
              <a:rPr lang="en-US" sz="900"/>
              <a:t>. </a:t>
            </a:r>
            <a:r>
              <a:rPr lang="ru-RU" sz="900"/>
              <a:t>Воспалительный процесс</a:t>
            </a:r>
            <a:r>
              <a:rPr lang="en-US" sz="900"/>
              <a:t> </a:t>
            </a:r>
            <a:r>
              <a:rPr lang="ru-RU" sz="900"/>
              <a:t>вызывает развитие лимфаденита и периаденита (увеличение и болезненность лимфоузлов и отек окружающих тканей),</a:t>
            </a:r>
            <a:r>
              <a:rPr lang="en-US" sz="900"/>
              <a:t> </a:t>
            </a:r>
            <a:r>
              <a:rPr lang="ru-RU" sz="900"/>
              <a:t>что характеризуется как бубонная чума</a:t>
            </a:r>
            <a:r>
              <a:rPr lang="en-US" sz="900"/>
              <a:t>. </a:t>
            </a:r>
            <a:r>
              <a:rPr lang="ru-RU" sz="900"/>
              <a:t>Эти бубоны обычно от 1 до 10 см в диаметре</a:t>
            </a:r>
            <a:r>
              <a:rPr lang="en-US" sz="900"/>
              <a:t>, </a:t>
            </a:r>
            <a:r>
              <a:rPr lang="ru-RU" sz="900"/>
              <a:t>гладкие</a:t>
            </a:r>
            <a:r>
              <a:rPr lang="en-US" sz="900"/>
              <a:t>, </a:t>
            </a:r>
            <a:r>
              <a:rPr lang="ru-RU" sz="900"/>
              <a:t>и</a:t>
            </a:r>
            <a:r>
              <a:rPr lang="en-US" sz="900"/>
              <a:t> </a:t>
            </a:r>
            <a:r>
              <a:rPr lang="ru-RU" sz="900"/>
              <a:t>формируют</a:t>
            </a:r>
            <a:r>
              <a:rPr lang="en-US" sz="900"/>
              <a:t> </a:t>
            </a:r>
            <a:r>
              <a:rPr lang="ru-RU" sz="900"/>
              <a:t>яйце-подобное образование или</a:t>
            </a:r>
            <a:r>
              <a:rPr lang="en-US" sz="900"/>
              <a:t> </a:t>
            </a:r>
            <a:r>
              <a:rPr lang="ru-RU" sz="900"/>
              <a:t>конгломерат</a:t>
            </a:r>
            <a:r>
              <a:rPr lang="en-US" sz="900"/>
              <a:t>. </a:t>
            </a:r>
            <a:r>
              <a:rPr lang="ru-RU" sz="900"/>
              <a:t>Бубона также очень болезненны</a:t>
            </a:r>
            <a:r>
              <a:rPr lang="en-US" sz="900"/>
              <a:t> </a:t>
            </a:r>
            <a:r>
              <a:rPr lang="ru-RU" sz="900"/>
              <a:t>и часто</a:t>
            </a:r>
            <a:r>
              <a:rPr lang="en-US" sz="900"/>
              <a:t>, </a:t>
            </a:r>
            <a:r>
              <a:rPr lang="ru-RU" sz="900"/>
              <a:t>но не всегда</a:t>
            </a:r>
            <a:r>
              <a:rPr lang="en-US" sz="900"/>
              <a:t>, </a:t>
            </a:r>
            <a:r>
              <a:rPr lang="ru-RU" sz="900"/>
              <a:t>одиночные</a:t>
            </a:r>
            <a:r>
              <a:rPr lang="en-US" sz="900"/>
              <a:t>. </a:t>
            </a:r>
            <a:r>
              <a:rPr lang="ru-RU" sz="900"/>
              <a:t>Они редко  могут нагнаиваться и</a:t>
            </a:r>
            <a:r>
              <a:rPr lang="en-US" sz="900"/>
              <a:t> </a:t>
            </a:r>
            <a:r>
              <a:rPr lang="ru-RU" sz="900"/>
              <a:t>вскрываться</a:t>
            </a:r>
            <a:r>
              <a:rPr lang="en-US" sz="900"/>
              <a:t>. </a:t>
            </a:r>
            <a:r>
              <a:rPr lang="ru-RU" sz="900"/>
              <a:t>Этот процесс также может включать периаденит</a:t>
            </a:r>
            <a:r>
              <a:rPr lang="en-US" sz="900"/>
              <a:t> </a:t>
            </a:r>
            <a:r>
              <a:rPr lang="ru-RU" sz="900"/>
              <a:t>и на этой стадии гемокультура положительна в </a:t>
            </a:r>
            <a:r>
              <a:rPr lang="en-US" sz="900"/>
              <a:t>80% </a:t>
            </a:r>
            <a:r>
              <a:rPr lang="ru-RU" sz="900"/>
              <a:t>случаев</a:t>
            </a:r>
            <a:r>
              <a:rPr lang="en-US" sz="900"/>
              <a:t>. 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ru-RU" sz="900"/>
              <a:t>Если бубонную форму чумы не лечат</a:t>
            </a:r>
            <a:r>
              <a:rPr lang="en-US" sz="900"/>
              <a:t>, </a:t>
            </a:r>
            <a:r>
              <a:rPr lang="ru-RU" sz="900"/>
              <a:t>развивается гематогенная диссеминация</a:t>
            </a:r>
            <a:r>
              <a:rPr lang="en-US" sz="900"/>
              <a:t>, </a:t>
            </a:r>
            <a:r>
              <a:rPr lang="ru-RU" sz="900"/>
              <a:t>геморрагические поражения в других лимфоузлах</a:t>
            </a:r>
            <a:r>
              <a:rPr lang="en-US" sz="900"/>
              <a:t> </a:t>
            </a:r>
            <a:r>
              <a:rPr lang="ru-RU" sz="900"/>
              <a:t>и органах во всем организме больного</a:t>
            </a:r>
            <a:r>
              <a:rPr lang="en-US" sz="900"/>
              <a:t> (</a:t>
            </a:r>
            <a:r>
              <a:rPr lang="ru-RU" sz="900"/>
              <a:t>прежде всего печени и селезенке</a:t>
            </a:r>
            <a:r>
              <a:rPr lang="en-US" sz="900"/>
              <a:t>). </a:t>
            </a:r>
          </a:p>
          <a:p>
            <a:pPr>
              <a:lnSpc>
                <a:spcPct val="90000"/>
              </a:lnSpc>
            </a:pPr>
            <a:r>
              <a:rPr lang="ru-RU" sz="900"/>
              <a:t>Септицемия</a:t>
            </a:r>
            <a:r>
              <a:rPr lang="en-US" sz="900"/>
              <a:t>, </a:t>
            </a:r>
            <a:r>
              <a:rPr lang="ru-RU" sz="900"/>
              <a:t>диссеминированное внутрисосудистое свертывание</a:t>
            </a:r>
            <a:r>
              <a:rPr lang="en-US" sz="900"/>
              <a:t> (</a:t>
            </a:r>
            <a:r>
              <a:rPr lang="ru-RU" sz="900"/>
              <a:t>ДВС</a:t>
            </a:r>
            <a:r>
              <a:rPr lang="en-US" sz="900"/>
              <a:t>), </a:t>
            </a:r>
            <a:r>
              <a:rPr lang="ru-RU" sz="900"/>
              <a:t>и инфекционно-токсический шок могут развиваться</a:t>
            </a:r>
            <a:r>
              <a:rPr lang="en-US" sz="900"/>
              <a:t>. </a:t>
            </a:r>
            <a:r>
              <a:rPr lang="ru-RU" sz="900"/>
              <a:t>В случае несвоевременной и неадекватной терапии (в том числе и антибиотиками)</a:t>
            </a:r>
            <a:r>
              <a:rPr lang="en-US" sz="900"/>
              <a:t>, </a:t>
            </a:r>
            <a:r>
              <a:rPr lang="ru-RU" sz="900"/>
              <a:t>больной может погибнуть вследствие развития сепсиса</a:t>
            </a:r>
            <a:r>
              <a:rPr lang="en-US" sz="900"/>
              <a:t>. </a:t>
            </a:r>
          </a:p>
          <a:p>
            <a:pPr>
              <a:lnSpc>
                <a:spcPct val="90000"/>
              </a:lnSpc>
            </a:pPr>
            <a:r>
              <a:rPr lang="ru-RU" sz="900"/>
              <a:t>Возбудитель может гематогенно попасть в легкие</a:t>
            </a:r>
            <a:r>
              <a:rPr lang="en-US" sz="900"/>
              <a:t>, </a:t>
            </a:r>
            <a:r>
              <a:rPr lang="ru-RU" sz="900"/>
              <a:t>вызывая вторично-очаговую пневмоническую форму</a:t>
            </a:r>
            <a:r>
              <a:rPr lang="en-US" sz="900"/>
              <a:t>. </a:t>
            </a:r>
            <a:r>
              <a:rPr lang="ru-RU" sz="900"/>
              <a:t>Редко</a:t>
            </a:r>
            <a:r>
              <a:rPr lang="en-US" sz="900"/>
              <a:t>, </a:t>
            </a:r>
            <a:r>
              <a:rPr lang="ru-RU" sz="900"/>
              <a:t>может развиться и вторичный менингит</a:t>
            </a:r>
            <a:r>
              <a:rPr lang="en-US" sz="900"/>
              <a:t>.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 sz="900"/>
              <a:t>The organisms often enter the bloodstream, causing hemorrhagic lesions in other lymph nodes and in organs throughout the body (initially the liver and spleen). </a:t>
            </a:r>
          </a:p>
          <a:p>
            <a:pPr>
              <a:lnSpc>
                <a:spcPct val="90000"/>
              </a:lnSpc>
            </a:pPr>
            <a:r>
              <a:rPr lang="en-US" sz="900"/>
              <a:t>Septicemia, disseminated intravascular coagulation (DIC), and shock can ensue. </a:t>
            </a:r>
          </a:p>
          <a:p>
            <a:pPr>
              <a:lnSpc>
                <a:spcPct val="90000"/>
              </a:lnSpc>
            </a:pPr>
            <a:r>
              <a:rPr lang="en-US" sz="900"/>
              <a:t>Unless treated promptly with appropriate antibiotic therapy, death usually results from overwhelming sepsis. </a:t>
            </a:r>
          </a:p>
          <a:p>
            <a:pPr>
              <a:lnSpc>
                <a:spcPct val="90000"/>
              </a:lnSpc>
            </a:pPr>
            <a:endParaRPr lang="en-US"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3B13C-2B45-49DE-9196-5A09AFBA6341}" type="slidenum">
              <a:rPr lang="en-US"/>
              <a:pPr/>
              <a:t>12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996"/>
            <a:ext cx="5486400" cy="4114726"/>
          </a:xfrm>
        </p:spPr>
        <p:txBody>
          <a:bodyPr/>
          <a:lstStyle/>
          <a:p>
            <a:r>
              <a:rPr lang="ru-RU" dirty="0"/>
              <a:t>Примеры</a:t>
            </a:r>
            <a:r>
              <a:rPr lang="en-US" dirty="0"/>
              <a:t> </a:t>
            </a:r>
            <a:r>
              <a:rPr lang="ru-RU" dirty="0"/>
              <a:t>шейных бубонов</a:t>
            </a:r>
            <a:r>
              <a:rPr lang="en-US" dirty="0"/>
              <a:t>. </a:t>
            </a:r>
            <a:endParaRPr lang="ru-RU" dirty="0"/>
          </a:p>
          <a:p>
            <a:r>
              <a:rPr lang="ru-RU" dirty="0"/>
              <a:t>Первичный кожный аффект в месте «входных ворот» инфекции (укус блохи) развивается не всегда </a:t>
            </a:r>
            <a:r>
              <a:rPr lang="en-US" dirty="0"/>
              <a:t>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ECD88-1E9C-481B-95F8-0BAA35706464}" type="slidenum">
              <a:rPr lang="en-US"/>
              <a:pPr/>
              <a:t>16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Следующая форма чумы, которую мы разберем – пневмоническая чума</a:t>
            </a:r>
            <a:r>
              <a:rPr lang="en-US"/>
              <a:t> </a:t>
            </a:r>
            <a:r>
              <a:rPr lang="ru-RU"/>
              <a:t>которая бывает первично-очаговой (развивается воздушно-капельным путем при вдыхании капелек инфицированной респираторной слизи т.е. Естественной аэрозоли, содержащей бактерии)</a:t>
            </a:r>
            <a:r>
              <a:rPr lang="en-US"/>
              <a:t>, </a:t>
            </a:r>
            <a:r>
              <a:rPr lang="ru-RU"/>
              <a:t>или вторично-очаговой (гематогенный занос возбудителя в легкие)</a:t>
            </a:r>
            <a:r>
              <a:rPr lang="en-US"/>
              <a:t>. </a:t>
            </a:r>
            <a:r>
              <a:rPr lang="ru-RU"/>
              <a:t>После ингаляции возбудителя</a:t>
            </a:r>
            <a:r>
              <a:rPr lang="en-US"/>
              <a:t>, </a:t>
            </a:r>
            <a:r>
              <a:rPr lang="ru-RU"/>
              <a:t>инкубация обычно от</a:t>
            </a:r>
            <a:r>
              <a:rPr lang="en-US"/>
              <a:t> 1 </a:t>
            </a:r>
            <a:r>
              <a:rPr lang="ru-RU"/>
              <a:t>д</a:t>
            </a:r>
            <a:r>
              <a:rPr lang="en-US"/>
              <a:t>o 6 </a:t>
            </a:r>
            <a:r>
              <a:rPr lang="ru-RU"/>
              <a:t>дней</a:t>
            </a:r>
            <a:r>
              <a:rPr lang="en-US"/>
              <a:t>. </a:t>
            </a:r>
            <a:r>
              <a:rPr lang="ru-RU"/>
              <a:t>Первые неспецифические проявления болезни включают острое начало с повышения температуры</a:t>
            </a:r>
            <a:r>
              <a:rPr lang="en-US"/>
              <a:t>, </a:t>
            </a:r>
            <a:r>
              <a:rPr lang="ru-RU"/>
              <a:t>ознобы</a:t>
            </a:r>
            <a:r>
              <a:rPr lang="en-US"/>
              <a:t>, </a:t>
            </a:r>
            <a:r>
              <a:rPr lang="ru-RU"/>
              <a:t>недомогание</a:t>
            </a:r>
            <a:r>
              <a:rPr lang="en-US"/>
              <a:t>, </a:t>
            </a:r>
            <a:r>
              <a:rPr lang="ru-RU"/>
              <a:t>и миалгии</a:t>
            </a:r>
            <a:r>
              <a:rPr lang="en-US"/>
              <a:t> </a:t>
            </a:r>
            <a:r>
              <a:rPr lang="ru-RU"/>
              <a:t>в сочетании с прогрессирующим угнетением сознания</a:t>
            </a:r>
            <a:r>
              <a:rPr lang="en-US"/>
              <a:t>; </a:t>
            </a:r>
            <a:r>
              <a:rPr lang="ru-RU"/>
              <a:t>а также с болью в груди и</a:t>
            </a:r>
            <a:r>
              <a:rPr lang="en-US"/>
              <a:t> </a:t>
            </a:r>
            <a:r>
              <a:rPr lang="ru-RU"/>
              <a:t>нарастающим нарушением дыхания (диспноэ)</a:t>
            </a:r>
            <a:r>
              <a:rPr lang="en-US"/>
              <a:t>; </a:t>
            </a:r>
            <a:r>
              <a:rPr lang="ru-RU"/>
              <a:t>и продуктивный кашель</a:t>
            </a:r>
            <a:r>
              <a:rPr lang="en-US"/>
              <a:t> </a:t>
            </a:r>
            <a:r>
              <a:rPr lang="ru-RU"/>
              <a:t>с выделением обильной водянистой слизистой мокроты</a:t>
            </a:r>
            <a:r>
              <a:rPr lang="en-US"/>
              <a:t> </a:t>
            </a:r>
            <a:r>
              <a:rPr lang="ru-RU"/>
              <a:t>в которой может быть примесь крови</a:t>
            </a:r>
            <a:r>
              <a:rPr lang="en-US"/>
              <a:t>. </a:t>
            </a:r>
          </a:p>
          <a:p>
            <a:r>
              <a:rPr lang="en-US"/>
              <a:t>   </a:t>
            </a:r>
          </a:p>
          <a:p>
            <a:r>
              <a:rPr lang="ru-RU"/>
              <a:t>Без лечения болезнь быстро прогрессирует</a:t>
            </a:r>
            <a:r>
              <a:rPr lang="en-US"/>
              <a:t> </a:t>
            </a:r>
            <a:r>
              <a:rPr lang="ru-RU"/>
              <a:t>в «респираторный дистресс синдром взрослых»</a:t>
            </a:r>
            <a:r>
              <a:rPr lang="en-US"/>
              <a:t> (ARDS)</a:t>
            </a:r>
            <a:r>
              <a:rPr lang="ru-RU"/>
              <a:t>,</a:t>
            </a:r>
            <a:r>
              <a:rPr lang="en-US"/>
              <a:t> </a:t>
            </a:r>
            <a:r>
              <a:rPr lang="ru-RU"/>
              <a:t>характеризующийся устойчивым отеком легких</a:t>
            </a:r>
            <a:r>
              <a:rPr lang="en-US"/>
              <a:t>. </a:t>
            </a:r>
            <a:r>
              <a:rPr lang="ru-RU"/>
              <a:t>Признаки шока</a:t>
            </a:r>
            <a:r>
              <a:rPr lang="en-US"/>
              <a:t>, </a:t>
            </a:r>
            <a:r>
              <a:rPr lang="ru-RU"/>
              <a:t>включая гипотонию и</a:t>
            </a:r>
            <a:r>
              <a:rPr lang="en-US"/>
              <a:t> </a:t>
            </a:r>
            <a:r>
              <a:rPr lang="ru-RU"/>
              <a:t>возможную полиорганную недостаточность</a:t>
            </a:r>
            <a:r>
              <a:rPr lang="en-US"/>
              <a:t>, </a:t>
            </a:r>
            <a:r>
              <a:rPr lang="ru-RU"/>
              <a:t>могут также развиться</a:t>
            </a:r>
            <a:r>
              <a:rPr lang="en-US"/>
              <a:t>. </a:t>
            </a:r>
            <a:r>
              <a:rPr lang="ru-RU"/>
              <a:t>Без ранней диагностики и лечения</a:t>
            </a:r>
            <a:r>
              <a:rPr lang="en-US"/>
              <a:t> </a:t>
            </a:r>
            <a:r>
              <a:rPr lang="ru-RU"/>
              <a:t>в течение первых</a:t>
            </a:r>
            <a:r>
              <a:rPr lang="en-US"/>
              <a:t> 24 </a:t>
            </a:r>
            <a:r>
              <a:rPr lang="ru-RU"/>
              <a:t>часов</a:t>
            </a:r>
            <a:r>
              <a:rPr lang="en-US"/>
              <a:t>, </a:t>
            </a:r>
            <a:r>
              <a:rPr lang="ru-RU"/>
              <a:t>пневмоническая чума в большинстве случаев заканчивается смертью</a:t>
            </a:r>
            <a:r>
              <a:rPr lang="en-US"/>
              <a:t>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B2D75-E06C-489C-9F04-21048473B81B}" type="slidenum">
              <a:rPr lang="en-US"/>
              <a:pPr/>
              <a:t>17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996"/>
            <a:ext cx="5486400" cy="4114726"/>
          </a:xfrm>
        </p:spPr>
        <p:txBody>
          <a:bodyPr/>
          <a:lstStyle/>
          <a:p>
            <a:r>
              <a:rPr lang="ru-RU"/>
              <a:t>Этот слайд</a:t>
            </a:r>
            <a:r>
              <a:rPr lang="en-US"/>
              <a:t> </a:t>
            </a:r>
            <a:r>
              <a:rPr lang="ru-RU"/>
              <a:t>демонстрирует быстрое</a:t>
            </a:r>
            <a:r>
              <a:rPr lang="en-US"/>
              <a:t> </a:t>
            </a:r>
            <a:r>
              <a:rPr lang="ru-RU"/>
              <a:t>прогрессирование чумной пневмонии</a:t>
            </a:r>
            <a:r>
              <a:rPr lang="en-US"/>
              <a:t> </a:t>
            </a:r>
            <a:r>
              <a:rPr lang="ru-RU"/>
              <a:t>и важность</a:t>
            </a:r>
            <a:r>
              <a:rPr lang="en-US"/>
              <a:t> </a:t>
            </a:r>
            <a:r>
              <a:rPr lang="ru-RU"/>
              <a:t>своевременной антибиотикотерапии</a:t>
            </a:r>
            <a:r>
              <a:rPr lang="en-US"/>
              <a:t>. </a:t>
            </a:r>
            <a:r>
              <a:rPr lang="ru-RU"/>
              <a:t>Рентгенография легких</a:t>
            </a:r>
            <a:r>
              <a:rPr lang="en-US"/>
              <a:t> </a:t>
            </a:r>
            <a:r>
              <a:rPr lang="ru-RU"/>
              <a:t>больного в</a:t>
            </a:r>
            <a:r>
              <a:rPr lang="en-US"/>
              <a:t> 1959. </a:t>
            </a:r>
          </a:p>
          <a:p>
            <a:endParaRPr lang="en-US"/>
          </a:p>
          <a:p>
            <a:r>
              <a:rPr lang="ru-RU"/>
              <a:t>В</a:t>
            </a:r>
            <a:r>
              <a:rPr lang="en-US"/>
              <a:t> 5:30</a:t>
            </a:r>
            <a:r>
              <a:rPr lang="ru-RU"/>
              <a:t> пополудни</a:t>
            </a:r>
            <a:r>
              <a:rPr lang="en-US"/>
              <a:t> </a:t>
            </a:r>
            <a:r>
              <a:rPr lang="ru-RU"/>
              <a:t>в первый день болезни</a:t>
            </a:r>
            <a:r>
              <a:rPr lang="en-US"/>
              <a:t> </a:t>
            </a:r>
            <a:r>
              <a:rPr lang="ru-RU"/>
              <a:t>признаки начальной </a:t>
            </a:r>
            <a:r>
              <a:rPr lang="en-US"/>
              <a:t> </a:t>
            </a:r>
            <a:r>
              <a:rPr lang="ru-RU"/>
              <a:t>инфильтрации проявились от</a:t>
            </a:r>
            <a:r>
              <a:rPr lang="en-US"/>
              <a:t> </a:t>
            </a:r>
            <a:r>
              <a:rPr lang="ru-RU"/>
              <a:t>верхушки легкого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o </a:t>
            </a:r>
            <a:r>
              <a:rPr lang="ru-RU"/>
              <a:t>подключичной</a:t>
            </a:r>
            <a:r>
              <a:rPr lang="en-US"/>
              <a:t> </a:t>
            </a:r>
            <a:r>
              <a:rPr lang="ru-RU"/>
              <a:t>области</a:t>
            </a:r>
            <a:r>
              <a:rPr lang="en-US"/>
              <a:t>. </a:t>
            </a:r>
            <a:r>
              <a:rPr lang="ru-RU"/>
              <a:t>Имеется также увеличение бронховаскулярного рисунка в левой верхней доле</a:t>
            </a:r>
            <a:r>
              <a:rPr lang="en-US"/>
              <a:t>.</a:t>
            </a:r>
          </a:p>
          <a:p>
            <a:endParaRPr lang="en-US"/>
          </a:p>
          <a:p>
            <a:r>
              <a:rPr lang="ru-RU"/>
              <a:t>к</a:t>
            </a:r>
            <a:r>
              <a:rPr lang="en-US"/>
              <a:t> 12:30</a:t>
            </a:r>
            <a:r>
              <a:rPr lang="ru-RU"/>
              <a:t> на второй день</a:t>
            </a:r>
            <a:r>
              <a:rPr lang="en-US"/>
              <a:t> </a:t>
            </a:r>
            <a:r>
              <a:rPr lang="ru-RU"/>
              <a:t>уже были проявления умеренной инфильтрации </a:t>
            </a:r>
            <a:r>
              <a:rPr kumimoji="0" lang="en-US"/>
              <a:t> </a:t>
            </a:r>
            <a:r>
              <a:rPr kumimoji="0" lang="ru-RU"/>
              <a:t>распространившейся на большую часть</a:t>
            </a:r>
            <a:r>
              <a:rPr kumimoji="0" lang="en-US"/>
              <a:t> </a:t>
            </a:r>
            <a:r>
              <a:rPr kumimoji="0" lang="ru-RU"/>
              <a:t>левой верхней доли легкого</a:t>
            </a:r>
            <a:r>
              <a:rPr kumimoji="0" lang="en-US"/>
              <a:t>. </a:t>
            </a:r>
            <a:r>
              <a:rPr kumimoji="0" lang="ru-RU"/>
              <a:t>Пятнистые </a:t>
            </a:r>
            <a:r>
              <a:rPr kumimoji="0" lang="en-US"/>
              <a:t> </a:t>
            </a:r>
            <a:r>
              <a:rPr kumimoji="0" lang="ru-RU"/>
              <a:t>уплотнения</a:t>
            </a:r>
            <a:r>
              <a:rPr kumimoji="0" lang="en-US"/>
              <a:t> </a:t>
            </a:r>
            <a:r>
              <a:rPr kumimoji="0" lang="ru-RU"/>
              <a:t>в левой средней доле легкого</a:t>
            </a:r>
            <a:r>
              <a:rPr kumimoji="0" lang="en-US"/>
              <a:t> </a:t>
            </a:r>
            <a:r>
              <a:rPr kumimoji="0" lang="ru-RU"/>
              <a:t>уже проявления лобарной пневмонии</a:t>
            </a:r>
            <a:r>
              <a:rPr kumimoji="0" lang="en-US"/>
              <a:t>.</a:t>
            </a:r>
          </a:p>
          <a:p>
            <a:endParaRPr kumimoji="0" lang="en-US"/>
          </a:p>
          <a:p>
            <a:r>
              <a:rPr kumimoji="0" lang="ru-RU"/>
              <a:t>К </a:t>
            </a:r>
            <a:r>
              <a:rPr kumimoji="0" lang="en-US"/>
              <a:t> 10</a:t>
            </a:r>
            <a:r>
              <a:rPr kumimoji="0" lang="ru-RU"/>
              <a:t> часам утра третьего дня</a:t>
            </a:r>
            <a:r>
              <a:rPr kumimoji="0" lang="en-US"/>
              <a:t> </a:t>
            </a:r>
            <a:r>
              <a:rPr kumimoji="0" lang="ru-RU"/>
              <a:t>болезнь прогрессировала</a:t>
            </a:r>
            <a:r>
              <a:rPr kumimoji="0" lang="en-US"/>
              <a:t> </a:t>
            </a:r>
            <a:r>
              <a:rPr kumimoji="0" lang="ru-RU"/>
              <a:t>в диффузную</a:t>
            </a:r>
            <a:r>
              <a:rPr kumimoji="0" lang="en-US"/>
              <a:t> </a:t>
            </a:r>
            <a:r>
              <a:rPr kumimoji="0" lang="ru-RU"/>
              <a:t>поражение(приглушение)</a:t>
            </a:r>
            <a:r>
              <a:rPr kumimoji="0" lang="en-US"/>
              <a:t> </a:t>
            </a:r>
            <a:r>
              <a:rPr kumimoji="0" lang="ru-RU"/>
              <a:t>включающую большую часть верхней доли</a:t>
            </a:r>
            <a:r>
              <a:rPr kumimoji="0" lang="en-US"/>
              <a:t> </a:t>
            </a:r>
            <a:r>
              <a:rPr kumimoji="0" lang="ru-RU"/>
              <a:t>и поразительно быстрое</a:t>
            </a:r>
            <a:r>
              <a:rPr kumimoji="0" lang="en-US"/>
              <a:t> pneumonic </a:t>
            </a:r>
            <a:r>
              <a:rPr kumimoji="0" lang="ru-RU"/>
              <a:t>уплотнение</a:t>
            </a:r>
            <a:r>
              <a:rPr kumimoji="0" lang="en-US"/>
              <a:t> </a:t>
            </a:r>
            <a:r>
              <a:rPr kumimoji="0" lang="ru-RU"/>
              <a:t>после</a:t>
            </a:r>
            <a:r>
              <a:rPr kumimoji="0" lang="en-US"/>
              <a:t> 18 </a:t>
            </a:r>
            <a:r>
              <a:rPr kumimoji="0" lang="ru-RU"/>
              <a:t>часов</a:t>
            </a:r>
            <a:r>
              <a:rPr kumimoji="0" lang="en-US"/>
              <a:t>.</a:t>
            </a:r>
          </a:p>
          <a:p>
            <a:endParaRPr kumimoji="0"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B999A-DAB9-4D64-976D-CFF70A87454F}" type="slidenum">
              <a:rPr lang="en-US"/>
              <a:pPr/>
              <a:t>18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996"/>
            <a:ext cx="5486400" cy="4114726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Уплотнения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альвеолярные инфильтраты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плевральный выпот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обычно определяются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легких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рентгенологически у больных пневмонической формой чумы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 можете увидеть, что в этом случае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имеется распространенное лобарное уплотнение в 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левой нижней и левой средней долях легкого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Хотя здесь нет расширения средостения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обычно для легочной (пневмонической) 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медиастинальной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сибирской язвы</a:t>
            </a:r>
            <a:r>
              <a:rPr kumimoji="0"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D6996-3577-4E78-B81B-CDB2E7E2A65E}" type="slidenum">
              <a:rPr lang="en-US"/>
              <a:pPr/>
              <a:t>19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Инкубационный период при первично-септицемической (генерализованной) форме чумы составляет от</a:t>
            </a:r>
            <a:r>
              <a:rPr lang="en-US"/>
              <a:t> 1 </a:t>
            </a:r>
            <a:r>
              <a:rPr lang="ru-RU"/>
              <a:t>д</a:t>
            </a:r>
            <a:r>
              <a:rPr lang="en-US"/>
              <a:t>o 6 </a:t>
            </a:r>
            <a:r>
              <a:rPr lang="ru-RU"/>
              <a:t>дней</a:t>
            </a:r>
            <a:r>
              <a:rPr lang="en-US"/>
              <a:t>. </a:t>
            </a:r>
            <a:endParaRPr lang="ru-RU"/>
          </a:p>
          <a:p>
            <a:r>
              <a:rPr lang="ru-RU"/>
              <a:t>Однако генерализованная (септицемическая) форма </a:t>
            </a:r>
            <a:r>
              <a:rPr lang="en-US"/>
              <a:t> </a:t>
            </a:r>
            <a:r>
              <a:rPr lang="ru-RU"/>
              <a:t>чумы в основном развивается как вторичное проявление</a:t>
            </a:r>
            <a:r>
              <a:rPr lang="en-US"/>
              <a:t> </a:t>
            </a:r>
            <a:r>
              <a:rPr lang="ru-RU"/>
              <a:t>первично-очаговых форм (бубонной или пневмонической)</a:t>
            </a:r>
            <a:r>
              <a:rPr lang="en-US"/>
              <a:t> </a:t>
            </a:r>
            <a:r>
              <a:rPr lang="ru-RU"/>
              <a:t>чумы</a:t>
            </a:r>
            <a:r>
              <a:rPr lang="en-US"/>
              <a:t>. </a:t>
            </a:r>
            <a:endParaRPr lang="ru-RU"/>
          </a:p>
          <a:p>
            <a:r>
              <a:rPr lang="ru-RU"/>
              <a:t>Ранние проявления септицемической чумы включают острое начало</a:t>
            </a:r>
            <a:r>
              <a:rPr lang="en-US"/>
              <a:t> </a:t>
            </a:r>
            <a:r>
              <a:rPr lang="ru-RU"/>
              <a:t>с лихорадки</a:t>
            </a:r>
            <a:r>
              <a:rPr lang="en-US"/>
              <a:t>, </a:t>
            </a:r>
            <a:r>
              <a:rPr lang="ru-RU"/>
              <a:t>слабости</a:t>
            </a:r>
            <a:r>
              <a:rPr lang="en-US"/>
              <a:t>, </a:t>
            </a:r>
            <a:r>
              <a:rPr lang="ru-RU"/>
              <a:t>ознобов</a:t>
            </a:r>
            <a:r>
              <a:rPr lang="en-US"/>
              <a:t>, </a:t>
            </a:r>
            <a:r>
              <a:rPr lang="ru-RU"/>
              <a:t>прострации (заторможенности)</a:t>
            </a:r>
            <a:r>
              <a:rPr lang="en-US"/>
              <a:t>, </a:t>
            </a:r>
            <a:r>
              <a:rPr lang="ru-RU"/>
              <a:t>боли в животе</a:t>
            </a:r>
            <a:r>
              <a:rPr lang="en-US"/>
              <a:t>, </a:t>
            </a:r>
            <a:r>
              <a:rPr lang="ru-RU"/>
              <a:t>тошноты</a:t>
            </a:r>
            <a:r>
              <a:rPr lang="en-US"/>
              <a:t>, </a:t>
            </a:r>
            <a:r>
              <a:rPr lang="ru-RU"/>
              <a:t>и рвоты</a:t>
            </a:r>
            <a:r>
              <a:rPr lang="en-US"/>
              <a:t>. </a:t>
            </a:r>
            <a:r>
              <a:rPr lang="ru-RU"/>
              <a:t>Обычным является нарушение сознания</a:t>
            </a:r>
            <a:r>
              <a:rPr lang="en-US"/>
              <a:t>. </a:t>
            </a:r>
            <a:r>
              <a:rPr lang="ru-RU"/>
              <a:t>При прогрессировании болезни могут появиться</a:t>
            </a:r>
            <a:r>
              <a:rPr lang="en-US"/>
              <a:t>, </a:t>
            </a:r>
            <a:r>
              <a:rPr lang="ru-RU"/>
              <a:t>пурпура</a:t>
            </a:r>
            <a:r>
              <a:rPr lang="en-US"/>
              <a:t>, </a:t>
            </a:r>
            <a:r>
              <a:rPr lang="ru-RU"/>
              <a:t>петехии</a:t>
            </a:r>
            <a:r>
              <a:rPr lang="en-US"/>
              <a:t> </a:t>
            </a:r>
            <a:r>
              <a:rPr lang="ru-RU"/>
              <a:t>и</a:t>
            </a:r>
            <a:r>
              <a:rPr lang="en-US"/>
              <a:t>/</a:t>
            </a:r>
            <a:r>
              <a:rPr lang="ru-RU"/>
              <a:t>или</a:t>
            </a:r>
            <a:r>
              <a:rPr lang="en-US"/>
              <a:t> </a:t>
            </a:r>
            <a:r>
              <a:rPr lang="ru-RU"/>
              <a:t>экхимозы</a:t>
            </a:r>
            <a:r>
              <a:rPr lang="en-US"/>
              <a:t>, </a:t>
            </a:r>
            <a:r>
              <a:rPr lang="ru-RU"/>
              <a:t>также как и диссеминированное внутрисосудистое свертывание</a:t>
            </a:r>
            <a:r>
              <a:rPr lang="en-US"/>
              <a:t> (</a:t>
            </a:r>
            <a:r>
              <a:rPr lang="ru-RU"/>
              <a:t>ДВС</a:t>
            </a:r>
            <a:r>
              <a:rPr lang="en-US"/>
              <a:t>). </a:t>
            </a:r>
            <a:r>
              <a:rPr lang="ru-RU"/>
              <a:t>Это может проявиться как гангрена дистальных участков</a:t>
            </a:r>
            <a:r>
              <a:rPr lang="en-US"/>
              <a:t>. </a:t>
            </a:r>
            <a:r>
              <a:rPr lang="ru-RU"/>
              <a:t>В конце концов</a:t>
            </a:r>
            <a:r>
              <a:rPr lang="en-US"/>
              <a:t>, </a:t>
            </a:r>
            <a:r>
              <a:rPr lang="ru-RU"/>
              <a:t>появляются гипотония и другие проявления шока</a:t>
            </a:r>
            <a:r>
              <a:rPr lang="en-US"/>
              <a:t>. </a:t>
            </a:r>
            <a:r>
              <a:rPr lang="ru-RU"/>
              <a:t>Может развиться пневмония или менингит,</a:t>
            </a:r>
            <a:r>
              <a:rPr lang="en-US"/>
              <a:t> </a:t>
            </a:r>
            <a:r>
              <a:rPr lang="ru-RU"/>
              <a:t>который характеризуется </a:t>
            </a:r>
            <a:r>
              <a:rPr lang="en-US"/>
              <a:t> </a:t>
            </a:r>
            <a:r>
              <a:rPr lang="ru-RU"/>
              <a:t>появлением густого</a:t>
            </a:r>
            <a:r>
              <a:rPr lang="en-US"/>
              <a:t>, </a:t>
            </a:r>
            <a:r>
              <a:rPr lang="ru-RU"/>
              <a:t>желтого</a:t>
            </a:r>
            <a:r>
              <a:rPr lang="en-US"/>
              <a:t>, </a:t>
            </a:r>
            <a:r>
              <a:rPr lang="ru-RU"/>
              <a:t>фибринозно-гнойного экссудата</a:t>
            </a:r>
            <a:r>
              <a:rPr lang="en-US"/>
              <a:t>. </a:t>
            </a:r>
            <a:endParaRPr lang="ru-RU"/>
          </a:p>
          <a:p>
            <a:r>
              <a:rPr lang="ru-RU"/>
              <a:t>Септицемическая чума часто заканчивается смертью даже при лечении</a:t>
            </a:r>
            <a:r>
              <a:rPr lang="en-US"/>
              <a:t>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E4A36-453F-402B-95A1-ABCBE4AF06C7}" type="slidenum">
              <a:rPr lang="en-US"/>
              <a:pPr/>
              <a:t>20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Эти больные показывают дистальный цианоз и некрозы</a:t>
            </a:r>
            <a:r>
              <a:rPr lang="en-US"/>
              <a:t> demonstrate </a:t>
            </a:r>
            <a:r>
              <a:rPr lang="ru-RU"/>
              <a:t>вызванные небольшими артериальными тромбозами</a:t>
            </a:r>
            <a:r>
              <a:rPr lang="en-US"/>
              <a:t> </a:t>
            </a:r>
            <a:r>
              <a:rPr lang="ru-RU"/>
              <a:t>у больных с септицемической чумой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4AC765-CFF9-4E6B-996B-E132AF95B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A4917B-51A4-4E5B-9B7C-7B0F4AE02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A8CBBE-FFAE-4ED9-BF2B-EE3FB76D5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tmcr.usuhs.mil/tmcr/chapter24/large24/24-07A.jpg" TargetMode="External"/><Relationship Id="rId7" Type="http://schemas.openxmlformats.org/officeDocument/2006/relationships/hyperlink" Target="http://tmcr.usuhs.mil/tmcr/chapter24/large24/24-07C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hyperlink" Target="http://tmcr.usuhs.mil/tmcr/chapter24/large24/24-07B.jpg" TargetMode="Externa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1%D2%AF%D1%80%D0%B3%D0%B5%D0%BB%D0%B5%D1%8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kk.wikipedia.org/wiki/%D0%98%D0%BD%D1%84%D0%B5%D0%BA%D1%86%D0%B8%D1%8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A4%D1%80%D0%B0%D0%BD%D1%86%D1%83%D0%B7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kk.wikipedia.org/w/index.php?title=%D0%A1.%D0%9A%D0%B8%D1%82%D0%B0%D0%B7%D0%B0%D1%82%D0%BE&amp;action=edit&amp;redlink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/index.php?title=%D0%96%D0%B0%D0%BF%D0%BE%D0%BD&amp;action=edit&amp;redlink=1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kk.wikipedia.org/wiki/%D0%95%D0%B3%D0%B5%D1%83%D2%9B%D2%B1%D0%B9%D1%80%D1%8B%D2%9B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kk.wikipedia.org/w/index.php?title=%D0%90.%D0%99%D0%B5%D1%80%D1%81%D0%B5%D0%BD&amp;action=edit&amp;redlink=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genomics/images/y_pesti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Фоны для презентации строгие деловые - фото и картинки abrakadabra.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00438"/>
            <a:ext cx="7657818" cy="10001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Оба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ауруының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клиникасы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диагностикасы</a:t>
            </a:r>
            <a:b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4500570"/>
            <a:ext cx="424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Орындаған: дәрігер Жұмағұлова А.А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0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000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72400" cy="642942"/>
          </a:xfrm>
        </p:spPr>
        <p:txBody>
          <a:bodyPr/>
          <a:lstStyle/>
          <a:p>
            <a:pPr algn="ctr"/>
            <a:r>
              <a:rPr lang="kk-KZ" dirty="0" smtClean="0"/>
              <a:t>Бубон сипатталады: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14348" y="1142984"/>
            <a:ext cx="3810000" cy="4114800"/>
          </a:xfrm>
        </p:spPr>
        <p:txBody>
          <a:bodyPr>
            <a:normAutofit fontScale="92500"/>
          </a:bodyPr>
          <a:lstStyle/>
          <a:p>
            <a:r>
              <a:rPr lang="kk-KZ" dirty="0" smtClean="0"/>
              <a:t>Айқын ауырсыну;</a:t>
            </a:r>
          </a:p>
          <a:p>
            <a:r>
              <a:rPr lang="kk-KZ" dirty="0" smtClean="0"/>
              <a:t>Лимфа түйіндері үлкен көлемге дейін жетеді;</a:t>
            </a:r>
          </a:p>
          <a:p>
            <a:r>
              <a:rPr lang="kk-KZ" dirty="0" smtClean="0"/>
              <a:t>Олар қоршаған тіндермен жабысып, қозғалмайды(периаденит белгілері)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43372" y="1142984"/>
            <a:ext cx="4643470" cy="4500594"/>
          </a:xfrm>
        </p:spPr>
        <p:txBody>
          <a:bodyPr>
            <a:noAutofit/>
          </a:bodyPr>
          <a:lstStyle/>
          <a:p>
            <a:r>
              <a:rPr lang="kk-KZ" sz="2400" dirty="0" smtClean="0"/>
              <a:t>Бубон басында тығыз, сосын қамыр тәріздіконсистенциялы болып, флюктуация пайда болады. Аурудың 8-10 күндері бубон көп мөлшерде жасыл-сары түсті ірің бөлінуімен ашылады. Уақытында емдеген кезде бубондар жиі сорылады немесе склерозданады.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2857488" y="2786058"/>
            <a:ext cx="490550" cy="965200"/>
          </a:xfrm>
          <a:prstGeom prst="rightArrow">
            <a:avLst>
              <a:gd name="adj1" fmla="val 50000"/>
              <a:gd name="adj2" fmla="val 261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496888" y="-809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4400" i="1" u="none">
              <a:solidFill>
                <a:schemeClr val="tx2"/>
              </a:solidFill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0" y="0"/>
            <a:ext cx="91821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i="1" u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Бубонды</a:t>
            </a:r>
            <a:r>
              <a:rPr lang="ru-RU" sz="32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 u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формасы</a:t>
            </a:r>
            <a:r>
              <a:rPr lang="ru-RU" sz="32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 u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клиникалы</a:t>
            </a:r>
            <a:r>
              <a:rPr lang="kk-KZ" sz="32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 көрінісі</a:t>
            </a:r>
            <a:endParaRPr lang="en-US" sz="32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-219075" y="179388"/>
            <a:ext cx="9144000" cy="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3975100" y="192246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u="none">
                <a:latin typeface="Arial" charset="0"/>
              </a:rPr>
              <a:t>         </a:t>
            </a:r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-219075" y="40227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u="none">
                <a:latin typeface="Arial" charset="0"/>
              </a:rPr>
              <a:t> 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500034" y="1214422"/>
            <a:ext cx="25193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u="none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Зақымдалуы</a:t>
            </a:r>
            <a:endParaRPr lang="en-US" sz="3200" b="1" i="1" u="none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zooka" pitchFamily="2" charset="0"/>
            </a:endParaRPr>
          </a:p>
          <a:p>
            <a:endParaRPr lang="en-US" b="1" i="1" u="none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 rot="5400000">
            <a:off x="1301726" y="1770052"/>
            <a:ext cx="790576" cy="965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5114" name="AutoShape 26"/>
          <p:cNvSpPr>
            <a:spLocks noChangeArrowheads="1"/>
          </p:cNvSpPr>
          <p:nvPr/>
        </p:nvSpPr>
        <p:spPr bwMode="auto">
          <a:xfrm rot="5400000">
            <a:off x="5403848" y="3744921"/>
            <a:ext cx="1000130" cy="1511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285720" y="2714620"/>
            <a:ext cx="2817812" cy="8925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Инкубациялық кезең</a:t>
            </a:r>
            <a:r>
              <a:rPr lang="en-US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6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16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 </a:t>
            </a:r>
            <a:r>
              <a:rPr lang="ru-RU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-</a:t>
            </a:r>
            <a:r>
              <a:rPr lang="en-US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ru-RU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6</a:t>
            </a:r>
            <a:r>
              <a:rPr lang="en-US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күн</a:t>
            </a:r>
            <a:endParaRPr lang="en-US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5113" name="Text Box 25"/>
          <p:cNvSpPr txBox="1">
            <a:spLocks noChangeArrowheads="1"/>
          </p:cNvSpPr>
          <p:nvPr/>
        </p:nvSpPr>
        <p:spPr bwMode="auto">
          <a:xfrm>
            <a:off x="3419475" y="5013324"/>
            <a:ext cx="5400675" cy="113877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Кеш </a:t>
            </a:r>
            <a:r>
              <a:rPr lang="ru-RU" sz="2000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көрінісі</a:t>
            </a:r>
            <a:endParaRPr lang="ru-RU" sz="2000" u="none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/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Септицемия</a:t>
            </a: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ДВС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r>
              <a:rPr lang="kk-KZ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шок дамуы мүмкін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kk-KZ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Уақытылы ем жүргізілмегенде сепсис және шок жағдайы дамуынан өліммен аяқталуы мүмкін. 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3348038" y="1266825"/>
            <a:ext cx="5400675" cy="280076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Ерте көрінісі</a:t>
            </a:r>
            <a:endParaRPr lang="en-US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Жедел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басталады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қызба</a:t>
            </a:r>
            <a:endParaRPr lang="en-US" sz="20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kk-KZ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Жалпы әлсіздік, бас ауруы, миалгия</a:t>
            </a:r>
            <a:endParaRPr lang="en-US" sz="20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kk-KZ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Шап аймағы, қолтың асты аймағы лимфа түйіндерінің ұлғаюы (бубон), ауырсыну болуы</a:t>
            </a:r>
          </a:p>
          <a:p>
            <a:pPr>
              <a:buFont typeface="Wingdings" pitchFamily="2" charset="2"/>
              <a:buChar char="§"/>
            </a:pPr>
            <a:r>
              <a:rPr lang="ru-RU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Лимфаденит </a:t>
            </a:r>
            <a:r>
              <a:rPr lang="ru-RU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периаденитпен</a:t>
            </a:r>
            <a:endParaRPr lang="en-US" sz="20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80%науқастарда гемокультура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оң мәнді</a:t>
            </a:r>
            <a:endParaRPr lang="en-US" sz="20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45115" name="AutoShape 27"/>
          <p:cNvSpPr>
            <a:spLocks noChangeArrowheads="1"/>
          </p:cNvSpPr>
          <p:nvPr/>
        </p:nvSpPr>
        <p:spPr bwMode="auto">
          <a:xfrm rot="10800000">
            <a:off x="323850" y="4868863"/>
            <a:ext cx="2376488" cy="1439862"/>
          </a:xfrm>
          <a:prstGeom prst="wedgeEllipseCallout">
            <a:avLst>
              <a:gd name="adj1" fmla="val -136977"/>
              <a:gd name="adj2" fmla="val 88806"/>
            </a:avLst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 algn="ctr"/>
            <a:r>
              <a:rPr lang="kk-KZ" sz="1400" b="1" i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Антибиотикотерапияның ерте басталуы қолайлы жағда туғызады</a:t>
            </a:r>
            <a:endParaRPr lang="en-US" sz="1400" b="1" i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345116" name="Picture 28" descr="CDC Logo for Present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620713"/>
            <a:ext cx="1028700" cy="62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87000" cy="6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0"/>
            <a:ext cx="9434513" cy="4114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Бубонды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оба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914400" y="-100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b="1" i="1" u="none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4007" name="Picture 7" descr=" "/>
          <p:cNvPicPr>
            <a:picLocks noChangeAspect="1" noChangeArrowheads="1"/>
          </p:cNvPicPr>
          <p:nvPr/>
        </p:nvPicPr>
        <p:blipFill>
          <a:blip r:embed="rId4"/>
          <a:srcRect r="66968" b="9993"/>
          <a:stretch>
            <a:fillRect/>
          </a:stretch>
        </p:blipFill>
        <p:spPr bwMode="auto">
          <a:xfrm>
            <a:off x="4786314" y="642918"/>
            <a:ext cx="3929090" cy="2940050"/>
          </a:xfrm>
          <a:prstGeom prst="rect">
            <a:avLst/>
          </a:prstGeom>
          <a:noFill/>
        </p:spPr>
      </p:pic>
      <p:pic>
        <p:nvPicPr>
          <p:cNvPr id="384009" name="Picture 9" descr="Photograph: Ulcerated flea bite caused by Yersinia pestis bacter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2"/>
            <a:ext cx="4105274" cy="2571750"/>
          </a:xfrm>
          <a:prstGeom prst="rect">
            <a:avLst/>
          </a:prstGeom>
          <a:noFill/>
        </p:spPr>
      </p:pic>
      <p:pic>
        <p:nvPicPr>
          <p:cNvPr id="384011" name="Picture 11" descr="20000912-plagu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85720" y="1142984"/>
            <a:ext cx="4322762" cy="457203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000" cy="6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214290"/>
            <a:ext cx="9937751" cy="908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Ангинозды</a:t>
            </a:r>
            <a:r>
              <a:rPr lang="ru-RU" sz="4000" dirty="0" smtClean="0"/>
              <a:t> </a:t>
            </a:r>
            <a:r>
              <a:rPr lang="ru-RU" sz="4000" dirty="0"/>
              <a:t>(</a:t>
            </a:r>
            <a:r>
              <a:rPr lang="ru-RU" sz="4000" dirty="0" err="1" smtClean="0"/>
              <a:t>фарингеалды</a:t>
            </a:r>
            <a:r>
              <a:rPr lang="ru-RU" sz="4000" dirty="0" smtClean="0"/>
              <a:t>) </a:t>
            </a:r>
            <a:r>
              <a:rPr lang="ru-RU" sz="4000" dirty="0" err="1" smtClean="0"/>
              <a:t>формасы</a:t>
            </a:r>
            <a:endParaRPr lang="ru-RU" sz="4000" dirty="0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285860"/>
            <a:ext cx="7772400" cy="53546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k-KZ" dirty="0" smtClean="0"/>
              <a:t>Ауру жедел басталады, дене қызуының жоғарылауымен, интоксикация белгілері мен тамақтағы ауырсынумен көрінеді.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 err="1" smtClean="0"/>
              <a:t>Аурудың </a:t>
            </a:r>
            <a:r>
              <a:rPr lang="ru-RU" dirty="0" smtClean="0"/>
              <a:t>2-3 </a:t>
            </a:r>
            <a:r>
              <a:rPr lang="ru-RU" dirty="0" err="1" smtClean="0"/>
              <a:t>күнінде жергілікті</a:t>
            </a:r>
            <a:r>
              <a:rPr lang="ru-RU" dirty="0" smtClean="0"/>
              <a:t> лимфаденит(</a:t>
            </a:r>
            <a:r>
              <a:rPr lang="ru-RU" dirty="0" err="1" smtClean="0"/>
              <a:t>жиі</a:t>
            </a:r>
            <a:r>
              <a:rPr lang="ru-RU" dirty="0" smtClean="0"/>
              <a:t> </a:t>
            </a:r>
            <a:r>
              <a:rPr lang="ru-RU" dirty="0" err="1" smtClean="0"/>
              <a:t>жақ асты</a:t>
            </a:r>
            <a:r>
              <a:rPr lang="ru-RU" dirty="0" smtClean="0"/>
              <a:t>) </a:t>
            </a:r>
            <a:r>
              <a:rPr lang="ru-RU" dirty="0" err="1" smtClean="0"/>
              <a:t>пайда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kk-KZ" dirty="0" smtClean="0"/>
              <a:t>Катаральді ангинадан некрозды ангинаға дейін;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000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5" y="0"/>
            <a:ext cx="99377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Ангинозды</a:t>
            </a:r>
            <a:r>
              <a:rPr lang="ru-RU" sz="4000" dirty="0" smtClean="0"/>
              <a:t> (</a:t>
            </a:r>
            <a:r>
              <a:rPr lang="ru-RU" sz="4000" dirty="0" err="1" smtClean="0"/>
              <a:t>фарингеалды</a:t>
            </a:r>
            <a:r>
              <a:rPr lang="ru-RU" sz="4000" dirty="0" smtClean="0"/>
              <a:t>) </a:t>
            </a:r>
            <a:r>
              <a:rPr lang="ru-RU" sz="4000" dirty="0" err="1" smtClean="0"/>
              <a:t>формасы</a:t>
            </a:r>
            <a:endParaRPr lang="ru-RU" sz="4000" dirty="0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928670"/>
            <a:ext cx="8358214" cy="521017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err="1" smtClean="0"/>
              <a:t>Инфекциялық-токсикалық </a:t>
            </a:r>
            <a:r>
              <a:rPr lang="ru-RU" sz="2400" dirty="0" smtClean="0"/>
              <a:t>шок </a:t>
            </a:r>
            <a:r>
              <a:rPr lang="ru-RU" sz="2400" dirty="0" err="1" smtClean="0"/>
              <a:t>дамиды</a:t>
            </a:r>
            <a:r>
              <a:rPr lang="ru-RU" sz="2400" dirty="0" smtClean="0"/>
              <a:t> (3 </a:t>
            </a:r>
            <a:r>
              <a:rPr lang="ru-RU" sz="2400" dirty="0"/>
              <a:t>- 4 </a:t>
            </a:r>
            <a:r>
              <a:rPr lang="ru-RU" sz="2400" dirty="0" err="1" smtClean="0"/>
              <a:t>дәрежесі</a:t>
            </a:r>
            <a:r>
              <a:rPr lang="ru-RU" sz="2400" dirty="0" smtClean="0"/>
              <a:t>), </a:t>
            </a:r>
            <a:r>
              <a:rPr lang="ru-RU" sz="2400" dirty="0" err="1" smtClean="0"/>
              <a:t>өкпе ісінуі</a:t>
            </a:r>
            <a:r>
              <a:rPr lang="ru-RU" sz="2400" dirty="0" smtClean="0"/>
              <a:t>, </a:t>
            </a:r>
            <a:r>
              <a:rPr lang="ru-RU" sz="2400" dirty="0" err="1" smtClean="0"/>
              <a:t>бүйрек жетіспеушілігі</a:t>
            </a:r>
            <a:r>
              <a:rPr lang="ru-RU" sz="2400" dirty="0" smtClean="0"/>
              <a:t>. </a:t>
            </a:r>
            <a:endParaRPr lang="ru-RU" sz="2400" dirty="0"/>
          </a:p>
          <a:p>
            <a:r>
              <a:rPr lang="ru-RU" sz="2400" dirty="0" err="1" smtClean="0"/>
              <a:t>Сирек</a:t>
            </a:r>
            <a:r>
              <a:rPr lang="ru-RU" sz="2400" dirty="0" smtClean="0"/>
              <a:t> </a:t>
            </a:r>
            <a:r>
              <a:rPr lang="ru-RU" sz="2400" dirty="0" err="1" smtClean="0"/>
              <a:t>геморрагиялық </a:t>
            </a:r>
            <a:r>
              <a:rPr lang="ru-RU" sz="2400" dirty="0" smtClean="0"/>
              <a:t>синдром </a:t>
            </a:r>
            <a:r>
              <a:rPr lang="ru-RU" sz="2400" dirty="0" err="1" smtClean="0"/>
              <a:t>дамиды</a:t>
            </a:r>
            <a:r>
              <a:rPr lang="ru-RU" sz="2400" dirty="0" smtClean="0"/>
              <a:t>. </a:t>
            </a:r>
            <a:r>
              <a:rPr lang="ru-RU" sz="2400" dirty="0" err="1" smtClean="0"/>
              <a:t>Бауыр</a:t>
            </a:r>
            <a:r>
              <a:rPr lang="ru-RU" sz="2400" dirty="0" smtClean="0"/>
              <a:t> </a:t>
            </a:r>
            <a:r>
              <a:rPr lang="ru-RU" sz="2400" dirty="0" err="1" smtClean="0"/>
              <a:t>ұлғаюы.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000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6" y="2786058"/>
            <a:ext cx="4094174" cy="3271838"/>
          </a:xfrm>
          <a:noFill/>
          <a:ln/>
        </p:spPr>
      </p:pic>
      <p:pic>
        <p:nvPicPr>
          <p:cNvPr id="6000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3933825" cy="2646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000" cy="6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9005882" cy="693737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000" dirty="0" smtClean="0"/>
              <a:t>Абдоминальды (ішектік) формасы</a:t>
            </a:r>
            <a:endParaRPr lang="ru-RU" sz="4000" dirty="0"/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285860"/>
            <a:ext cx="7772400" cy="54260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Ауру </a:t>
            </a:r>
            <a:r>
              <a:rPr lang="ru-RU" dirty="0" err="1" smtClean="0"/>
              <a:t>жедел</a:t>
            </a:r>
            <a:r>
              <a:rPr lang="ru-RU" dirty="0" smtClean="0"/>
              <a:t> </a:t>
            </a:r>
            <a:r>
              <a:rPr lang="ru-RU" dirty="0" err="1" smtClean="0"/>
              <a:t>басталады</a:t>
            </a:r>
            <a:r>
              <a:rPr lang="ru-RU" dirty="0" smtClean="0"/>
              <a:t>, </a:t>
            </a:r>
            <a:r>
              <a:rPr lang="ru-RU" dirty="0" err="1" smtClean="0"/>
              <a:t>дене</a:t>
            </a:r>
            <a:r>
              <a:rPr lang="ru-RU" dirty="0" smtClean="0"/>
              <a:t> </a:t>
            </a:r>
            <a:r>
              <a:rPr lang="ru-RU" dirty="0" err="1" smtClean="0"/>
              <a:t>қызуының жоғарылауымен</a:t>
            </a:r>
            <a:r>
              <a:rPr lang="ru-RU" dirty="0" smtClean="0"/>
              <a:t>, интоксикация </a:t>
            </a:r>
            <a:r>
              <a:rPr lang="ru-RU" dirty="0" err="1" smtClean="0"/>
              <a:t>белгілерімен</a:t>
            </a:r>
            <a:r>
              <a:rPr lang="ru-RU" dirty="0" smtClean="0"/>
              <a:t> </a:t>
            </a:r>
            <a:r>
              <a:rPr lang="ru-RU" dirty="0" err="1" smtClean="0"/>
              <a:t>басталады</a:t>
            </a:r>
            <a:r>
              <a:rPr lang="ru-RU" dirty="0" smtClean="0"/>
              <a:t>. </a:t>
            </a:r>
            <a:r>
              <a:rPr lang="ru-RU" dirty="0" err="1" smtClean="0"/>
              <a:t>Сондай</a:t>
            </a:r>
            <a:r>
              <a:rPr lang="ru-RU" dirty="0" smtClean="0"/>
              <a:t> </a:t>
            </a:r>
            <a:r>
              <a:rPr lang="ru-RU" dirty="0" err="1" smtClean="0"/>
              <a:t>ақ құсу, іштегі</a:t>
            </a:r>
            <a:r>
              <a:rPr lang="ru-RU" dirty="0" smtClean="0"/>
              <a:t> </a:t>
            </a:r>
            <a:r>
              <a:rPr lang="ru-RU" dirty="0" err="1" smtClean="0"/>
              <a:t>ауырсыну</a:t>
            </a:r>
            <a:r>
              <a:rPr lang="ru-RU" dirty="0" smtClean="0"/>
              <a:t>, </a:t>
            </a:r>
            <a:r>
              <a:rPr lang="ru-RU" dirty="0" err="1" smtClean="0"/>
              <a:t>сұйық нәжіс болуы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жергілікті</a:t>
            </a:r>
            <a:r>
              <a:rPr lang="ru-RU" dirty="0" smtClean="0"/>
              <a:t> лимфаденит </a:t>
            </a:r>
            <a:r>
              <a:rPr lang="ru-RU" dirty="0"/>
              <a:t>- </a:t>
            </a:r>
            <a:r>
              <a:rPr lang="ru-RU" dirty="0" smtClean="0"/>
              <a:t> </a:t>
            </a:r>
            <a:r>
              <a:rPr lang="ru-RU" dirty="0" err="1" smtClean="0"/>
              <a:t>мезентериальды</a:t>
            </a:r>
            <a:r>
              <a:rPr lang="ru-RU" dirty="0" smtClean="0"/>
              <a:t> лимфа </a:t>
            </a:r>
            <a:r>
              <a:rPr lang="ru-RU" dirty="0" err="1" smtClean="0"/>
              <a:t>түйіндері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Гепатоспленомегалия</a:t>
            </a:r>
            <a:r>
              <a:rPr lang="ru-RU" dirty="0" smtClean="0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err="1" smtClean="0"/>
              <a:t>Айқын </a:t>
            </a:r>
            <a:r>
              <a:rPr lang="ru-RU" dirty="0" smtClean="0"/>
              <a:t>лейкоцитоз, </a:t>
            </a:r>
            <a:r>
              <a:rPr lang="ru-RU" dirty="0" err="1" smtClean="0"/>
              <a:t>гипокоагуляция</a:t>
            </a:r>
            <a:r>
              <a:rPr lang="ru-RU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Жиі</a:t>
            </a:r>
            <a:r>
              <a:rPr lang="ru-RU" dirty="0" smtClean="0"/>
              <a:t> </a:t>
            </a:r>
            <a:r>
              <a:rPr lang="ru-RU" dirty="0" err="1" smtClean="0"/>
              <a:t>балалар</a:t>
            </a:r>
            <a:r>
              <a:rPr lang="ru-RU" dirty="0" smtClean="0"/>
              <a:t> (3-13жас) </a:t>
            </a:r>
            <a:r>
              <a:rPr lang="ru-RU" dirty="0" err="1" smtClean="0"/>
              <a:t>және әйелдер</a:t>
            </a:r>
            <a:r>
              <a:rPr lang="ru-RU" dirty="0" smtClean="0"/>
              <a:t>(22-48 </a:t>
            </a:r>
            <a:r>
              <a:rPr lang="ru-RU" dirty="0" err="1" smtClean="0"/>
              <a:t>жас</a:t>
            </a:r>
            <a:r>
              <a:rPr lang="ru-RU" dirty="0" smtClean="0"/>
              <a:t>) </a:t>
            </a:r>
            <a:r>
              <a:rPr lang="ru-RU" dirty="0" err="1" smtClean="0"/>
              <a:t>ауырады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pic>
        <p:nvPicPr>
          <p:cNvPr id="604164" name="Picture 4" descr="CDC Logo for Present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908050"/>
            <a:ext cx="1028700" cy="62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AutoShape 2"/>
          <p:cNvSpPr>
            <a:spLocks noChangeArrowheads="1"/>
          </p:cNvSpPr>
          <p:nvPr/>
        </p:nvSpPr>
        <p:spPr bwMode="auto">
          <a:xfrm>
            <a:off x="3000364" y="2205038"/>
            <a:ext cx="500066" cy="965200"/>
          </a:xfrm>
          <a:prstGeom prst="rightArrow">
            <a:avLst>
              <a:gd name="adj1" fmla="val 50000"/>
              <a:gd name="adj2" fmla="val 279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496888" y="-809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4400" i="1" u="none">
              <a:solidFill>
                <a:schemeClr val="tx2"/>
              </a:solidFill>
            </a:endParaRP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1258888" y="-100013"/>
            <a:ext cx="835183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kk-KZ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Өкпелік оба клиникалық көрінісі</a:t>
            </a:r>
            <a:endParaRPr lang="en-US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-219075" y="179388"/>
            <a:ext cx="9144000" cy="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3975100" y="192246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u="none">
                <a:latin typeface="Arial" charset="0"/>
              </a:rPr>
              <a:t>         </a:t>
            </a:r>
          </a:p>
        </p:txBody>
      </p:sp>
      <p:sp>
        <p:nvSpPr>
          <p:cNvPr id="393223" name="Rectangle 7"/>
          <p:cNvSpPr>
            <a:spLocks noChangeArrowheads="1"/>
          </p:cNvSpPr>
          <p:nvPr/>
        </p:nvSpPr>
        <p:spPr bwMode="auto">
          <a:xfrm>
            <a:off x="-219075" y="40227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u="none">
                <a:latin typeface="Arial" charset="0"/>
              </a:rPr>
              <a:t> </a:t>
            </a:r>
          </a:p>
        </p:txBody>
      </p:sp>
      <p:sp>
        <p:nvSpPr>
          <p:cNvPr id="393225" name="AutoShape 9"/>
          <p:cNvSpPr>
            <a:spLocks noChangeArrowheads="1"/>
          </p:cNvSpPr>
          <p:nvPr/>
        </p:nvSpPr>
        <p:spPr bwMode="auto">
          <a:xfrm rot="5400000">
            <a:off x="1344582" y="1370006"/>
            <a:ext cx="561988" cy="965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3226" name="AutoShape 10"/>
          <p:cNvSpPr>
            <a:spLocks noChangeArrowheads="1"/>
          </p:cNvSpPr>
          <p:nvPr/>
        </p:nvSpPr>
        <p:spPr bwMode="auto">
          <a:xfrm rot="5400000">
            <a:off x="5449888" y="2838450"/>
            <a:ext cx="1009650" cy="1181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357158" y="2214554"/>
            <a:ext cx="2817813" cy="116955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Инкубациялық кезең</a:t>
            </a:r>
            <a:r>
              <a:rPr lang="en-US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6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16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1-6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күн</a:t>
            </a:r>
            <a:endParaRPr lang="en-US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/>
            <a:endParaRPr lang="en-US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3000364" y="3929066"/>
            <a:ext cx="5900741" cy="261610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Кеш көрінісі</a:t>
            </a:r>
            <a:endParaRPr lang="en-US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</a:t>
            </a:r>
            <a:r>
              <a:rPr lang="ru-RU" sz="16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еспираторлы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дистресс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синдром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kk-KZ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Өкпе ісініуі, тыныс алуы бұзылысы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цианоз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Менингит 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Гипотония</a:t>
            </a: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ДВС</a:t>
            </a: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септицемия</a:t>
            </a: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көпағзалық жетіспеуішілік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өлім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Лаб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ор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талдауларда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– </a:t>
            </a:r>
            <a:r>
              <a:rPr lang="ru-RU" sz="16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бактериалды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инфекция, сепсис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Қоздырғыш қақырықты бак.зерттеуде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табылады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kk-KZ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Алғашқы 24 сағат ішінде антибиотикотерапиялық ем жасалмаса өлімге 100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%</a:t>
            </a:r>
            <a:r>
              <a:rPr lang="kk-KZ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жағдайда алып келеді.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3492500" y="857232"/>
            <a:ext cx="5400675" cy="267765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</a:rPr>
              <a:t>Ерте</a:t>
            </a:r>
            <a:r>
              <a:rPr lang="ru-RU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</a:rPr>
              <a:t>көрінісі</a:t>
            </a:r>
            <a:endParaRPr lang="ru-RU" sz="28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kk-K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Жедел басталуы, қызба, бас ауруы, миалгия</a:t>
            </a:r>
            <a:endParaRPr lang="en-US" sz="20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Кеудедегі</a:t>
            </a:r>
            <a:r>
              <a:rPr lang="ru-RU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ауыр</a:t>
            </a:r>
            <a:r>
              <a:rPr lang="ru-RU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сыну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диспноэ</a:t>
            </a:r>
            <a:endParaRPr lang="en-US" sz="20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Тахикардия</a:t>
            </a:r>
            <a:r>
              <a:rPr lang="en-US" sz="20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</a:t>
            </a:r>
            <a:r>
              <a:rPr lang="kk-KZ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әсіресе кіші балаларда)</a:t>
            </a:r>
            <a:endParaRPr lang="en-US" sz="20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Өнімді </a:t>
            </a:r>
            <a:r>
              <a:rPr lang="ru-RU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жөтел</a:t>
            </a:r>
            <a:r>
              <a:rPr lang="en-US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</a:t>
            </a:r>
            <a:r>
              <a:rPr lang="kk-KZ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қақырық іріңді, сулы, көпіршікті. қан аралас болады</a:t>
            </a:r>
            <a:r>
              <a:rPr lang="en-US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</a:t>
            </a:r>
            <a:endParaRPr lang="en-US" sz="20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kk-KZ" sz="20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Қан қақыру</a:t>
            </a:r>
            <a:endParaRPr lang="en-US" sz="20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93231" name="Text Box 15"/>
          <p:cNvSpPr txBox="1">
            <a:spLocks noChangeArrowheads="1"/>
          </p:cNvSpPr>
          <p:nvPr/>
        </p:nvSpPr>
        <p:spPr bwMode="auto">
          <a:xfrm>
            <a:off x="428596" y="928670"/>
            <a:ext cx="2519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u="none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Зақымдалуы</a:t>
            </a:r>
            <a:endParaRPr lang="en-US" sz="3200" b="1" i="1" u="none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zooka" pitchFamily="2" charset="0"/>
            </a:endParaRPr>
          </a:p>
        </p:txBody>
      </p:sp>
      <p:pic>
        <p:nvPicPr>
          <p:cNvPr id="393232" name="Picture 16" descr="CDC Logo for Present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692150"/>
            <a:ext cx="1028700" cy="62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1000100" y="357166"/>
            <a:ext cx="781208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kk-KZ" sz="3600" b="1" i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Өкпелік оба рентген суре</a:t>
            </a:r>
            <a:r>
              <a:rPr lang="kk-KZ" sz="2800" b="1" i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ті</a:t>
            </a:r>
            <a:endParaRPr lang="en-US" sz="2800" b="1" i="1" u="none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8584" name="Picture 8" descr="24-07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44675"/>
            <a:ext cx="2711450" cy="2808288"/>
          </a:xfrm>
          <a:prstGeom prst="rect">
            <a:avLst/>
          </a:prstGeom>
          <a:noFill/>
        </p:spPr>
      </p:pic>
      <p:pic>
        <p:nvPicPr>
          <p:cNvPr id="408586" name="Picture 10" descr="24-07B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844675"/>
            <a:ext cx="2711450" cy="2808288"/>
          </a:xfrm>
          <a:prstGeom prst="rect">
            <a:avLst/>
          </a:prstGeom>
          <a:noFill/>
        </p:spPr>
      </p:pic>
      <p:pic>
        <p:nvPicPr>
          <p:cNvPr id="408588" name="Picture 12" descr="24-07C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1844675"/>
            <a:ext cx="2679700" cy="2808288"/>
          </a:xfrm>
          <a:prstGeom prst="rect">
            <a:avLst/>
          </a:prstGeom>
          <a:noFill/>
        </p:spPr>
      </p:pic>
      <p:sp>
        <p:nvSpPr>
          <p:cNvPr id="408595" name="Rectangle 19"/>
          <p:cNvSpPr>
            <a:spLocks noChangeArrowheads="1"/>
          </p:cNvSpPr>
          <p:nvPr/>
        </p:nvSpPr>
        <p:spPr bwMode="auto">
          <a:xfrm>
            <a:off x="250825" y="4724400"/>
            <a:ext cx="25082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 u="none"/>
              <a:t>            </a:t>
            </a:r>
            <a:r>
              <a:rPr lang="ru-RU" sz="2000" b="1" u="none"/>
              <a:t>День</a:t>
            </a:r>
            <a:r>
              <a:rPr lang="en-US" sz="2000" b="1" u="none"/>
              <a:t> 1 @ 17:30</a:t>
            </a:r>
          </a:p>
        </p:txBody>
      </p:sp>
      <p:sp>
        <p:nvSpPr>
          <p:cNvPr id="408596" name="Rectangle 20"/>
          <p:cNvSpPr>
            <a:spLocks noChangeArrowheads="1"/>
          </p:cNvSpPr>
          <p:nvPr/>
        </p:nvSpPr>
        <p:spPr bwMode="auto">
          <a:xfrm>
            <a:off x="3419475" y="4724400"/>
            <a:ext cx="1962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u="none"/>
              <a:t> </a:t>
            </a:r>
            <a:r>
              <a:rPr lang="ru-RU" sz="2000" b="1" u="none"/>
              <a:t>День</a:t>
            </a:r>
            <a:r>
              <a:rPr lang="en-US" sz="2000" b="1" u="none"/>
              <a:t> 2 @ 00:30</a:t>
            </a:r>
          </a:p>
        </p:txBody>
      </p:sp>
      <p:sp>
        <p:nvSpPr>
          <p:cNvPr id="408597" name="Rectangle 21"/>
          <p:cNvSpPr>
            <a:spLocks noChangeArrowheads="1"/>
          </p:cNvSpPr>
          <p:nvPr/>
        </p:nvSpPr>
        <p:spPr bwMode="auto">
          <a:xfrm>
            <a:off x="6300788" y="4724400"/>
            <a:ext cx="1962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u="none"/>
              <a:t> </a:t>
            </a:r>
            <a:r>
              <a:rPr lang="ru-RU" sz="2000" b="1" u="none"/>
              <a:t>День</a:t>
            </a:r>
            <a:r>
              <a:rPr lang="en-US" sz="2000" b="1" u="none"/>
              <a:t> 3 @ 10:00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000" cy="6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4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08050"/>
            <a:ext cx="8351838" cy="5689600"/>
          </a:xfrm>
        </p:spPr>
        <p:txBody>
          <a:bodyPr>
            <a:normAutofit fontScale="77500" lnSpcReduction="20000"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1331913" y="-100013"/>
            <a:ext cx="781208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800" b="1" i="1" u="none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4255" name="Picture 15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4132262" cy="4572032"/>
          </a:xfrm>
          <a:prstGeom prst="rect">
            <a:avLst/>
          </a:prstGeom>
          <a:noFill/>
        </p:spPr>
      </p:pic>
      <p:pic>
        <p:nvPicPr>
          <p:cNvPr id="7" name="Picture 7" descr="whi10040_fm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71546"/>
            <a:ext cx="3929090" cy="46434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3108" y="14285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itchFamily="34" charset="0"/>
                <a:ea typeface="Segoe UI Black" pitchFamily="34" charset="0"/>
              </a:rPr>
              <a:t>Өкпелік оба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itchFamily="34" charset="0"/>
                <a:ea typeface="Segoe UI Black" pitchFamily="34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Black" pitchFamily="34" charset="0"/>
                <a:ea typeface="Segoe UI Black" pitchFamily="34" charset="0"/>
              </a:rPr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500034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4400" i="1" u="none">
              <a:solidFill>
                <a:schemeClr val="tx2"/>
              </a:solidFill>
            </a:endParaRPr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0" y="-100013"/>
            <a:ext cx="9358346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ru-RU" sz="3200" b="1" i="1" u="none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ептикалық </a:t>
            </a:r>
            <a:r>
              <a:rPr lang="ru-RU" sz="3200" b="1" i="1" u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оба </a:t>
            </a:r>
            <a:r>
              <a:rPr lang="ru-RU" sz="3200" b="1" i="1" u="none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клиникалық көрінісі</a:t>
            </a:r>
            <a:endParaRPr lang="en-US" sz="3200" b="1" i="1" u="none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-219075" y="179388"/>
            <a:ext cx="9144000" cy="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3975100" y="192246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u="none">
                <a:latin typeface="Arial" charset="0"/>
              </a:rPr>
              <a:t>         </a:t>
            </a:r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-219075" y="40227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u="none">
                <a:latin typeface="Arial" charset="0"/>
              </a:rPr>
              <a:t> </a:t>
            </a:r>
          </a:p>
        </p:txBody>
      </p:sp>
      <p:sp>
        <p:nvSpPr>
          <p:cNvPr id="442375" name="Text Box 7"/>
          <p:cNvSpPr txBox="1">
            <a:spLocks noChangeArrowheads="1"/>
          </p:cNvSpPr>
          <p:nvPr/>
        </p:nvSpPr>
        <p:spPr bwMode="auto">
          <a:xfrm>
            <a:off x="395288" y="1125538"/>
            <a:ext cx="25193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u="none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Зақымдалуы</a:t>
            </a:r>
            <a:endParaRPr lang="en-US" sz="3200" b="1" i="1" u="none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zooka" pitchFamily="2" charset="0"/>
            </a:endParaRPr>
          </a:p>
          <a:p>
            <a:endParaRPr lang="en-US" b="1" i="1" u="none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42376" name="AutoShape 8"/>
          <p:cNvSpPr>
            <a:spLocks noChangeArrowheads="1"/>
          </p:cNvSpPr>
          <p:nvPr/>
        </p:nvSpPr>
        <p:spPr bwMode="auto">
          <a:xfrm rot="5400000">
            <a:off x="626269" y="2405857"/>
            <a:ext cx="1944687" cy="9652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2377" name="AutoShape 9"/>
          <p:cNvSpPr>
            <a:spLocks noChangeArrowheads="1"/>
          </p:cNvSpPr>
          <p:nvPr/>
        </p:nvSpPr>
        <p:spPr bwMode="auto">
          <a:xfrm rot="5400000">
            <a:off x="5622931" y="2378069"/>
            <a:ext cx="720725" cy="965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428596" y="4000504"/>
            <a:ext cx="2817813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Инкубациялық кезең</a:t>
            </a:r>
            <a:r>
              <a:rPr lang="en-US" sz="16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16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 </a:t>
            </a:r>
            <a:r>
              <a:rPr lang="ru-RU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-</a:t>
            </a:r>
            <a:r>
              <a:rPr lang="en-US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6 </a:t>
            </a:r>
            <a:r>
              <a:rPr lang="kk-KZ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күн</a:t>
            </a:r>
            <a:endParaRPr lang="en-US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3428992" y="3286124"/>
            <a:ext cx="5400675" cy="280076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Кеш </a:t>
            </a:r>
            <a:r>
              <a:rPr lang="ru-RU" sz="16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көрінісі</a:t>
            </a:r>
            <a:endParaRPr lang="ru-RU" sz="1600" b="1" u="none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/>
            <a:r>
              <a:rPr lang="ru-RU" sz="16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Септикалық 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синдром</a:t>
            </a: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бактериемия</a:t>
            </a: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16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мультиорганды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бұзылыс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шок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kk-KZ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Теідегі өзгерістер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: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~</a:t>
            </a:r>
            <a:r>
              <a:rPr lang="ru-RU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Пурпура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~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Петехия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~</a:t>
            </a:r>
            <a:r>
              <a:rPr lang="ru-RU" sz="16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Экхимоз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~</a:t>
            </a:r>
            <a:r>
              <a:rPr lang="kk-KZ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Дистальді аймақтық гангреанасы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kk-KZ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25</a:t>
            </a: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% </a:t>
            </a:r>
            <a:r>
              <a:rPr lang="kk-KZ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жағдайда пневмония дамиды;</a:t>
            </a:r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менингит </a:t>
            </a:r>
            <a:r>
              <a:rPr lang="ru-RU" sz="16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дамуы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мүмкін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;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Өлім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шок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немесе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сепсис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жағдайы дамуынан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;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419475" y="1125538"/>
            <a:ext cx="5400675" cy="13747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Ерте көрінісі</a:t>
            </a:r>
            <a:endParaRPr lang="en-US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Қызбаның жедел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басталуы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Әлсіздік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бас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ауруы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миалгия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қалтырау</a:t>
            </a:r>
            <a:r>
              <a:rPr lang="en-US" sz="1600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kk-KZ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Есінің бұзылуы</a:t>
            </a:r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endParaRPr lang="en-US" sz="1600" b="1" u="non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42384" name="Freeform 16"/>
          <p:cNvSpPr>
            <a:spLocks/>
          </p:cNvSpPr>
          <p:nvPr/>
        </p:nvSpPr>
        <p:spPr bwMode="auto">
          <a:xfrm>
            <a:off x="2820988" y="1628775"/>
            <a:ext cx="598487" cy="2232025"/>
          </a:xfrm>
          <a:custGeom>
            <a:avLst/>
            <a:gdLst/>
            <a:ahLst/>
            <a:cxnLst>
              <a:cxn ang="0">
                <a:pos x="14" y="1406"/>
              </a:cxn>
              <a:cxn ang="0">
                <a:pos x="60" y="408"/>
              </a:cxn>
              <a:cxn ang="0">
                <a:pos x="377" y="0"/>
              </a:cxn>
            </a:cxnLst>
            <a:rect l="0" t="0" r="r" b="b"/>
            <a:pathLst>
              <a:path w="377" h="1406">
                <a:moveTo>
                  <a:pt x="14" y="1406"/>
                </a:moveTo>
                <a:cubicBezTo>
                  <a:pt x="7" y="1024"/>
                  <a:pt x="0" y="642"/>
                  <a:pt x="60" y="408"/>
                </a:cubicBezTo>
                <a:cubicBezTo>
                  <a:pt x="120" y="174"/>
                  <a:pt x="324" y="68"/>
                  <a:pt x="377" y="0"/>
                </a:cubicBezTo>
              </a:path>
            </a:pathLst>
          </a:custGeom>
          <a:noFill/>
          <a:ln w="88900" cap="sq" cmpd="sng">
            <a:solidFill>
              <a:srgbClr val="FFFF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442386" name="Picture 18" descr="This patient presented with symptoms of plague that included gangrene of the right hand causing necrosis of the finge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143380"/>
            <a:ext cx="1223963" cy="1158875"/>
          </a:xfrm>
          <a:prstGeom prst="rect">
            <a:avLst/>
          </a:prstGeom>
          <a:noFill/>
        </p:spPr>
      </p:pic>
      <p:pic>
        <p:nvPicPr>
          <p:cNvPr id="442387" name="Picture 19" descr="CDC Logo for Present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908050"/>
            <a:ext cx="1028700" cy="62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Фоны для презентации строгие деловые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248"/>
            <a:ext cx="9180512" cy="684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003662"/>
            <a:ext cx="42856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Оба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(лат. </a:t>
            </a:r>
            <a:r>
              <a:rPr lang="en-US" sz="2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pest</a:t>
            </a:r>
            <a:r>
              <a:rPr lang="ru-RU" sz="2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і</a:t>
            </a:r>
            <a:r>
              <a:rPr lang="en-US" sz="2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–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кенеттен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басып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кіру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– аса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қауіпті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зоонозды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табиғи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ошақты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карантиндік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жұқпалы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ауру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Обаның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өкпелік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ішектік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тері-бубондық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септикалық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түрлері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болады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Себебі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2000" i="1" dirty="0" err="1">
                <a:latin typeface="Cambria Math" pitchFamily="18" charset="0"/>
                <a:ea typeface="Cambria Math" pitchFamily="18" charset="0"/>
              </a:rPr>
              <a:t>Үе</a:t>
            </a:r>
            <a:r>
              <a:rPr lang="en-US" sz="2000" i="1" dirty="0" err="1">
                <a:latin typeface="Cambria Math" pitchFamily="18" charset="0"/>
                <a:ea typeface="Cambria Math" pitchFamily="18" charset="0"/>
              </a:rPr>
              <a:t>rs</a:t>
            </a:r>
            <a:r>
              <a:rPr lang="ru-RU" sz="2000" i="1" dirty="0">
                <a:latin typeface="Cambria Math" pitchFamily="18" charset="0"/>
                <a:ea typeface="Cambria Math" pitchFamily="18" charset="0"/>
              </a:rPr>
              <a:t>і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ru-RU" sz="2000" i="1" dirty="0" err="1">
                <a:latin typeface="Cambria Math" pitchFamily="18" charset="0"/>
                <a:ea typeface="Cambria Math" pitchFamily="18" charset="0"/>
              </a:rPr>
              <a:t>іа</a:t>
            </a:r>
            <a:r>
              <a:rPr lang="ru-RU" sz="2000" i="1" dirty="0">
                <a:latin typeface="Cambria Math" pitchFamily="18" charset="0"/>
                <a:ea typeface="Cambria Math" pitchFamily="18" charset="0"/>
              </a:rPr>
              <a:t> ре</a:t>
            </a:r>
            <a:r>
              <a:rPr lang="en-US" sz="2000" i="1" dirty="0" err="1">
                <a:latin typeface="Cambria Math" pitchFamily="18" charset="0"/>
                <a:ea typeface="Cambria Math" pitchFamily="18" charset="0"/>
              </a:rPr>
              <a:t>st</a:t>
            </a:r>
            <a:r>
              <a:rPr lang="ru-RU" sz="2000" i="1" dirty="0">
                <a:latin typeface="Cambria Math" pitchFamily="18" charset="0"/>
                <a:ea typeface="Cambria Math" pitchFamily="18" charset="0"/>
              </a:rPr>
              <a:t>і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бактериялық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тобына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жататын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табиғи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-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ошақты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жұқпалы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ауру;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адамға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жанасу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ауа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-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тамшы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және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алиментарлық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жолмен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жұғады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сонымен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қатар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тасымалдаушылар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- 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hlinkClick r:id="rId3" tooltip="Бүргелер"/>
              </a:rPr>
              <a:t>бүргелер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арқылы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жұғады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карантиндік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hlinkClick r:id="rId4" tooltip="Инфекция"/>
              </a:rPr>
              <a:t>инфекцияға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жатады</a:t>
            </a:r>
            <a:endParaRPr lang="ru-RU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37320" y="-171400"/>
            <a:ext cx="7632848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Оба ауруы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1" descr="Picture of male oriental rat flea engorged with bl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600450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743573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1027"/>
          <p:cNvSpPr>
            <a:spLocks noChangeArrowheads="1"/>
          </p:cNvSpPr>
          <p:nvPr/>
        </p:nvSpPr>
        <p:spPr bwMode="auto">
          <a:xfrm>
            <a:off x="496888" y="-809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4400" i="1" u="none">
              <a:solidFill>
                <a:schemeClr val="tx2"/>
              </a:solidFill>
            </a:endParaRPr>
          </a:p>
        </p:txBody>
      </p:sp>
      <p:sp>
        <p:nvSpPr>
          <p:cNvPr id="446468" name="Rectangle 1028"/>
          <p:cNvSpPr>
            <a:spLocks noChangeArrowheads="1"/>
          </p:cNvSpPr>
          <p:nvPr/>
        </p:nvSpPr>
        <p:spPr bwMode="auto">
          <a:xfrm>
            <a:off x="-219075" y="179388"/>
            <a:ext cx="9144000" cy="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6469" name="Rectangle 1029"/>
          <p:cNvSpPr>
            <a:spLocks noChangeArrowheads="1"/>
          </p:cNvSpPr>
          <p:nvPr/>
        </p:nvSpPr>
        <p:spPr bwMode="auto">
          <a:xfrm>
            <a:off x="3975100" y="192246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u="none">
                <a:latin typeface="Arial" charset="0"/>
              </a:rPr>
              <a:t>         </a:t>
            </a:r>
          </a:p>
        </p:txBody>
      </p:sp>
      <p:sp>
        <p:nvSpPr>
          <p:cNvPr id="446470" name="Rectangle 1030"/>
          <p:cNvSpPr>
            <a:spLocks noChangeArrowheads="1"/>
          </p:cNvSpPr>
          <p:nvPr/>
        </p:nvSpPr>
        <p:spPr bwMode="auto">
          <a:xfrm>
            <a:off x="-219075" y="40227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u="none">
                <a:latin typeface="Arial" charset="0"/>
              </a:rPr>
              <a:t> </a:t>
            </a:r>
          </a:p>
        </p:txBody>
      </p:sp>
      <p:sp>
        <p:nvSpPr>
          <p:cNvPr id="446474" name="Rectangle 1034"/>
          <p:cNvSpPr>
            <a:spLocks noChangeArrowheads="1"/>
          </p:cNvSpPr>
          <p:nvPr/>
        </p:nvSpPr>
        <p:spPr bwMode="auto">
          <a:xfrm>
            <a:off x="0" y="-100013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k-KZ" sz="3200" b="1" i="1" u="non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Септикалық оба клиникалық көрінісі</a:t>
            </a:r>
            <a:endParaRPr lang="en-US" sz="3200" b="1" i="1" u="none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6475" name="Picture 1035" descr="This patient presented with symptoms of plague that included gangrene of the right hand causing necrosis of the finge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125538"/>
            <a:ext cx="2376488" cy="1820862"/>
          </a:xfrm>
          <a:prstGeom prst="rect">
            <a:avLst/>
          </a:prstGeom>
          <a:noFill/>
        </p:spPr>
      </p:pic>
      <p:pic>
        <p:nvPicPr>
          <p:cNvPr id="446476" name="Picture 1036" descr="L1C28%20Types%20of%20Plague%20LVSVth_files%5C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25538"/>
            <a:ext cx="2374900" cy="1830387"/>
          </a:xfrm>
          <a:prstGeom prst="rect">
            <a:avLst/>
          </a:prstGeom>
          <a:noFill/>
        </p:spPr>
      </p:pic>
      <p:pic>
        <p:nvPicPr>
          <p:cNvPr id="446477" name="Picture 1037" descr="bw13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068638"/>
            <a:ext cx="2508250" cy="3455987"/>
          </a:xfrm>
          <a:prstGeom prst="rect">
            <a:avLst/>
          </a:prstGeom>
          <a:noFill/>
        </p:spPr>
      </p:pic>
      <p:pic>
        <p:nvPicPr>
          <p:cNvPr id="446478" name="Picture 1038" descr="bw13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1125538"/>
            <a:ext cx="3241675" cy="5256212"/>
          </a:xfrm>
          <a:prstGeom prst="rect">
            <a:avLst/>
          </a:prstGeom>
          <a:noFill/>
        </p:spPr>
      </p:pic>
      <p:pic>
        <p:nvPicPr>
          <p:cNvPr id="446479" name="Picture 1039" descr="CDC Logo for Presentation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6550" y="908050"/>
            <a:ext cx="1028700" cy="62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287000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0"/>
            <a:ext cx="6129326" cy="500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Оба </a:t>
            </a:r>
            <a:r>
              <a:rPr lang="ru-RU" dirty="0" err="1" smtClean="0"/>
              <a:t>диагностикасы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772400" cy="571504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8000" b="1" dirty="0" smtClean="0">
              <a:solidFill>
                <a:schemeClr val="tx2"/>
              </a:solidFill>
            </a:endParaRPr>
          </a:p>
          <a:p>
            <a:pPr algn="l"/>
            <a:endParaRPr lang="ru-RU" sz="8000" b="1" dirty="0" smtClean="0">
              <a:solidFill>
                <a:schemeClr val="tx2"/>
              </a:solidFill>
            </a:endParaRPr>
          </a:p>
          <a:p>
            <a:pPr algn="l"/>
            <a:endParaRPr lang="ru-RU" sz="8000" b="1" dirty="0" smtClean="0">
              <a:solidFill>
                <a:schemeClr val="tx2"/>
              </a:solidFill>
            </a:endParaRPr>
          </a:p>
          <a:p>
            <a:pPr algn="l"/>
            <a:endParaRPr lang="ru-RU" sz="8000" b="1" dirty="0" smtClean="0">
              <a:solidFill>
                <a:schemeClr val="tx2"/>
              </a:solidFill>
            </a:endParaRPr>
          </a:p>
          <a:p>
            <a:pPr algn="l"/>
            <a:endParaRPr lang="ru-RU" sz="8000" b="1" dirty="0" smtClean="0">
              <a:solidFill>
                <a:schemeClr val="tx2"/>
              </a:solidFill>
            </a:endParaRPr>
          </a:p>
          <a:p>
            <a:pPr algn="l"/>
            <a:endParaRPr lang="ru-RU" sz="8000" b="1" dirty="0" smtClean="0">
              <a:solidFill>
                <a:schemeClr val="tx2"/>
              </a:solidFill>
            </a:endParaRPr>
          </a:p>
          <a:p>
            <a:pPr algn="l"/>
            <a:endParaRPr lang="ru-RU" sz="8000" b="1" dirty="0" smtClean="0">
              <a:solidFill>
                <a:schemeClr val="tx2"/>
              </a:solidFill>
            </a:endParaRPr>
          </a:p>
          <a:p>
            <a:pPr algn="l"/>
            <a:endParaRPr lang="kk-KZ" dirty="0" smtClean="0">
              <a:solidFill>
                <a:schemeClr val="tx2"/>
              </a:solidFill>
            </a:endParaRPr>
          </a:p>
          <a:p>
            <a:r>
              <a:rPr lang="kk-KZ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785795"/>
          <a:ext cx="8429684" cy="4574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3140"/>
                <a:gridCol w="6286544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Әдіс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kk-KZ" dirty="0" smtClean="0"/>
                        <a:t>Микробиологиялық әдіс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Қанды агарда</a:t>
                      </a:r>
                      <a:r>
                        <a:rPr lang="kk-KZ" baseline="0" dirty="0" smtClean="0"/>
                        <a:t> </a:t>
                      </a:r>
                      <a:r>
                        <a:rPr lang="kk-KZ" dirty="0" smtClean="0"/>
                        <a:t>арнайы флюресцентті</a:t>
                      </a:r>
                      <a:r>
                        <a:rPr lang="kk-KZ" baseline="0" dirty="0" smtClean="0"/>
                        <a:t> сарысуғақарсы бояумен боялған препарат (бубон пунктуанты, жұғын т.б) бактериоскопиясы</a:t>
                      </a:r>
                    </a:p>
                    <a:p>
                      <a:r>
                        <a:rPr lang="en-US" b="0" i="0" dirty="0" err="1" smtClean="0">
                          <a:solidFill>
                            <a:srgbClr val="FF0000"/>
                          </a:solidFill>
                          <a:effectLst/>
                        </a:rPr>
                        <a:t>Yersinia</a:t>
                      </a:r>
                      <a:r>
                        <a:rPr lang="en-US" b="0" i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b="0" i="0" dirty="0" err="1" smtClean="0">
                          <a:solidFill>
                            <a:srgbClr val="FF0000"/>
                          </a:solidFill>
                          <a:effectLst/>
                        </a:rPr>
                        <a:t>pestis</a:t>
                      </a:r>
                      <a:r>
                        <a:rPr lang="en-US" b="0" i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kk-KZ" b="0" i="0" dirty="0" smtClean="0">
                          <a:solidFill>
                            <a:srgbClr val="FF0000"/>
                          </a:solidFill>
                          <a:effectLst/>
                        </a:rPr>
                        <a:t>колониясы</a:t>
                      </a:r>
                      <a:r>
                        <a:rPr lang="kk-KZ" b="0" i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өсуі</a:t>
                      </a:r>
                      <a:endParaRPr lang="ru-RU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kk-KZ" dirty="0" smtClean="0"/>
                        <a:t>Серологиялық(ИФА, РНГА, РПГА, РТПГА)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Нозология</a:t>
                      </a:r>
                      <a:r>
                        <a:rPr lang="kk-KZ" baseline="0" dirty="0" smtClean="0"/>
                        <a:t> мен клиникалық форманы анықтау үшін;</a:t>
                      </a:r>
                      <a:endParaRPr lang="ru-RU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kk-KZ" dirty="0" smtClean="0"/>
                        <a:t>Молекулярлы-генетикалық әдіс(ПЦР)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ДНК</a:t>
                      </a:r>
                      <a:r>
                        <a:rPr lang="kk-KZ" baseline="0" dirty="0" smtClean="0"/>
                        <a:t> анықтау</a:t>
                      </a:r>
                      <a:endParaRPr lang="ru-RU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kk-KZ" dirty="0" smtClean="0"/>
                        <a:t>Гематологиялық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Лейкоцитоз, нейтрофилез. ЭТЖ жоғарылауымен.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287000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215502" cy="41879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kk-KZ" sz="16000" b="1" dirty="0" smtClean="0">
                <a:solidFill>
                  <a:srgbClr val="FF0000"/>
                </a:solidFill>
              </a:rPr>
              <a:t>Оба диагностикасы</a:t>
            </a:r>
          </a:p>
          <a:p>
            <a:pPr algn="ctr">
              <a:buNone/>
            </a:pPr>
            <a:endParaRPr lang="kk-KZ" sz="1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kk-KZ" sz="9600" b="1" dirty="0" smtClean="0">
                <a:solidFill>
                  <a:srgbClr val="FF0000"/>
                </a:solidFill>
              </a:rPr>
              <a:t>Лабораторияға әкелінетін келесі материалдар: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sz="9600" dirty="0" smtClean="0"/>
          </a:p>
          <a:p>
            <a:pPr>
              <a:buFont typeface="Wingdings" pitchFamily="2" charset="2"/>
              <a:buChar char="Ø"/>
            </a:pPr>
            <a:r>
              <a:rPr lang="kk-KZ" sz="9600" dirty="0" smtClean="0"/>
              <a:t>Бубон құрамы(бубонды формасы);</a:t>
            </a:r>
          </a:p>
          <a:p>
            <a:pPr>
              <a:buFont typeface="Wingdings" pitchFamily="2" charset="2"/>
              <a:buChar char="Ø"/>
            </a:pPr>
            <a:r>
              <a:rPr lang="kk-KZ" sz="9600" dirty="0" smtClean="0"/>
              <a:t>Жара бөлінісі немесе курбункул пунктуанты(терілік форма);</a:t>
            </a:r>
          </a:p>
          <a:p>
            <a:pPr>
              <a:buFont typeface="Wingdings" pitchFamily="2" charset="2"/>
              <a:buChar char="Ø"/>
            </a:pPr>
            <a:r>
              <a:rPr lang="kk-KZ" sz="9600" dirty="0" smtClean="0"/>
              <a:t>Қақырық немесе аңқадан алынған жұғынды(өкпелік форма);</a:t>
            </a:r>
          </a:p>
          <a:p>
            <a:pPr>
              <a:buFont typeface="Wingdings" pitchFamily="2" charset="2"/>
              <a:buChar char="Ø"/>
            </a:pPr>
            <a:r>
              <a:rPr lang="kk-KZ" sz="9600" dirty="0" smtClean="0"/>
              <a:t>Секционды материал(қан, мәйіт мүшелерінің қалдықтары);</a:t>
            </a:r>
          </a:p>
          <a:p>
            <a:pPr>
              <a:buFont typeface="Wingdings" pitchFamily="2" charset="2"/>
              <a:buChar char="Ø"/>
            </a:pPr>
            <a:r>
              <a:rPr lang="kk-KZ" sz="9600" dirty="0" smtClean="0"/>
              <a:t>Су;</a:t>
            </a:r>
          </a:p>
          <a:p>
            <a:pPr>
              <a:buFont typeface="Wingdings" pitchFamily="2" charset="2"/>
              <a:buChar char="Ø"/>
            </a:pPr>
            <a:r>
              <a:rPr lang="kk-KZ" sz="9600" dirty="0" smtClean="0"/>
              <a:t>Зақымданған өлі кемірушілер;</a:t>
            </a:r>
          </a:p>
          <a:p>
            <a:pPr>
              <a:buFont typeface="Wingdings" pitchFamily="2" charset="2"/>
              <a:buChar char="Ø"/>
            </a:pPr>
            <a:r>
              <a:rPr lang="kk-KZ" sz="9600" dirty="0" smtClean="0"/>
              <a:t>Инфицирленген бүргелер; </a:t>
            </a:r>
          </a:p>
          <a:p>
            <a:pPr>
              <a:buFont typeface="Wingdings" pitchFamily="2" charset="2"/>
              <a:buChar char="Ø"/>
            </a:pPr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287000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571504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/>
              <a:t>Оба емі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972452" cy="33987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kk-KZ" sz="2400" dirty="0" smtClean="0"/>
              <a:t>Режим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 smtClean="0"/>
              <a:t>Диета – емдік диета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 smtClean="0"/>
              <a:t>Этиотропты ем:</a:t>
            </a:r>
          </a:p>
          <a:p>
            <a:pPr>
              <a:buNone/>
            </a:pPr>
            <a:r>
              <a:rPr lang="kk-KZ" sz="2400" dirty="0" smtClean="0"/>
              <a:t>-Стрептомицин 30мг/кг 2 рет б/е;</a:t>
            </a:r>
          </a:p>
          <a:p>
            <a:pPr>
              <a:buNone/>
            </a:pPr>
            <a:r>
              <a:rPr lang="kk-KZ" sz="2400" dirty="0" smtClean="0"/>
              <a:t>-Гентамицин 5мг/кг 3 рет б/е; </a:t>
            </a:r>
          </a:p>
          <a:p>
            <a:pPr>
              <a:buNone/>
            </a:pPr>
            <a:r>
              <a:rPr lang="kk-KZ" sz="2400" dirty="0" smtClean="0"/>
              <a:t>-Цефтриаксон 1,0*1 рет б/е; 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 smtClean="0"/>
              <a:t>Патогенетикалық терапия: </a:t>
            </a:r>
          </a:p>
          <a:p>
            <a:pPr>
              <a:buNone/>
            </a:pPr>
            <a:r>
              <a:rPr lang="kk-KZ" sz="2400" dirty="0" smtClean="0"/>
              <a:t>-инфузионды, дезинтоксикациялық терапия</a:t>
            </a:r>
          </a:p>
          <a:p>
            <a:pPr>
              <a:buNone/>
            </a:pPr>
            <a:r>
              <a:rPr lang="kk-KZ" sz="2400" dirty="0" smtClean="0"/>
              <a:t>-Сорбенттер;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 smtClean="0"/>
              <a:t>Симптоматикалық терапия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287000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1538" y="1714488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Тырысқақ ауруының    диагностикасы, емі</a:t>
            </a:r>
            <a:endParaRPr lang="ru-RU" sz="4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000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err="1" smtClean="0">
                <a:solidFill>
                  <a:srgbClr val="FF0000"/>
                </a:solidFill>
              </a:rPr>
              <a:t>Тырысқақ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(холера)-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en-US" sz="2400" b="1" i="1" dirty="0" err="1" smtClean="0"/>
              <a:t>vibrio</a:t>
            </a:r>
            <a:r>
              <a:rPr lang="en-US" sz="2400" b="1" i="1" dirty="0" smtClean="0"/>
              <a:t> cholera </a:t>
            </a:r>
            <a:r>
              <a:rPr lang="ru-RU" sz="2400" b="1" i="1" dirty="0" err="1" smtClean="0"/>
              <a:t>бактерияларымен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қоздыры-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err="1" smtClean="0"/>
              <a:t>латын,фекальды-оральды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механизмен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берілетін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көп мөлшерлі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err="1" smtClean="0"/>
              <a:t>сулы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диареяның,</a:t>
            </a:r>
            <a:endParaRPr lang="ru-RU" sz="2400" b="1" i="1" dirty="0" smtClean="0"/>
          </a:p>
          <a:p>
            <a:r>
              <a:rPr lang="ru-RU" sz="2400" b="1" i="1" dirty="0" err="1" smtClean="0"/>
              <a:t>құсудың әсерінен дамитын</a:t>
            </a:r>
            <a:r>
              <a:rPr lang="ru-RU" sz="2400" b="1" i="1" dirty="0" smtClean="0"/>
              <a:t> дегидратация</a:t>
            </a:r>
            <a:br>
              <a:rPr lang="ru-RU" sz="2400" b="1" i="1" dirty="0" smtClean="0"/>
            </a:br>
            <a:r>
              <a:rPr lang="ru-RU" sz="2400" b="1" i="1" dirty="0" err="1" smtClean="0"/>
              <a:t>және деминерализациямен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сиппат</a:t>
            </a:r>
            <a:r>
              <a:rPr lang="ru-RU" sz="2400" b="1" i="1" dirty="0" smtClean="0"/>
              <a:t>/</a:t>
            </a:r>
            <a:r>
              <a:rPr lang="ru-RU" sz="2400" b="1" i="1" dirty="0" err="1" smtClean="0"/>
              <a:t>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жедел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карантинді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err="1" smtClean="0"/>
              <a:t>конвенциялық жұқпалы </a:t>
            </a:r>
            <a:r>
              <a:rPr lang="ru-RU" sz="2400" b="1" i="1" dirty="0" smtClean="0"/>
              <a:t>ауру.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92909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Тырысқақ антропонозды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инфекциялар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тобына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жатады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Vibrio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cholera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екі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биоварлары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:</a:t>
            </a:r>
            <a:br>
              <a:rPr lang="ru-RU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Классикалық және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Эль-Тор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u="sng" dirty="0" smtClean="0"/>
              <a:t>Инфекция </a:t>
            </a:r>
            <a:r>
              <a:rPr lang="ru-RU" b="1" u="sng" dirty="0" err="1" smtClean="0"/>
              <a:t>көзі</a:t>
            </a:r>
            <a:r>
              <a:rPr lang="ru-RU" b="1" u="sng" dirty="0" smtClean="0"/>
              <a:t>: </a:t>
            </a:r>
          </a:p>
          <a:p>
            <a:r>
              <a:rPr lang="ru-RU" dirty="0" smtClean="0"/>
              <a:t>ауру </a:t>
            </a:r>
            <a:r>
              <a:rPr lang="ru-RU" dirty="0" err="1" smtClean="0"/>
              <a:t>адам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және вибриотасымалдаушы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Берілу</a:t>
            </a:r>
            <a:r>
              <a:rPr lang="ru-RU" b="1" dirty="0" smtClean="0"/>
              <a:t> </a:t>
            </a:r>
            <a:r>
              <a:rPr lang="ru-RU" b="1" dirty="0" err="1" smtClean="0"/>
              <a:t>механизмі</a:t>
            </a:r>
            <a:r>
              <a:rPr lang="ru-RU" b="1" dirty="0" smtClean="0"/>
              <a:t>: </a:t>
            </a:r>
          </a:p>
          <a:p>
            <a:r>
              <a:rPr lang="ru-RU" dirty="0" err="1" smtClean="0"/>
              <a:t>фекальды-оральды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Жұғу жолдары</a:t>
            </a:r>
            <a:r>
              <a:rPr lang="ru-RU" dirty="0" smtClean="0"/>
              <a:t>: </a:t>
            </a:r>
            <a:r>
              <a:rPr lang="ru-RU" dirty="0" err="1" smtClean="0"/>
              <a:t>тағам арқылы,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Су, </a:t>
            </a:r>
            <a:r>
              <a:rPr lang="ru-RU" dirty="0" err="1" smtClean="0"/>
              <a:t>тұрмыстық-контактілі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4" name="Picture 2" descr="Тырысқақтың алдын ал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357718" cy="3157922"/>
          </a:xfrm>
          <a:prstGeom prst="rect">
            <a:avLst/>
          </a:prstGeom>
          <a:noFill/>
        </p:spPr>
      </p:pic>
      <p:pic>
        <p:nvPicPr>
          <p:cNvPr id="54276" name="Picture 4" descr="Малавиде тырысқақ ауруы өршіп кетті | Qazdauiri.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260883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cf2.ppt-online.org/files2/slide/d/DrUPqRHEbBKmpt15YQIacG9lf8sdOLJiSyg4oVZz0/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cf2.ppt-online.org/files2/slide/d/DrUPqRHEbBKmpt15YQIacG9lf8sdOLJiSyg4oVZz0/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714752"/>
            <a:ext cx="7429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Клинико-патогенетикалық </a:t>
            </a:r>
            <a:r>
              <a:rPr lang="ru-RU" b="1" dirty="0" smtClean="0"/>
              <a:t>классификация: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·     </a:t>
            </a:r>
            <a:r>
              <a:rPr lang="ru-RU" dirty="0" err="1" smtClean="0"/>
              <a:t>гиповолемиялық экзотоксикалық </a:t>
            </a:r>
            <a:r>
              <a:rPr lang="ru-RU" dirty="0" smtClean="0"/>
              <a:t>форма;</a:t>
            </a:r>
            <a:br>
              <a:rPr lang="ru-RU" dirty="0" smtClean="0"/>
            </a:br>
            <a:r>
              <a:rPr lang="ru-RU" dirty="0" smtClean="0"/>
              <a:t>·     </a:t>
            </a:r>
            <a:r>
              <a:rPr lang="ru-RU" dirty="0" err="1" smtClean="0"/>
              <a:t>нормоволемиялық эндотоксикалық </a:t>
            </a:r>
            <a:r>
              <a:rPr lang="ru-RU" dirty="0" smtClean="0"/>
              <a:t>форма;</a:t>
            </a:r>
            <a:br>
              <a:rPr lang="ru-RU" dirty="0" smtClean="0"/>
            </a:br>
            <a:r>
              <a:rPr lang="ru-RU" dirty="0" smtClean="0"/>
              <a:t>·     </a:t>
            </a:r>
            <a:r>
              <a:rPr lang="ru-RU" dirty="0" err="1" smtClean="0"/>
              <a:t>аралас</a:t>
            </a:r>
            <a:r>
              <a:rPr lang="ru-RU" dirty="0" smtClean="0"/>
              <a:t> </a:t>
            </a:r>
            <a:r>
              <a:rPr lang="ru-RU" dirty="0" err="1" smtClean="0"/>
              <a:t>экзоэндотоксикалық </a:t>
            </a:r>
            <a:r>
              <a:rPr lang="ru-RU" dirty="0" smtClean="0"/>
              <a:t>форма;</a:t>
            </a:r>
            <a:br>
              <a:rPr lang="ru-RU" dirty="0" smtClean="0"/>
            </a:br>
            <a:r>
              <a:rPr lang="ru-RU" dirty="0" smtClean="0"/>
              <a:t>·     </a:t>
            </a:r>
            <a:r>
              <a:rPr lang="ru-RU" dirty="0" err="1" smtClean="0"/>
              <a:t>нормоволемиялық атоксикалық </a:t>
            </a:r>
            <a:r>
              <a:rPr lang="ru-RU" dirty="0" smtClean="0"/>
              <a:t>форма;</a:t>
            </a:r>
            <a:br>
              <a:rPr lang="ru-RU" dirty="0" smtClean="0"/>
            </a:br>
            <a:r>
              <a:rPr lang="ru-RU" dirty="0" smtClean="0"/>
              <a:t>·     </a:t>
            </a:r>
            <a:r>
              <a:rPr lang="ru-RU" dirty="0" err="1" smtClean="0"/>
              <a:t>субклиникалық </a:t>
            </a:r>
            <a:r>
              <a:rPr lang="ru-RU" dirty="0" smtClean="0"/>
              <a:t>форма.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f2.ppt-online.org/files2/slide/d/DrUPqRHEbBKmpt15YQIacG9lf8sdOLJiSyg4oVZz0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Фоны для презентации строгие деловые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39136" cy="31772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Эпизиотиология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7" descr="Песчанка Виноград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2903538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Мыши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327474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урок-байба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70" y="3645024"/>
            <a:ext cx="2171898" cy="247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4752528" cy="131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Табиғатта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кемірушілер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таралады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Адамдарға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кемірушілерден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не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бүргелерден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жұғады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Ауру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қоздырғышы таяқша тәрізді бактерияларды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1894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жылы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бір-біріне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байланыссыз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  <a:hlinkClick r:id="rId6" tooltip="Жапон (мұндай бет жоқ)"/>
              </a:rPr>
              <a:t>жапон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микробиологі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  <a:hlinkClick r:id="rId7" tooltip="С.Китазато (мұндай бет жоқ)"/>
              </a:rPr>
              <a:t>С.КИтазато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(1853 – 1931) мен 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  <a:hlinkClick r:id="rId8" tooltip="Француз"/>
              </a:rPr>
              <a:t>француз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бактериологы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  <a:hlinkClick r:id="rId9" tooltip="А.Йерсен (мұндай бет жоқ)"/>
              </a:rPr>
              <a:t>А.Йерсен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(1863 – 1943) (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адамнан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; 1897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жылы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  <a:hlinkClick r:id="rId10" tooltip="Егеуқұйрық"/>
              </a:rPr>
              <a:t>егеуқұйрықтан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тапқан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Табиғи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ошақтарда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негізгі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тасымалдаушылар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тышқандар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кемірушілер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сарышұнақ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суыр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т.б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cf2.ppt-online.org/files2/slide/d/DrUPqRHEbBKmpt15YQIacG9lf8sdOLJiSyg4oVZz0/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cf2.ppt-online.org/files2/slide/d/DrUPqRHEbBKmpt15YQIacG9lf8sdOLJiSyg4oVZz0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cf2.ppt-online.org/files2/slide/d/DrUPqRHEbBKmpt15YQIacG9lf8sdOLJiSyg4oVZz0/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cf2.ppt-online.org/files2/slide/d/DrUPqRHEbBKmpt15YQIacG9lf8sdOLJiSyg4oVZz0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cf2.ppt-online.org/files2/slide/d/DrUPqRHEbBKmpt15YQIacG9lf8sdOLJiSyg4oVZz0/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cf2.ppt-online.org/files2/slide/d/DrUPqRHEbBKmpt15YQIacG9lf8sdOLJiSyg4oVZz0/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ЖҚА: лейкоцитоз, </a:t>
            </a:r>
            <a:r>
              <a:rPr lang="ru-RU" dirty="0" err="1" smtClean="0"/>
              <a:t>лейкоцитарлы</a:t>
            </a:r>
            <a:r>
              <a:rPr lang="ru-RU" dirty="0" smtClean="0"/>
              <a:t> </a:t>
            </a:r>
            <a:r>
              <a:rPr lang="ru-RU" dirty="0" err="1" smtClean="0"/>
              <a:t>формуланың солға ығысуы (қандағы нейтрофилдің қалыпты көрсеткіші: таяқшаяролы </a:t>
            </a:r>
            <a:r>
              <a:rPr lang="ru-RU" dirty="0" smtClean="0"/>
              <a:t>1-6%; </a:t>
            </a:r>
            <a:r>
              <a:rPr lang="ru-RU" dirty="0" err="1" smtClean="0"/>
              <a:t>сегментядролы</a:t>
            </a:r>
            <a:r>
              <a:rPr lang="ru-RU" dirty="0" smtClean="0"/>
              <a:t> – 47-72%);</a:t>
            </a:r>
          </a:p>
          <a:p>
            <a:r>
              <a:rPr lang="ru-RU" dirty="0" err="1" smtClean="0"/>
              <a:t>Нәжісті бактериологиялық зерттеу</a:t>
            </a:r>
            <a:r>
              <a:rPr lang="ru-RU" dirty="0" smtClean="0"/>
              <a:t>: </a:t>
            </a:r>
            <a:r>
              <a:rPr lang="ru-RU" dirty="0" err="1" smtClean="0"/>
              <a:t>(үш ретті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err="1" smtClean="0"/>
              <a:t>Құсу болса</a:t>
            </a:r>
            <a:r>
              <a:rPr lang="ru-RU" dirty="0" smtClean="0"/>
              <a:t>– </a:t>
            </a:r>
            <a:r>
              <a:rPr lang="ru-RU" dirty="0" err="1" smtClean="0"/>
              <a:t>құсу массасын</a:t>
            </a:r>
            <a:r>
              <a:rPr lang="ru-RU" dirty="0" smtClean="0"/>
              <a:t> </a:t>
            </a:r>
            <a:r>
              <a:rPr lang="ru-RU" dirty="0" err="1" smtClean="0"/>
              <a:t>бактериологиялық зерттеу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РНГА</a:t>
            </a:r>
            <a:r>
              <a:rPr lang="ru-RU" b="1" dirty="0" smtClean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арнайы</a:t>
            </a:r>
            <a:r>
              <a:rPr lang="ru-RU" dirty="0" smtClean="0"/>
              <a:t> </a:t>
            </a:r>
            <a:r>
              <a:rPr lang="ru-RU" dirty="0" err="1" smtClean="0"/>
              <a:t>антигеннді</a:t>
            </a:r>
            <a:r>
              <a:rPr lang="ru-RU" dirty="0" smtClean="0"/>
              <a:t> </a:t>
            </a:r>
            <a:r>
              <a:rPr lang="ru-RU" dirty="0" err="1" smtClean="0"/>
              <a:t>диагностикум</a:t>
            </a:r>
            <a:r>
              <a:rPr lang="ru-RU" dirty="0" smtClean="0"/>
              <a:t> – </a:t>
            </a:r>
            <a:r>
              <a:rPr lang="ru-RU" dirty="0" err="1" smtClean="0"/>
              <a:t>зерттеу</a:t>
            </a:r>
            <a:r>
              <a:rPr lang="ru-RU" dirty="0" smtClean="0"/>
              <a:t> 2 </a:t>
            </a:r>
            <a:r>
              <a:rPr lang="ru-RU" dirty="0" err="1" smtClean="0"/>
              <a:t>рет</a:t>
            </a:r>
            <a:r>
              <a:rPr lang="ru-RU" dirty="0" smtClean="0"/>
              <a:t>, </a:t>
            </a:r>
            <a:r>
              <a:rPr lang="ru-RU" dirty="0" err="1" smtClean="0"/>
              <a:t>арасына</a:t>
            </a:r>
            <a:r>
              <a:rPr lang="ru-RU" dirty="0" smtClean="0"/>
              <a:t> 5-7 </a:t>
            </a:r>
            <a:r>
              <a:rPr lang="ru-RU" dirty="0" err="1" smtClean="0"/>
              <a:t>күн салып</a:t>
            </a:r>
            <a:r>
              <a:rPr lang="ru-RU" dirty="0" smtClean="0"/>
              <a:t> </a:t>
            </a:r>
            <a:r>
              <a:rPr lang="ru-RU" dirty="0" err="1" smtClean="0"/>
              <a:t>жүргізіледі</a:t>
            </a:r>
            <a:r>
              <a:rPr lang="ru-RU" dirty="0" smtClean="0"/>
              <a:t>; </a:t>
            </a:r>
            <a:r>
              <a:rPr lang="ru-RU" dirty="0" err="1" smtClean="0"/>
              <a:t>Антидене</a:t>
            </a:r>
            <a:r>
              <a:rPr lang="ru-RU" dirty="0" smtClean="0"/>
              <a:t> </a:t>
            </a:r>
            <a:r>
              <a:rPr lang="ru-RU" dirty="0" err="1" smtClean="0"/>
              <a:t>титрі</a:t>
            </a:r>
            <a:r>
              <a:rPr lang="ru-RU" dirty="0" smtClean="0"/>
              <a:t> 2-4 </a:t>
            </a:r>
            <a:r>
              <a:rPr lang="ru-RU" dirty="0" err="1" smtClean="0"/>
              <a:t>есе</a:t>
            </a:r>
            <a:r>
              <a:rPr lang="ru-RU" dirty="0" smtClean="0"/>
              <a:t> </a:t>
            </a:r>
            <a:r>
              <a:rPr lang="ru-RU" dirty="0" err="1" smtClean="0"/>
              <a:t>жоғарылайды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ИФА, </a:t>
            </a:r>
            <a:r>
              <a:rPr lang="ru-RU" dirty="0" err="1" smtClean="0"/>
              <a:t>иммунофлюоресцентті</a:t>
            </a:r>
            <a:r>
              <a:rPr lang="ru-RU" dirty="0" smtClean="0"/>
              <a:t> </a:t>
            </a:r>
            <a:r>
              <a:rPr lang="ru-RU" dirty="0" err="1" smtClean="0"/>
              <a:t>әдіс </a:t>
            </a:r>
            <a:r>
              <a:rPr lang="ru-RU" dirty="0" smtClean="0"/>
              <a:t>–</a:t>
            </a:r>
            <a:r>
              <a:rPr lang="ru-RU" dirty="0" err="1" smtClean="0"/>
              <a:t>вибриоцидті</a:t>
            </a:r>
            <a:r>
              <a:rPr lang="ru-RU" dirty="0" smtClean="0"/>
              <a:t> </a:t>
            </a:r>
            <a:r>
              <a:rPr lang="ru-RU" dirty="0" err="1" smtClean="0"/>
              <a:t>антидене</a:t>
            </a:r>
            <a:r>
              <a:rPr lang="ru-RU" dirty="0" smtClean="0"/>
              <a:t> </a:t>
            </a:r>
            <a:r>
              <a:rPr lang="ru-RU" dirty="0" err="1" smtClean="0"/>
              <a:t>титрін</a:t>
            </a:r>
            <a:r>
              <a:rPr lang="ru-RU" dirty="0" smtClean="0"/>
              <a:t> </a:t>
            </a:r>
            <a:r>
              <a:rPr lang="ru-RU" dirty="0" err="1" smtClean="0"/>
              <a:t>анықтау;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ПЦР фекалии </a:t>
            </a:r>
            <a:r>
              <a:rPr lang="ru-RU" b="1" dirty="0" smtClean="0"/>
              <a:t>– </a:t>
            </a:r>
            <a:r>
              <a:rPr lang="ru-RU" dirty="0" err="1" smtClean="0"/>
              <a:t>Vibrio</a:t>
            </a:r>
            <a:r>
              <a:rPr lang="ru-RU" dirty="0" smtClean="0"/>
              <a:t> </a:t>
            </a:r>
            <a:r>
              <a:rPr lang="ru-RU" dirty="0" err="1" smtClean="0"/>
              <a:t>cholerae</a:t>
            </a:r>
            <a:r>
              <a:rPr lang="ru-RU" dirty="0" smtClean="0"/>
              <a:t> </a:t>
            </a:r>
            <a:r>
              <a:rPr lang="ru-RU" dirty="0" err="1" smtClean="0"/>
              <a:t>анықтау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642918"/>
            <a:ext cx="7161239" cy="569899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Тырысқақ диагностикасы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287000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214337"/>
            <a:ext cx="7089801" cy="714380"/>
          </a:xfrm>
        </p:spPr>
        <p:txBody>
          <a:bodyPr/>
          <a:lstStyle/>
          <a:p>
            <a:pPr algn="ctr"/>
            <a:r>
              <a:rPr lang="kk-KZ" dirty="0" smtClean="0"/>
              <a:t>Емі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571480"/>
            <a:ext cx="8786842" cy="60007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</a:t>
            </a:r>
            <a:r>
              <a:rPr lang="ru-RU" dirty="0" err="1" smtClean="0"/>
              <a:t>Емдеудің негізгі</a:t>
            </a:r>
            <a:r>
              <a:rPr lang="ru-RU" dirty="0" smtClean="0"/>
              <a:t> </a:t>
            </a:r>
            <a:r>
              <a:rPr lang="ru-RU" dirty="0" err="1" smtClean="0"/>
              <a:t>принциптері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·     </a:t>
            </a:r>
            <a:r>
              <a:rPr lang="ru-RU" dirty="0" err="1" smtClean="0"/>
              <a:t>организмде</a:t>
            </a:r>
            <a:r>
              <a:rPr lang="ru-RU" dirty="0" smtClean="0"/>
              <a:t> </a:t>
            </a:r>
            <a:r>
              <a:rPr lang="ru-RU" dirty="0" err="1" smtClean="0"/>
              <a:t>жоғалған сұйықтықты, </a:t>
            </a:r>
            <a:r>
              <a:rPr lang="ru-RU" dirty="0" smtClean="0"/>
              <a:t>электролит </a:t>
            </a:r>
            <a:r>
              <a:rPr lang="ru-RU" dirty="0" err="1" smtClean="0"/>
              <a:t>құрамын қалпына келтіру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·     </a:t>
            </a:r>
            <a:r>
              <a:rPr lang="ru-RU" dirty="0" err="1" smtClean="0"/>
              <a:t>қоздырғышқа әсер ету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·     ем </a:t>
            </a:r>
            <a:r>
              <a:rPr lang="ru-RU" dirty="0" err="1" smtClean="0"/>
              <a:t>аурудың бірінші</a:t>
            </a:r>
            <a:r>
              <a:rPr lang="ru-RU" dirty="0" smtClean="0"/>
              <a:t> </a:t>
            </a:r>
            <a:r>
              <a:rPr lang="ru-RU" dirty="0" err="1" smtClean="0"/>
              <a:t>сағаттарында басталу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Медикаментозды</a:t>
            </a:r>
            <a:r>
              <a:rPr lang="ru-RU" b="1" dirty="0" smtClean="0"/>
              <a:t> </a:t>
            </a:r>
            <a:r>
              <a:rPr lang="ru-RU" b="1" dirty="0" err="1" smtClean="0"/>
              <a:t>емес</a:t>
            </a:r>
            <a:r>
              <a:rPr lang="ru-RU" b="1" dirty="0" smtClean="0"/>
              <a:t> ем: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Режим, диета.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Медикаментозды</a:t>
            </a:r>
            <a:r>
              <a:rPr lang="ru-RU" b="1" dirty="0" smtClean="0"/>
              <a:t> ем: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Патогенетическая терапия: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Оральды</a:t>
            </a:r>
            <a:r>
              <a:rPr lang="ru-RU" b="1" dirty="0" smtClean="0"/>
              <a:t> </a:t>
            </a:r>
            <a:r>
              <a:rPr lang="ru-RU" b="1" dirty="0" err="1" smtClean="0"/>
              <a:t>регидратация</a:t>
            </a:r>
            <a:r>
              <a:rPr lang="ru-RU" b="1" dirty="0" smtClean="0"/>
              <a:t> (дегидратация I-II </a:t>
            </a:r>
            <a:r>
              <a:rPr lang="ru-RU" b="1" dirty="0" err="1" smtClean="0"/>
              <a:t>дәрежесі</a:t>
            </a:r>
            <a:r>
              <a:rPr lang="ru-RU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0"/>
            <a:ext cx="8715404" cy="48577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err="1" smtClean="0"/>
              <a:t>Парентеральды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регидратационды</a:t>
            </a:r>
            <a:r>
              <a:rPr lang="ru-RU" sz="2400" dirty="0" smtClean="0"/>
              <a:t> </a:t>
            </a:r>
            <a:r>
              <a:rPr lang="ru-RU" sz="2400" b="1" dirty="0" smtClean="0"/>
              <a:t>терапия </a:t>
            </a:r>
            <a:r>
              <a:rPr lang="ru-RU" sz="2400" b="1" dirty="0" err="1" smtClean="0"/>
              <a:t>кристалоидты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ерітінділер</a:t>
            </a:r>
            <a:r>
              <a:rPr lang="ru-RU" sz="24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хлосоль</a:t>
            </a:r>
            <a:r>
              <a:rPr lang="ru-RU" dirty="0" smtClean="0"/>
              <a:t>, </a:t>
            </a:r>
            <a:r>
              <a:rPr lang="ru-RU" dirty="0" err="1" smtClean="0"/>
              <a:t>ацесоль</a:t>
            </a:r>
            <a:r>
              <a:rPr lang="ru-RU" dirty="0" smtClean="0"/>
              <a:t>, </a:t>
            </a:r>
            <a:r>
              <a:rPr lang="ru-RU" dirty="0" err="1" smtClean="0"/>
              <a:t>трисоль</a:t>
            </a:r>
            <a:r>
              <a:rPr lang="ru-RU" dirty="0" smtClean="0"/>
              <a:t>. 2 </a:t>
            </a:r>
            <a:r>
              <a:rPr lang="ru-RU" dirty="0" err="1" smtClean="0"/>
              <a:t>этапта</a:t>
            </a:r>
            <a:r>
              <a:rPr lang="ru-RU" dirty="0" smtClean="0"/>
              <a:t> </a:t>
            </a:r>
            <a:r>
              <a:rPr lang="ru-RU" dirty="0" err="1" smtClean="0"/>
              <a:t>жүргізіледі</a:t>
            </a:r>
            <a:r>
              <a:rPr lang="ru-RU" dirty="0" smtClean="0"/>
              <a:t>: I этап – 3 </a:t>
            </a:r>
            <a:r>
              <a:rPr lang="ru-RU" dirty="0" err="1" smtClean="0"/>
              <a:t>сағатқа дейін</a:t>
            </a:r>
            <a:r>
              <a:rPr lang="ru-RU" dirty="0" smtClean="0"/>
              <a:t>,  II этап  –</a:t>
            </a:r>
            <a:r>
              <a:rPr lang="ru-RU" dirty="0" err="1" smtClean="0"/>
              <a:t>көрсеткіш бойынша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Көлемі </a:t>
            </a:r>
            <a:r>
              <a:rPr lang="ru-RU" dirty="0" smtClean="0"/>
              <a:t>55-120 мл/кг, </a:t>
            </a:r>
            <a:r>
              <a:rPr lang="ru-RU" dirty="0" err="1" smtClean="0"/>
              <a:t>орташа</a:t>
            </a:r>
            <a:r>
              <a:rPr lang="ru-RU" dirty="0" smtClean="0"/>
              <a:t> </a:t>
            </a:r>
            <a:r>
              <a:rPr lang="ru-RU" dirty="0" err="1" smtClean="0"/>
              <a:t>жылдамдығы </a:t>
            </a:r>
            <a:r>
              <a:rPr lang="ru-RU" dirty="0" smtClean="0"/>
              <a:t>60-120 мл/мин.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err="1" smtClean="0"/>
              <a:t>Этиотропты</a:t>
            </a:r>
            <a:r>
              <a:rPr lang="ru-RU" b="1" dirty="0" smtClean="0"/>
              <a:t> терапия: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Антибактериальды</a:t>
            </a:r>
            <a:r>
              <a:rPr lang="ru-RU" dirty="0" smtClean="0"/>
              <a:t> терапия:  </a:t>
            </a:r>
            <a:r>
              <a:rPr lang="ru-RU" dirty="0" err="1" smtClean="0"/>
              <a:t>хлорамфеникол</a:t>
            </a:r>
            <a:r>
              <a:rPr lang="ru-RU" dirty="0" smtClean="0"/>
              <a:t> (</a:t>
            </a:r>
            <a:r>
              <a:rPr lang="ru-RU" dirty="0" err="1" smtClean="0"/>
              <a:t>левомицетин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err="1" smtClean="0"/>
              <a:t>ломефлоксацин</a:t>
            </a:r>
            <a:r>
              <a:rPr lang="ru-RU" dirty="0" smtClean="0"/>
              <a:t>, </a:t>
            </a:r>
            <a:r>
              <a:rPr lang="ru-RU" dirty="0" err="1" smtClean="0"/>
              <a:t>норфлоксацин</a:t>
            </a:r>
            <a:r>
              <a:rPr lang="ru-RU" dirty="0" smtClean="0"/>
              <a:t>; </a:t>
            </a:r>
            <a:r>
              <a:rPr lang="ru-RU" dirty="0" err="1" smtClean="0"/>
              <a:t>амикацин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err="1" smtClean="0"/>
              <a:t>гентамицина</a:t>
            </a:r>
            <a:r>
              <a:rPr lang="ru-RU" dirty="0" smtClean="0"/>
              <a:t> сульфат;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k-KZ" dirty="0" smtClean="0"/>
              <a:t>Назарларыңызға рахмет!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81369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920880" cy="215340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Қоздырғышы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Yersinia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pestis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Picture 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7" y="3554020"/>
            <a:ext cx="2160240" cy="26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3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56" y="3573736"/>
            <a:ext cx="2111375" cy="26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48606"/>
            <a:ext cx="32403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484784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Оба </a:t>
            </a:r>
            <a:r>
              <a:rPr lang="ru-RU" dirty="0" err="1"/>
              <a:t>таяқшасы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патогендi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агрессивтi</a:t>
            </a:r>
            <a:r>
              <a:rPr lang="ru-RU" dirty="0"/>
              <a:t> </a:t>
            </a:r>
            <a:r>
              <a:rPr lang="ru-RU" dirty="0" smtClean="0"/>
              <a:t>бактерия. </a:t>
            </a:r>
            <a:r>
              <a:rPr lang="ru-RU" dirty="0" err="1" smtClean="0"/>
              <a:t>Қақырықта</a:t>
            </a:r>
            <a:r>
              <a:rPr lang="ru-RU" dirty="0" smtClean="0"/>
              <a:t> </a:t>
            </a:r>
            <a:r>
              <a:rPr lang="ru-RU" dirty="0"/>
              <a:t>оба </a:t>
            </a:r>
            <a:r>
              <a:rPr lang="ru-RU" dirty="0" err="1"/>
              <a:t>таяқшалары</a:t>
            </a:r>
            <a:r>
              <a:rPr lang="ru-RU" dirty="0"/>
              <a:t> 10 </a:t>
            </a:r>
            <a:r>
              <a:rPr lang="ru-RU" dirty="0" err="1"/>
              <a:t>күн</a:t>
            </a:r>
            <a:r>
              <a:rPr lang="ru-RU" dirty="0"/>
              <a:t>, </a:t>
            </a:r>
            <a:r>
              <a:rPr lang="ru-RU" dirty="0" err="1"/>
              <a:t>ки</a:t>
            </a:r>
            <a:r>
              <a:rPr lang="en-US" dirty="0"/>
              <a:t>i</a:t>
            </a:r>
            <a:r>
              <a:rPr lang="ru-RU" dirty="0" err="1"/>
              <a:t>мде</a:t>
            </a:r>
            <a:r>
              <a:rPr lang="ru-RU" dirty="0"/>
              <a:t> 1 </a:t>
            </a:r>
            <a:r>
              <a:rPr lang="ru-RU" dirty="0" err="1"/>
              <a:t>аптаға</a:t>
            </a:r>
            <a:r>
              <a:rPr lang="ru-RU" dirty="0"/>
              <a:t> </a:t>
            </a:r>
            <a:r>
              <a:rPr lang="ru-RU" dirty="0" err="1"/>
              <a:t>дей</a:t>
            </a:r>
            <a:r>
              <a:rPr lang="en-US" dirty="0"/>
              <a:t>i</a:t>
            </a:r>
            <a:r>
              <a:rPr lang="ru-RU" dirty="0"/>
              <a:t>н, </a:t>
            </a:r>
            <a:r>
              <a:rPr lang="ru-RU" dirty="0" err="1"/>
              <a:t>мүрделерде</a:t>
            </a:r>
            <a:r>
              <a:rPr lang="ru-RU" dirty="0"/>
              <a:t> б</a:t>
            </a:r>
            <a:r>
              <a:rPr lang="en-US" dirty="0"/>
              <a:t>i</a:t>
            </a:r>
            <a:r>
              <a:rPr lang="ru-RU" dirty="0" err="1"/>
              <a:t>рнеше</a:t>
            </a:r>
            <a:r>
              <a:rPr lang="ru-RU" dirty="0"/>
              <a:t> ай </a:t>
            </a:r>
            <a:r>
              <a:rPr lang="ru-RU" dirty="0" err="1"/>
              <a:t>сақталады</a:t>
            </a:r>
            <a:r>
              <a:rPr lang="ru-RU" dirty="0"/>
              <a:t>. </a:t>
            </a:r>
            <a:r>
              <a:rPr lang="ru-RU" dirty="0" err="1"/>
              <a:t>Төменг</a:t>
            </a:r>
            <a:r>
              <a:rPr lang="en-US" dirty="0"/>
              <a:t>i </a:t>
            </a:r>
            <a:r>
              <a:rPr lang="ru-RU" dirty="0" err="1"/>
              <a:t>температурада</a:t>
            </a:r>
            <a:r>
              <a:rPr lang="ru-RU" dirty="0"/>
              <a:t>, </a:t>
            </a:r>
            <a:r>
              <a:rPr lang="ru-RU" dirty="0" err="1"/>
              <a:t>мұзда</a:t>
            </a:r>
            <a:r>
              <a:rPr lang="ru-RU" dirty="0"/>
              <a:t>,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сәулес</a:t>
            </a:r>
            <a:r>
              <a:rPr lang="en-US" dirty="0"/>
              <a:t>i</a:t>
            </a:r>
            <a:r>
              <a:rPr lang="ru-RU" dirty="0" err="1"/>
              <a:t>нде</a:t>
            </a:r>
            <a:r>
              <a:rPr lang="ru-RU" dirty="0"/>
              <a:t>, </a:t>
            </a:r>
            <a:r>
              <a:rPr lang="ru-RU" dirty="0" err="1"/>
              <a:t>құрғақтылыққа</a:t>
            </a:r>
            <a:r>
              <a:rPr lang="ru-RU" dirty="0"/>
              <a:t>, </a:t>
            </a:r>
            <a:r>
              <a:rPr lang="ru-RU" dirty="0" err="1"/>
              <a:t>температураның</a:t>
            </a:r>
            <a:r>
              <a:rPr lang="ru-RU" dirty="0"/>
              <a:t> </a:t>
            </a:r>
            <a:r>
              <a:rPr lang="ru-RU" dirty="0" err="1"/>
              <a:t>жоғарылауына</a:t>
            </a:r>
            <a:r>
              <a:rPr lang="ru-RU" dirty="0"/>
              <a:t> </a:t>
            </a:r>
            <a:r>
              <a:rPr lang="ru-RU" dirty="0" err="1"/>
              <a:t>қоздырғыштар</a:t>
            </a:r>
            <a:r>
              <a:rPr lang="ru-RU" dirty="0"/>
              <a:t> </a:t>
            </a:r>
            <a:r>
              <a:rPr lang="ru-RU" dirty="0" err="1"/>
              <a:t>сез</a:t>
            </a:r>
            <a:r>
              <a:rPr lang="en-US" dirty="0"/>
              <a:t>i</a:t>
            </a:r>
            <a:r>
              <a:rPr lang="ru-RU" dirty="0" err="1"/>
              <a:t>мтал</a:t>
            </a:r>
            <a:r>
              <a:rPr lang="ru-RU" dirty="0"/>
              <a:t> 100оС-та б</a:t>
            </a:r>
            <a:r>
              <a:rPr lang="en-US" dirty="0"/>
              <a:t>i</a:t>
            </a:r>
            <a:r>
              <a:rPr lang="ru-RU" dirty="0" err="1"/>
              <a:t>рнеше</a:t>
            </a:r>
            <a:r>
              <a:rPr lang="ru-RU" dirty="0"/>
              <a:t> </a:t>
            </a:r>
            <a:r>
              <a:rPr lang="ru-RU" dirty="0" err="1"/>
              <a:t>минутта</a:t>
            </a:r>
            <a:r>
              <a:rPr lang="ru-RU" dirty="0"/>
              <a:t> </a:t>
            </a:r>
            <a:r>
              <a:rPr lang="ru-RU" dirty="0" err="1"/>
              <a:t>өлед</a:t>
            </a:r>
            <a:r>
              <a:rPr lang="en-US" dirty="0"/>
              <a:t>i, </a:t>
            </a:r>
            <a:r>
              <a:rPr lang="en-US" dirty="0" smtClean="0"/>
              <a:t>70%</a:t>
            </a:r>
            <a:r>
              <a:rPr lang="ru-RU" dirty="0" smtClean="0"/>
              <a:t>спирт</a:t>
            </a:r>
            <a:r>
              <a:rPr lang="ru-RU" dirty="0"/>
              <a:t>, 5% </a:t>
            </a:r>
            <a:r>
              <a:rPr lang="ru-RU" dirty="0" smtClean="0"/>
              <a:t>фенол, 5</a:t>
            </a:r>
            <a:r>
              <a:rPr lang="ru-RU" dirty="0"/>
              <a:t>% лизол </a:t>
            </a:r>
            <a:r>
              <a:rPr lang="ru-RU" dirty="0" err="1" smtClean="0"/>
              <a:t>еріт</a:t>
            </a:r>
            <a:r>
              <a:rPr lang="en-US" dirty="0"/>
              <a:t>i</a:t>
            </a:r>
            <a:r>
              <a:rPr lang="ru-RU" dirty="0" err="1"/>
              <a:t>нд</a:t>
            </a:r>
            <a:r>
              <a:rPr lang="en-US" dirty="0"/>
              <a:t>i</a:t>
            </a:r>
            <a:r>
              <a:rPr lang="ru-RU" dirty="0" err="1"/>
              <a:t>лерінде</a:t>
            </a:r>
            <a:r>
              <a:rPr lang="ru-RU" dirty="0"/>
              <a:t> 5-15 </a:t>
            </a:r>
            <a:r>
              <a:rPr lang="ru-RU" dirty="0" err="1"/>
              <a:t>минутта</a:t>
            </a:r>
            <a:r>
              <a:rPr lang="ru-RU" dirty="0"/>
              <a:t> </a:t>
            </a:r>
            <a:r>
              <a:rPr lang="ru-RU" dirty="0" err="1"/>
              <a:t>өлед</a:t>
            </a:r>
            <a:r>
              <a:rPr lang="en-US" dirty="0"/>
              <a:t>i.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287000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4214810" cy="5572140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Біріншілік-ошақты</a:t>
            </a:r>
            <a:r>
              <a:rPr lang="ru-RU" dirty="0" smtClean="0"/>
              <a:t> </a:t>
            </a:r>
            <a:r>
              <a:rPr lang="ru-RU" dirty="0" err="1" smtClean="0"/>
              <a:t>формалары</a:t>
            </a: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   (</a:t>
            </a:r>
            <a:r>
              <a:rPr lang="ru-RU" sz="2000" dirty="0" err="1" smtClean="0"/>
              <a:t>Инфекцияның</a:t>
            </a:r>
            <a:r>
              <a:rPr lang="ru-RU" sz="2000" dirty="0" smtClean="0"/>
              <a:t> «</a:t>
            </a:r>
            <a:r>
              <a:rPr lang="ru-RU" sz="2000" dirty="0" err="1" smtClean="0"/>
              <a:t>кіру</a:t>
            </a:r>
            <a:r>
              <a:rPr lang="ru-RU" sz="2000" dirty="0" smtClean="0"/>
              <a:t> </a:t>
            </a:r>
            <a:r>
              <a:rPr lang="ru-RU" sz="2000" dirty="0" err="1" smtClean="0"/>
              <a:t>қақпасына</a:t>
            </a:r>
            <a:r>
              <a:rPr lang="ru-RU" sz="2000" dirty="0" smtClean="0"/>
              <a:t>» </a:t>
            </a:r>
            <a:r>
              <a:rPr lang="ru-RU" sz="2000" dirty="0" err="1" smtClean="0"/>
              <a:t>жақын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2000" dirty="0"/>
          </a:p>
          <a:p>
            <a:r>
              <a:rPr lang="ru-RU" dirty="0" err="1" smtClean="0"/>
              <a:t>Генерализденген</a:t>
            </a:r>
            <a:r>
              <a:rPr lang="ru-RU" dirty="0" smtClean="0"/>
              <a:t> </a:t>
            </a:r>
            <a:r>
              <a:rPr lang="ru-RU" dirty="0" err="1" smtClean="0"/>
              <a:t>формалары</a:t>
            </a:r>
            <a:endParaRPr lang="ru-RU" dirty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(</a:t>
            </a:r>
            <a:r>
              <a:rPr lang="ru-RU" sz="2000" dirty="0" err="1" smtClean="0"/>
              <a:t>гематогенді</a:t>
            </a:r>
            <a:r>
              <a:rPr lang="ru-RU" sz="2000" dirty="0" smtClean="0"/>
              <a:t> диссеминация </a:t>
            </a:r>
            <a:r>
              <a:rPr lang="ru-RU" sz="2000" dirty="0" err="1" smtClean="0"/>
              <a:t>көрінісі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2000" dirty="0"/>
          </a:p>
          <a:p>
            <a:r>
              <a:rPr lang="kk-KZ" dirty="0" smtClean="0"/>
              <a:t>Екіншілік-ошақты формалары</a:t>
            </a: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   (</a:t>
            </a:r>
            <a:r>
              <a:rPr lang="ru-RU" sz="2000" dirty="0" err="1" smtClean="0"/>
              <a:t>гематогенді</a:t>
            </a:r>
            <a:r>
              <a:rPr lang="ru-RU" sz="2000" dirty="0" smtClean="0"/>
              <a:t> диссеминация </a:t>
            </a:r>
            <a:r>
              <a:rPr lang="ru-RU" sz="2000" dirty="0" err="1" smtClean="0"/>
              <a:t>асқынуы түрінде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2" name="AutoShape 2" descr="Фон презентации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презентации | Премиум векто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он презентации | Премиум вектор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571612"/>
            <a:ext cx="8423721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Клинико-</a:t>
            </a:r>
            <a:r>
              <a:rPr lang="kk-K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патогенетикалық классификация</a:t>
            </a:r>
            <a:r>
              <a:rPr lang="en-US" sz="6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6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AutoShape 8" descr="Фон для презентации Изображения – скачать бесплатно на Freepi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71902" y="1164134"/>
            <a:ext cx="50720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Генерализденген формалары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err="1" smtClean="0"/>
              <a:t>Екіншілік-генерализденген</a:t>
            </a:r>
            <a:endParaRPr lang="ru-RU" sz="2800" dirty="0" smtClean="0"/>
          </a:p>
          <a:p>
            <a:r>
              <a:rPr lang="ru-RU" sz="2800" dirty="0" err="1" smtClean="0"/>
              <a:t>Біріншілік</a:t>
            </a:r>
            <a:r>
              <a:rPr lang="ru-RU" sz="2800" dirty="0" smtClean="0"/>
              <a:t>- </a:t>
            </a:r>
            <a:r>
              <a:rPr lang="ru-RU" sz="2800" dirty="0" err="1" smtClean="0"/>
              <a:t>ошақты-формадан кейін</a:t>
            </a:r>
            <a:r>
              <a:rPr lang="ru-RU" sz="2800" dirty="0" smtClean="0"/>
              <a:t> </a:t>
            </a:r>
            <a:r>
              <a:rPr lang="ru-RU" sz="2800" dirty="0" err="1" smtClean="0"/>
              <a:t>дамыған</a:t>
            </a:r>
            <a:r>
              <a:rPr lang="ru-RU" sz="2800" dirty="0" smtClean="0"/>
              <a:t>)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err="1" smtClean="0"/>
              <a:t>Біріншілік-генерализденген</a:t>
            </a:r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 err="1" smtClean="0"/>
              <a:t>біріншілік</a:t>
            </a:r>
            <a:r>
              <a:rPr lang="ru-RU" sz="2800" dirty="0" smtClean="0"/>
              <a:t> </a:t>
            </a:r>
            <a:r>
              <a:rPr lang="ru-RU" sz="2800" dirty="0" err="1" smtClean="0"/>
              <a:t>септикалық, септицемиялық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(</a:t>
            </a:r>
            <a:r>
              <a:rPr lang="ru-RU" sz="2800" dirty="0" err="1" smtClean="0"/>
              <a:t>біріншілік</a:t>
            </a:r>
            <a:r>
              <a:rPr lang="ru-RU" sz="2800" dirty="0" smtClean="0"/>
              <a:t> форма </a:t>
            </a:r>
            <a:r>
              <a:rPr lang="ru-RU" sz="2800" dirty="0" err="1" smtClean="0"/>
              <a:t>түрінде дамиды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81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571472" y="0"/>
            <a:ext cx="857252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Біріншілік-ошақты формалары</a:t>
            </a:r>
            <a:endParaRPr lang="en-US" sz="4400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250825" y="981075"/>
            <a:ext cx="8456613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Жаралы</a:t>
            </a:r>
            <a:r>
              <a:rPr lang="ru-RU" sz="3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терілік</a:t>
            </a:r>
            <a:r>
              <a:rPr lang="ru-RU" sz="3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36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ru-RU" sz="3600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Бубонды</a:t>
            </a:r>
            <a:endParaRPr lang="ru-RU" sz="36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ru-RU" sz="3600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Ангинозды</a:t>
            </a:r>
            <a:endParaRPr lang="ru-RU" sz="36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ru-RU" sz="3600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Абдоминальды</a:t>
            </a:r>
            <a:r>
              <a:rPr lang="ru-RU" sz="3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6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SzPct val="75000"/>
            </a:pPr>
            <a:r>
              <a:rPr lang="ru-RU" sz="3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ішектік</a:t>
            </a:r>
            <a:r>
              <a:rPr lang="ru-RU" sz="3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6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ru-RU" sz="3600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Пневмониялық</a:t>
            </a:r>
            <a:r>
              <a:rPr lang="ru-RU" sz="3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6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SzPct val="75000"/>
            </a:pPr>
            <a:r>
              <a:rPr lang="ru-RU" sz="3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өкпелік</a:t>
            </a:r>
            <a:r>
              <a:rPr lang="ru-RU" sz="3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6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kk-K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k-K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Аралас</a:t>
            </a:r>
            <a:endParaRPr lang="ru-RU" sz="36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lang="en-US" sz="36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</a:pPr>
            <a:endParaRPr lang="en-US" sz="36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8951" name="Picture 7" descr="Plague bacteria in blood smear. Note safety pin appearanc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67" y="1700808"/>
            <a:ext cx="3021012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5703888" y="6046788"/>
            <a:ext cx="3440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 u="none">
                <a:effectLst>
                  <a:outerShdw blurRad="38100" dist="38100" dir="2700000" algn="tl">
                    <a:srgbClr val="000000"/>
                  </a:outerShdw>
                </a:effectLst>
              </a:rPr>
              <a:t>“Safety Pin” Y. Pestis </a:t>
            </a:r>
            <a:r>
              <a:rPr lang="ru-RU" sz="1800" b="1" i="1" u="none">
                <a:effectLst>
                  <a:outerShdw blurRad="38100" dist="38100" dir="2700000" algn="tl">
                    <a:srgbClr val="000000"/>
                  </a:outerShdw>
                </a:effectLst>
              </a:rPr>
              <a:t>в крови </a:t>
            </a:r>
            <a:r>
              <a:rPr lang="en-US" sz="1800" b="1" i="1" u="none">
                <a:effectLst>
                  <a:outerShdw blurRad="38100" dist="38100" dir="2700000" algn="tl">
                    <a:srgbClr val="000000"/>
                  </a:outerShdw>
                </a:effectLst>
              </a:rPr>
              <a:t>Pin</a:t>
            </a:r>
          </a:p>
        </p:txBody>
      </p:sp>
    </p:spTree>
    <p:extLst>
      <p:ext uri="{BB962C8B-B14F-4D97-AF65-F5344CB8AC3E}">
        <p14:creationId xmlns:p14="http://schemas.microsoft.com/office/powerpoint/2010/main" val="13272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810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rgbClr val="FF0000"/>
                </a:solidFill>
              </a:rPr>
              <a:t>Екіншілік-ошақты формалары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бубонды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altLang="ko-K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3200" dirty="0" err="1" smtClean="0">
                <a:latin typeface="Times New Roman" pitchFamily="18" charset="0"/>
                <a:cs typeface="Times New Roman" pitchFamily="18" charset="0"/>
              </a:rPr>
              <a:t>ангинозды</a:t>
            </a: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3200" dirty="0" err="1" smtClean="0">
                <a:latin typeface="Times New Roman" pitchFamily="18" charset="0"/>
                <a:cs typeface="Times New Roman" pitchFamily="18" charset="0"/>
              </a:rPr>
              <a:t>абдоминальды</a:t>
            </a: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ko-K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altLang="ko-K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3200" dirty="0" err="1" smtClean="0">
                <a:latin typeface="Times New Roman" pitchFamily="18" charset="0"/>
                <a:cs typeface="Times New Roman" pitchFamily="18" charset="0"/>
              </a:rPr>
              <a:t>пневмониялық</a:t>
            </a: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ko-K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altLang="ko-K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3200" dirty="0" err="1" smtClean="0">
                <a:latin typeface="Times New Roman" pitchFamily="18" charset="0"/>
                <a:cs typeface="Times New Roman" pitchFamily="18" charset="0"/>
              </a:rPr>
              <a:t>менингоэнцефалиттік</a:t>
            </a: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ko-K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3200" dirty="0" err="1" smtClean="0"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ko-KR" sz="32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Font typeface="Wingdings" pitchFamily="2" charset="2"/>
              <a:buChar char="q"/>
            </a:pPr>
            <a:r>
              <a:rPr lang="ru-RU" altLang="ko-K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3200" dirty="0" err="1" smtClean="0">
                <a:latin typeface="Times New Roman" pitchFamily="18" charset="0"/>
                <a:cs typeface="Times New Roman" pitchFamily="18" charset="0"/>
              </a:rPr>
              <a:t>септикалық</a:t>
            </a: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ko-KR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1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000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786322"/>
            <a:ext cx="542928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>
                <a:solidFill>
                  <a:srgbClr val="FFC000"/>
                </a:solidFill>
              </a:rPr>
              <a:t>Сыртқы түрінің сипаты: </a:t>
            </a:r>
            <a:r>
              <a:rPr lang="kk-KZ" sz="2700" dirty="0" smtClean="0"/>
              <a:t/>
            </a:r>
            <a:br>
              <a:rPr lang="kk-KZ" sz="2700" dirty="0" smtClean="0"/>
            </a:br>
            <a:r>
              <a:rPr lang="kk-KZ" sz="2700" dirty="0" smtClean="0">
                <a:solidFill>
                  <a:srgbClr val="FF0000"/>
                </a:solidFill>
              </a:rPr>
              <a:t/>
            </a:r>
            <a:br>
              <a:rPr lang="kk-KZ" sz="2700" dirty="0" smtClean="0">
                <a:solidFill>
                  <a:srgbClr val="FF0000"/>
                </a:solidFill>
              </a:rPr>
            </a:br>
            <a:r>
              <a:rPr lang="kk-KZ" sz="2700" dirty="0" smtClean="0">
                <a:solidFill>
                  <a:srgbClr val="FF0000"/>
                </a:solidFill>
              </a:rPr>
              <a:t>Беті гиперемияланған, ісінген, сосын беті жүдеп, бет бейнесі өткірленеді, көзінің астында қара шеңберлер, цианоз болады, қайғылы бет-әлпет болады, қорқыныш сезімі, үмітсіз қозғалмайтын, көрмейтін көзқарасты болады. Тербелмелі жүріс және түсініксіз сөйлеу болады. 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-184666"/>
            <a:ext cx="4498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kk-KZ" sz="48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Оба клиникасы</a:t>
            </a:r>
            <a:endParaRPr lang="ru-RU" sz="48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Информация для пациентов по ЧУМ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364330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87000" cy="69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08050"/>
            <a:ext cx="8351838" cy="5664222"/>
          </a:xfrm>
        </p:spPr>
        <p:txBody>
          <a:bodyPr>
            <a:normAutofit/>
          </a:bodyPr>
          <a:lstStyle/>
          <a:p>
            <a:pPr marL="533400" indent="-533400"/>
            <a:r>
              <a:rPr 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Қоздырғыштың жергілікті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 лимфа </a:t>
            </a:r>
            <a:r>
              <a:rPr 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түйіндеріне түсуі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лимфаденит, периаденит(бубон), </a:t>
            </a:r>
            <a:r>
              <a:rPr 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бубон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айналасынының ісінуіне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алып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келеді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533400" indent="-533400"/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533400" indent="-533400"/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533400" indent="-533400"/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533400" indent="-533400"/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0777" name="Rectangle 25"/>
          <p:cNvSpPr>
            <a:spLocks noChangeArrowheads="1"/>
          </p:cNvSpPr>
          <p:nvPr/>
        </p:nvSpPr>
        <p:spPr bwMode="auto">
          <a:xfrm>
            <a:off x="1066800" y="-100013"/>
            <a:ext cx="8077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 b="1" i="1" u="none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0785" name="Picture 33" descr="This plague patient is displaying a swollen, ruptured inguinal lymph node, or bubo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92375"/>
            <a:ext cx="4321175" cy="3902075"/>
          </a:xfrm>
          <a:prstGeom prst="rect">
            <a:avLst/>
          </a:prstGeom>
          <a:noFill/>
        </p:spPr>
      </p:pic>
      <p:pic>
        <p:nvPicPr>
          <p:cNvPr id="330786" name="Picture 34" descr="An axillary bubo and edema exhibited by a plague patient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492375"/>
            <a:ext cx="4176713" cy="38893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Бубонды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формасы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клиникалы</a:t>
            </a:r>
            <a:r>
              <a:rPr lang="kk-K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 көрінісі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537</TotalTime>
  <Words>1924</Words>
  <Application>Microsoft Office PowerPoint</Application>
  <PresentationFormat>Экран (4:3)</PresentationFormat>
  <Paragraphs>253</Paragraphs>
  <Slides>39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Аспект</vt:lpstr>
      <vt:lpstr>Оба ауруының клиникасы, диагностикасы  </vt:lpstr>
      <vt:lpstr>Оба ауруы</vt:lpstr>
      <vt:lpstr>Эпизиотиология</vt:lpstr>
      <vt:lpstr>Презентация PowerPoint</vt:lpstr>
      <vt:lpstr> Клинико-патогенетикалық классификация </vt:lpstr>
      <vt:lpstr>Презентация PowerPoint</vt:lpstr>
      <vt:lpstr>Екіншілік-ошақты формалары </vt:lpstr>
      <vt:lpstr> Сыртқы түрінің сипаты:   Беті гиперемияланған, ісінген, сосын беті жүдеп, бет бейнесі өткірленеді, көзінің астында қара шеңберлер, цианоз болады, қайғылы бет-әлпет болады, қорқыныш сезімі, үмітсіз қозғалмайтын, көрмейтін көзқарасты болады. Тербелмелі жүріс және түсініксіз сөйлеу болады. </vt:lpstr>
      <vt:lpstr>Презентация PowerPoint</vt:lpstr>
      <vt:lpstr>Бубон сипатталады: </vt:lpstr>
      <vt:lpstr>Презентация PowerPoint</vt:lpstr>
      <vt:lpstr>Презентация PowerPoint</vt:lpstr>
      <vt:lpstr>Ангинозды (фарингеалды) формасы</vt:lpstr>
      <vt:lpstr>Ангинозды (фарингеалды) формасы</vt:lpstr>
      <vt:lpstr>Абдоминальды (ішектік) формасы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Оба диагностикасы</vt:lpstr>
      <vt:lpstr>Презентация PowerPoint</vt:lpstr>
      <vt:lpstr>Оба емі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Тырысқақ диагностикасы</vt:lpstr>
      <vt:lpstr>Емі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Оба ауруының клиникасы, диагностикасы  Тырысқақ ауруының диагностикасы, емі</dc:title>
  <dc:creator>Инф</dc:creator>
  <cp:lastModifiedBy>Admin</cp:lastModifiedBy>
  <cp:revision>43</cp:revision>
  <dcterms:created xsi:type="dcterms:W3CDTF">2023-02-17T08:38:11Z</dcterms:created>
  <dcterms:modified xsi:type="dcterms:W3CDTF">2023-02-21T04:07:14Z</dcterms:modified>
</cp:coreProperties>
</file>