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91" r:id="rId4"/>
    <p:sldId id="279" r:id="rId5"/>
    <p:sldId id="280" r:id="rId6"/>
    <p:sldId id="286" r:id="rId7"/>
    <p:sldId id="287" r:id="rId8"/>
    <p:sldId id="284" r:id="rId9"/>
    <p:sldId id="285" r:id="rId10"/>
    <p:sldId id="292" r:id="rId11"/>
    <p:sldId id="294" r:id="rId12"/>
    <p:sldId id="295" r:id="rId13"/>
    <p:sldId id="296" r:id="rId14"/>
    <p:sldId id="293" r:id="rId15"/>
    <p:sldId id="270" r:id="rId16"/>
    <p:sldId id="271" r:id="rId17"/>
    <p:sldId id="272" r:id="rId18"/>
    <p:sldId id="273" r:id="rId19"/>
    <p:sldId id="29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5" y="1052736"/>
            <a:ext cx="6417734" cy="2520280"/>
          </a:xfrm>
        </p:spPr>
        <p:txBody>
          <a:bodyPr>
            <a:normAutofit/>
          </a:bodyPr>
          <a:lstStyle/>
          <a:p>
            <a:r>
              <a:rPr lang="ru-RU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Жіті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коронарлы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синдром 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880320" cy="197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002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3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Жедел  жәрдем бригадасының емдеу және диагностика тактикасы: </a:t>
            </a:r>
          </a:p>
          <a:p>
            <a:r>
              <a:rPr lang="kk-KZ" sz="2800" b="1" dirty="0" smtClean="0"/>
              <a:t>-Шағым жинау</a:t>
            </a:r>
          </a:p>
          <a:p>
            <a:pPr>
              <a:buFontTx/>
              <a:buChar char="-"/>
            </a:pPr>
            <a:r>
              <a:rPr lang="kk-KZ" sz="2800" b="1" dirty="0" smtClean="0"/>
              <a:t>10 мин ішінде ЭКГ түсіру</a:t>
            </a:r>
          </a:p>
          <a:p>
            <a:pPr>
              <a:buFontTx/>
              <a:buChar char="-"/>
            </a:pPr>
            <a:r>
              <a:rPr lang="kk-KZ" sz="2800" b="1" dirty="0" smtClean="0"/>
              <a:t>анамнезін жинау</a:t>
            </a:r>
          </a:p>
          <a:p>
            <a:pPr>
              <a:buFontTx/>
              <a:buChar char="-"/>
            </a:pPr>
            <a:r>
              <a:rPr lang="kk-KZ" sz="2800" b="1" dirty="0" smtClean="0"/>
              <a:t> ЭКГ де өзгерісіне байланысты </a:t>
            </a:r>
            <a:endParaRPr lang="en-US" sz="2800" b="1" dirty="0" smtClean="0"/>
          </a:p>
          <a:p>
            <a:pPr>
              <a:buFontTx/>
              <a:buChar char="-"/>
            </a:pPr>
            <a:r>
              <a:rPr lang="en-US" sz="2800" b="1" dirty="0" smtClean="0"/>
              <a:t>ST </a:t>
            </a:r>
            <a:r>
              <a:rPr lang="kk-KZ" sz="2800" b="1" dirty="0" smtClean="0"/>
              <a:t> сегментінің өзгерісіне қарай ем жасау (</a:t>
            </a:r>
            <a:r>
              <a:rPr lang="en-US" sz="2800" b="1" dirty="0" smtClean="0"/>
              <a:t>ST </a:t>
            </a:r>
            <a:r>
              <a:rPr lang="kk-KZ" sz="2800" b="1" dirty="0" smtClean="0"/>
              <a:t> сегментінің көтерілуінсіз, </a:t>
            </a:r>
            <a:r>
              <a:rPr lang="en-US" sz="2800" b="1" dirty="0" smtClean="0"/>
              <a:t>ST </a:t>
            </a:r>
            <a:r>
              <a:rPr lang="kk-KZ" sz="2800" b="1" dirty="0" smtClean="0"/>
              <a:t> сегментінің көтерілуімен) </a:t>
            </a:r>
          </a:p>
          <a:p>
            <a:pPr>
              <a:buFontTx/>
              <a:buChar char="-"/>
            </a:pPr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Қалыпты жағдайдағы ЭКГ көрінісі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ктрокардиография - Нарушения сердечно-сосудистой системы - Справочник  MSD Профессиональная верс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0724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 </a:t>
            </a:r>
            <a:r>
              <a:rPr lang="ru-RU" dirty="0" err="1" smtClean="0">
                <a:solidFill>
                  <a:schemeClr val="tx1"/>
                </a:solidFill>
              </a:rPr>
              <a:t>сегментінің көтерілуінсіз кезіндегі</a:t>
            </a:r>
            <a:r>
              <a:rPr lang="ru-RU" dirty="0" smtClean="0">
                <a:solidFill>
                  <a:schemeClr val="tx1"/>
                </a:solidFill>
              </a:rPr>
              <a:t> ЭКГ </a:t>
            </a:r>
            <a:r>
              <a:rPr lang="ru-RU" dirty="0" err="1" smtClean="0">
                <a:solidFill>
                  <a:schemeClr val="tx1"/>
                </a:solidFill>
              </a:rPr>
              <a:t>көрінісі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нфаркт миокарда без подъема сегмента s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85011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 </a:t>
            </a:r>
            <a:r>
              <a:rPr lang="ru-RU" dirty="0" err="1" smtClean="0">
                <a:solidFill>
                  <a:schemeClr val="tx1"/>
                </a:solidFill>
              </a:rPr>
              <a:t>сегментінің көтерілуі болған кездегі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ЭКГ-дағы көрініс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Экг 22. Острый коронарный синдром с подъемом сегмента s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725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Оттегі</a:t>
            </a:r>
          </a:p>
          <a:p>
            <a:pPr>
              <a:buFontTx/>
              <a:buChar char="-"/>
            </a:pPr>
            <a:r>
              <a:rPr lang="kk-KZ" dirty="0" smtClean="0"/>
              <a:t>Нитроглицерин 1 таб, егер қан қысымы 90 ммс.сб. Жоғары болған жағдайда 3 ретке дейін қайталауға болады. </a:t>
            </a:r>
          </a:p>
          <a:p>
            <a:pPr>
              <a:buFontTx/>
              <a:buChar char="-"/>
            </a:pPr>
            <a:r>
              <a:rPr lang="kk-KZ" dirty="0" smtClean="0"/>
              <a:t> ауырсынуды басылмаған жағдайда  ( морфин 1</a:t>
            </a:r>
            <a:r>
              <a:rPr lang="en-US" dirty="0" smtClean="0"/>
              <a:t>% 1</a:t>
            </a:r>
            <a:r>
              <a:rPr lang="kk-KZ" dirty="0" smtClean="0"/>
              <a:t>,0 + натрий хлорид 0,9</a:t>
            </a:r>
            <a:r>
              <a:rPr lang="en-US" dirty="0" smtClean="0"/>
              <a:t> %</a:t>
            </a:r>
            <a:r>
              <a:rPr lang="kk-KZ" dirty="0" smtClean="0"/>
              <a:t> 9,0 к/т, ауырсыну басылғанша салу-тынысының тежелуі, гипотензия, қусу) </a:t>
            </a:r>
          </a:p>
          <a:p>
            <a:pPr>
              <a:buFontTx/>
              <a:buChar char="-"/>
            </a:pPr>
            <a:r>
              <a:rPr lang="kk-KZ" dirty="0" smtClean="0"/>
              <a:t> ацетилсалицил қышқылы 360 мг</a:t>
            </a:r>
          </a:p>
          <a:p>
            <a:pPr>
              <a:buFontTx/>
              <a:buChar char="-"/>
            </a:pPr>
            <a:r>
              <a:rPr lang="kk-KZ" dirty="0" smtClean="0"/>
              <a:t> егер жасы 75 жастан асқан болса кворекс немесе клопидогрел  75 мг? 75 жастан аспаған жағдайда 300 мг-4 таб. </a:t>
            </a:r>
          </a:p>
          <a:p>
            <a:pPr>
              <a:buFontTx/>
              <a:buChar char="-"/>
            </a:pPr>
            <a:r>
              <a:rPr lang="kk-KZ" dirty="0" smtClean="0"/>
              <a:t>Гепарин  5000 ед к/т немесе арикстра 2,5 мл т/а</a:t>
            </a:r>
          </a:p>
          <a:p>
            <a:pPr>
              <a:buFontTx/>
              <a:buChar char="-"/>
            </a:pPr>
            <a:r>
              <a:rPr lang="kk-KZ" dirty="0" smtClean="0"/>
              <a:t>  ауруханаға №225 бұйрық бойынша хабарлама беру және тасымалдау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Жіті коронарлы синдромы </a:t>
            </a:r>
            <a:r>
              <a:rPr lang="en-US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ST </a:t>
            </a:r>
            <a:r>
              <a:rPr lang="kk-KZ" sz="2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сегментінің көтерілуінсіз алгоритм бойынша жедел жәрдем дәрігерінің ауруханаға дейінгі кезеңде көрсетілетін медициналық көмек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10016"/>
            <a:ext cx="718663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064896" cy="457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1600" dirty="0" smtClean="0"/>
              <a:t/>
            </a:r>
            <a:br>
              <a:rPr lang="kk-KZ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cap="none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6632"/>
            <a:ext cx="7704856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1800" b="1" spc="0" dirty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Жіті коронарлы синдромы </a:t>
            </a:r>
            <a:r>
              <a:rPr lang="en-US" sz="1800" b="1" spc="0" dirty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ST </a:t>
            </a:r>
            <a:r>
              <a:rPr lang="kk-KZ" sz="1800" b="1" spc="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  <a:cs typeface="Times New Roman" pitchFamily="18" charset="0"/>
              </a:rPr>
              <a:t>сегментінің көтерілуімен алгоритм бойынша жедел жәрдем дәрігерінің ауруханаға дейінгі кезеңде көрсетілетін медициналық көмек</a:t>
            </a:r>
            <a:endParaRPr lang="ru-RU" sz="1800" b="1" spc="0" dirty="0">
              <a:solidFill>
                <a:srgbClr val="FF0000"/>
              </a:solidFill>
              <a:latin typeface="Times New Roman KZ" panose="02020603050405020304" pitchFamily="18" charset="0"/>
              <a:ea typeface="Times New Roman KZ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k-KZ" dirty="0" smtClean="0"/>
              <a:t>Оттегі,</a:t>
            </a:r>
          </a:p>
          <a:p>
            <a:pPr>
              <a:buFontTx/>
              <a:buChar char="-"/>
            </a:pPr>
            <a:r>
              <a:rPr lang="kk-KZ" dirty="0" smtClean="0"/>
              <a:t> ауырсынуды басу ( морфин 1</a:t>
            </a:r>
            <a:r>
              <a:rPr lang="en-US" dirty="0" smtClean="0"/>
              <a:t>% 1</a:t>
            </a:r>
            <a:r>
              <a:rPr lang="kk-KZ" dirty="0" smtClean="0"/>
              <a:t>,0 + натрий хлорид 0,9</a:t>
            </a:r>
            <a:r>
              <a:rPr lang="en-US" dirty="0" smtClean="0"/>
              <a:t> %</a:t>
            </a:r>
            <a:r>
              <a:rPr lang="kk-KZ" dirty="0" smtClean="0"/>
              <a:t> 9,0 к/т, ауырсыну басылғанша немесе кері әсері пайда болғанша-кусу, гипотензия, тынысының тежелуі ) </a:t>
            </a:r>
          </a:p>
          <a:p>
            <a:pPr>
              <a:buFontTx/>
              <a:buChar char="-"/>
            </a:pPr>
            <a:r>
              <a:rPr lang="kk-KZ" dirty="0" smtClean="0"/>
              <a:t> ацетилсалицил қышқылы 360 мг</a:t>
            </a:r>
          </a:p>
          <a:p>
            <a:pPr>
              <a:buFontTx/>
              <a:buChar char="-"/>
            </a:pPr>
            <a:r>
              <a:rPr lang="kk-KZ" dirty="0" smtClean="0"/>
              <a:t> брилинта</a:t>
            </a:r>
            <a:r>
              <a:rPr lang="ru-RU" dirty="0" smtClean="0"/>
              <a:t>(</a:t>
            </a:r>
            <a:r>
              <a:rPr lang="ru-RU" dirty="0" err="1" smtClean="0"/>
              <a:t>тикогрелол</a:t>
            </a:r>
            <a:r>
              <a:rPr lang="ru-RU" dirty="0" smtClean="0"/>
              <a:t>)</a:t>
            </a:r>
            <a:r>
              <a:rPr lang="kk-KZ" dirty="0" smtClean="0"/>
              <a:t> 180 мг-2 таб немесе клопидогрель(кворекс) 600 мг-8 таб.</a:t>
            </a:r>
          </a:p>
          <a:p>
            <a:pPr>
              <a:buFontTx/>
              <a:buChar char="-"/>
            </a:pPr>
            <a:r>
              <a:rPr lang="kk-KZ" dirty="0" smtClean="0"/>
              <a:t>Гепарин  5000 ед к/т немесе арикстра 2,5 мл т/а</a:t>
            </a:r>
          </a:p>
          <a:p>
            <a:pPr>
              <a:buFontTx/>
              <a:buChar char="-"/>
            </a:pPr>
            <a:r>
              <a:rPr lang="kk-KZ" dirty="0" smtClean="0"/>
              <a:t> тромболитикалық препарат салуға карсы көрсеткіш болмаған жағдайда </a:t>
            </a:r>
            <a:r>
              <a:rPr lang="kk-KZ" b="1" dirty="0" smtClean="0"/>
              <a:t>Ревекард</a:t>
            </a:r>
            <a:r>
              <a:rPr lang="kk-KZ" dirty="0" smtClean="0"/>
              <a:t> немесе </a:t>
            </a:r>
            <a:r>
              <a:rPr lang="kk-KZ" b="1" dirty="0" smtClean="0"/>
              <a:t>Актилизе</a:t>
            </a:r>
            <a:r>
              <a:rPr lang="kk-KZ" dirty="0" smtClean="0"/>
              <a:t> препараты көк тамырға салынады. </a:t>
            </a:r>
            <a:endParaRPr lang="ru-RU" dirty="0" smtClean="0"/>
          </a:p>
          <a:p>
            <a:r>
              <a:rPr lang="kk-KZ" dirty="0" smtClean="0"/>
              <a:t>Бастапқы 6 сағат ішінде болған аурысынуға және қарсы көрсетілімдері жоқ болған жағдайда  </a:t>
            </a:r>
          </a:p>
          <a:p>
            <a:r>
              <a:rPr lang="kk-KZ" dirty="0" smtClean="0"/>
              <a:t>ғана салынады. </a:t>
            </a:r>
          </a:p>
          <a:p>
            <a:r>
              <a:rPr lang="kk-KZ" dirty="0" smtClean="0"/>
              <a:t>- Ауруханаға №225 бұйрық бойынша хабарлама беру және тасымалдау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5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60486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b="0" dirty="0" smtClean="0"/>
              <a:t> </a:t>
            </a:r>
            <a:r>
              <a:rPr lang="ru-RU" sz="2000" b="0" dirty="0" err="1" smtClean="0"/>
              <a:t>бета-блокатор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жүректің қозуын болдырмайды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және жүрек соғу жиілігін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жүрек жиырылғыштығын (жүрек бұлшықетінің жиырылу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қабілеті</a:t>
            </a:r>
            <a:r>
              <a:rPr lang="ru-RU" sz="2000" b="0" dirty="0" smtClean="0"/>
              <a:t>) </a:t>
            </a:r>
            <a:r>
              <a:rPr lang="ru-RU" sz="2000" b="0" dirty="0" err="1" smtClean="0"/>
              <a:t>және өткізгіштік жылдамдығын төмендетеді.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Бұл оттегіге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деген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сұранысты азайтады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және төзімділікті арттырады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571744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-β-блокаторы: </a:t>
            </a:r>
            <a:r>
              <a:rPr lang="ru-RU" b="1" dirty="0" err="1" smtClean="0"/>
              <a:t>Метопролол</a:t>
            </a:r>
            <a:r>
              <a:rPr lang="ru-RU" b="1" dirty="0" smtClean="0"/>
              <a:t> </a:t>
            </a:r>
            <a:r>
              <a:rPr lang="ru-RU" dirty="0" smtClean="0"/>
              <a:t>(таблетка 50 мг, ампулы 1% 5,0мл),</a:t>
            </a:r>
          </a:p>
          <a:p>
            <a:r>
              <a:rPr lang="ru-RU" dirty="0" smtClean="0"/>
              <a:t>-</a:t>
            </a:r>
            <a:r>
              <a:rPr lang="ru-RU" b="1" dirty="0" err="1" smtClean="0"/>
              <a:t>Беталок</a:t>
            </a:r>
            <a:r>
              <a:rPr lang="ru-RU" dirty="0" smtClean="0"/>
              <a:t> 1 мг/мл-ампула 5 мл</a:t>
            </a:r>
          </a:p>
          <a:p>
            <a:endParaRPr lang="ru-RU" dirty="0" smtClean="0"/>
          </a:p>
          <a:p>
            <a:r>
              <a:rPr lang="ru-RU" dirty="0" err="1" smtClean="0"/>
              <a:t>Карсы</a:t>
            </a:r>
            <a:r>
              <a:rPr lang="ru-RU" dirty="0" smtClean="0"/>
              <a:t> корсет</a:t>
            </a:r>
            <a:r>
              <a:rPr lang="kk-KZ" dirty="0" smtClean="0"/>
              <a:t>ілімдер;</a:t>
            </a:r>
          </a:p>
          <a:p>
            <a:r>
              <a:rPr lang="kk-KZ" dirty="0" smtClean="0"/>
              <a:t>-брадикардия,</a:t>
            </a:r>
          </a:p>
          <a:p>
            <a:r>
              <a:rPr lang="kk-KZ" dirty="0" smtClean="0"/>
              <a:t>-АҚҚ төмен болуы,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Кардиогенді</a:t>
            </a:r>
            <a:r>
              <a:rPr lang="ru-RU" dirty="0" smtClean="0"/>
              <a:t> шок,</a:t>
            </a:r>
          </a:p>
          <a:p>
            <a:r>
              <a:rPr lang="kk-KZ" dirty="0" smtClean="0"/>
              <a:t>-Созылмалы журек жетіспеушілігі декомпенсация сатысында,</a:t>
            </a:r>
          </a:p>
          <a:p>
            <a:r>
              <a:rPr lang="kk-KZ" dirty="0" smtClean="0"/>
              <a:t>-АВ блокада 2-3 сатысы.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56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k-KZ" sz="24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Ревекард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к/і енгізіледі </a:t>
            </a: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препаратты алдын ала   дистиллденген ерітіндісінде  ерітіп алады</a:t>
            </a: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болюс+инфузия</a:t>
            </a: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схемасы бойынша енгізеді. Препарат бірінші дозасы :15 мл болюсті енгізіледі</a:t>
            </a:r>
            <a:b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-келесі инфузия 30 мин ішінде -50мл енгізіледі к/к тамыр ішіне </a:t>
            </a:r>
            <a:b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соңғы 35 мл ерітіндісі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минут </a:t>
            </a:r>
            <a:r>
              <a:rPr lang="ru-RU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кок </a:t>
            </a:r>
            <a:r>
              <a:rPr lang="ru-RU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тамырға енг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ізіледі</a:t>
            </a:r>
            <a:b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Инфузиянын жалпы ұзақтығы</a:t>
            </a:r>
            <a:r>
              <a:rPr lang="kk-KZ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-1,5 сағат.</a:t>
            </a:r>
            <a:endParaRPr lang="ru-RU" sz="24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1"/>
            <a:ext cx="7029523" cy="6480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3200" b="1" cap="none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Фибринолитикалық терапия</a:t>
            </a:r>
            <a:endParaRPr lang="ru-RU" sz="3200" b="1" cap="none" spc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89248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kk-KZ" sz="1600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Абсолюттік: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*Кез келген мерзімнің мтуінде бас сүйек ішіне қан құйылу немесе шығу тегі белгісіз инсульт;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*Алдыңғы 6 Айдағы ишемиялық инсульт;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*ОЖЖ-ң зақымдануы , ісік немесе артериовеноздық мальформация;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*Жақында өткен кең ауқымды жарақат/операция/бастың зақымдалуы;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*Алдыңғы ай ішінде асқазан – ішектен кан кету;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*асқазан ішек жолдарынан кан кету және кан кетімен ілеспе белгілі аурулар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(menses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-ті қоспағанда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*Аорта қабаттарының ажырауы;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Алдыңғы 24 сағатта болған басуға келмейтін орындардағы пункция 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бауыр биопсиясы, люмбальды пункция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Қатыстық: </a:t>
            </a:r>
            <a:r>
              <a:rPr lang="ru-RU" sz="1600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(относительные)</a:t>
            </a:r>
            <a:r>
              <a:rPr lang="kk-KZ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*Алдыңғы 6 айдағы транзиторлық ишемиялық шабуыл;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*Антикоагулянттарды ішке қабылдау;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*Жүктілік немесе босанғаннан кейінгі 1 апта;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*Рефрактерлік артериялық гипертензия 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Сист. АҚ 180 мм.рт.ст- дан артық және диаст. АҚ 110 мм.рт.ст- дан артық</a:t>
            </a:r>
            <a:r>
              <a:rPr lang="en-US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*Үдемелі сатысындағы бауыр аурулары;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*Инфекциялық эндокардит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*Асқазан немесе 12 елі ішек ойық жаралы аурудың асқынуы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*Ұзақ немесе травматикалық реанимация</a:t>
            </a:r>
            <a:br>
              <a:rPr lang="kk-KZ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7"/>
            <a:ext cx="7173539" cy="1008112"/>
          </a:xfrm>
        </p:spPr>
        <p:txBody>
          <a:bodyPr>
            <a:normAutofit/>
          </a:bodyPr>
          <a:lstStyle/>
          <a:p>
            <a:pPr algn="ctr"/>
            <a:r>
              <a:rPr lang="kk-KZ" sz="28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Фибринолитикалық терапияға қарсы көрсетілімдер</a:t>
            </a:r>
            <a:endParaRPr lang="ru-RU" sz="2800" b="1" spc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2132856"/>
            <a:ext cx="77724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kk-KZ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сегментінің көтерілуімен және көтерілуінсіз ЖКС-уақытылы диагностикалануына,шұғыл көмек көрсетуге,асқынулардың алдын алуға,бейінді клиникаға тасымалдауға бағытталады.</a:t>
            </a:r>
            <a:r>
              <a:rPr lang="kk-KZ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5" y="476672"/>
            <a:ext cx="6417734" cy="11521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cap="none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Емдеуге жатқызуға дейінгі кезеңдегі емдеу тактикасы</a:t>
            </a:r>
            <a:endParaRPr lang="ru-RU" sz="2400" cap="none" spc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8328"/>
            <a:ext cx="3754760" cy="45719"/>
          </a:xfrm>
        </p:spPr>
        <p:txBody>
          <a:bodyPr>
            <a:normAutofit fontScale="90000"/>
          </a:bodyPr>
          <a:lstStyle/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62" y="857232"/>
            <a:ext cx="5400600" cy="5628971"/>
          </a:xfrm>
        </p:spPr>
        <p:txBody>
          <a:bodyPr>
            <a:normAutofit/>
          </a:bodyPr>
          <a:lstStyle/>
          <a:p>
            <a:pPr marL="0" indent="363538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коронарлы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синдром-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жүректің ишемиялық ауруының клиникалық көрінісінің критикалық фазасы. Жедел коронарлық синдром-жедел миокард инфаркты мен турақсыз стенокардияға кудік туғызатын кез-келген клиникалық, электрокардиографиялық, лабораторлық белгілерімен көрінетін жедел миокрад ишемиясы.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42" y="714356"/>
            <a:ext cx="3583213" cy="55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638" y="1916832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 аударғандарыңызға рахмет!!!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357166"/>
            <a:ext cx="3429000" cy="2714644"/>
          </a:xfrm>
        </p:spPr>
        <p:txBody>
          <a:bodyPr>
            <a:normAutofit fontScale="90000"/>
          </a:bodyPr>
          <a:lstStyle/>
          <a:p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сегменінің жоғарылуымен  байқалатын жедел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коронарлык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синдромының диагностикасы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Денсаулық сақтау министрлігінің қызметтер сапасы бойынша біріккен комиссиясының 2016 жылғы 23 маусымдағы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хаттамасымен мақұлданған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сегментінің жогарылауынсыз байкалатын жедел коронарлық синдромының диагностика жане емдеу жөнінде Қазақстан Республикасы Денсаулық сақта министрлігінің қызметтер сапасы бойынша біріккен комиссиясының 2017 жылғы 10 қарашадағы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№32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хаттамасымен мақұлданған</a:t>
            </a:r>
            <a:endParaRPr lang="ru-RU" sz="1600" dirty="0"/>
          </a:p>
        </p:txBody>
      </p:sp>
      <p:pic>
        <p:nvPicPr>
          <p:cNvPr id="128002" name="Picture 2" descr="Жіті коронарлық синдром | Шығыс Қазақстан Облыстық салауатты өмір салтын  қалыптастыру орталығы медициналық мекемесі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38" r="166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Жіктелуі</a:t>
            </a:r>
            <a:endParaRPr lang="ru-RU" sz="4000" dirty="0">
              <a:solidFill>
                <a:srgbClr val="FF0000"/>
              </a:solidFill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12"/>
            <a:ext cx="7472386" cy="4714907"/>
          </a:xfrm>
        </p:spPr>
      </p:pic>
    </p:spTree>
    <p:extLst>
      <p:ext uri="{BB962C8B-B14F-4D97-AF65-F5344CB8AC3E}">
        <p14:creationId xmlns:p14="http://schemas.microsoft.com/office/powerpoint/2010/main" val="71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/>
          <a:stretch/>
        </p:blipFill>
        <p:spPr>
          <a:xfrm>
            <a:off x="309095" y="1500174"/>
            <a:ext cx="8834905" cy="52298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97916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Стенокардияның диагностикалық алгоритмі (11 белгісі)</a:t>
            </a:r>
            <a:endParaRPr lang="ru-RU" sz="3200" dirty="0">
              <a:solidFill>
                <a:srgbClr val="FF0000"/>
              </a:solidFill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8478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Астмалық</a:t>
            </a:r>
            <a:r>
              <a:rPr lang="ru-RU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–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ауырсынусыз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бірден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астмасынан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басталады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Миокард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инфарктінің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бастамасы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жүректе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бірнеше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постинфаркттық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тыртығы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немесе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диффузды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кардиосклерозы бар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қарт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адамдарға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папиллярлық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бұлшықеттің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некрозына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тән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ентігіп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ортопноэ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күйінде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Өкпеде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алдымен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ұсақ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көпіршікті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кейін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орта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ірі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көпіршікті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ылғалды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сырылдар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алыстан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естілетін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сырылды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тыныс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пайда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Өкпе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артериясында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1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тонның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акценті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естіледі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Шулы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сырылды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тынысты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кейде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тондарын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естіртпейді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Миокард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инфарктісінің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астмалық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өте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болғандықтан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көбіне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өлімге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алып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келеді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Аритмиялық</a:t>
            </a:r>
            <a:r>
              <a:rPr lang="ru-RU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–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пароксизмдік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ырғақ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бұзылысынан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(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жыбыр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аритмиясынан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атриовентрикулалық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блокададан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)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басталады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жағдай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өткізгіштік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жүйесінің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некрозға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немесе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ишемияға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ұшырауынан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Абдоминальдік</a:t>
            </a:r>
            <a:r>
              <a:rPr lang="ru-RU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b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-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түрінде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эпигастрий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кіндік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мықын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қабырғаасты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аймақтарында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орналасады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Сондықтан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іш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қуысы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ағзаларының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патологиясымен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байланыстырады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Клиникалық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көрінісі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асқазан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мен он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екі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елі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ішектің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жара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ауруына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панкреатитке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жіті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холециститке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аппендицитке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ұқсайды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Диагноз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қате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қойылғанда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хирургиялық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емге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алынуы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ықтимал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Сырқаттың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белгілерін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сұрыптағанда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ауырсынудың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іш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қуысында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басым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орналасқанымен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көкет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күмбезінен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жоғары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яғни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кеуде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қуысында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таралуын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ескерген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жөн</a:t>
            </a:r>
            <a:r>
              <a:rPr lang="ru-RU" dirty="0" smtClean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endParaRPr lang="ru-RU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404664"/>
            <a:ext cx="8229600" cy="14401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коронарлык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синдромны</a:t>
            </a:r>
            <a:r>
              <a:rPr lang="kk-KZ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 атипиялык клиника көріністері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36" y="903654"/>
            <a:ext cx="8993364" cy="595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Диспепсиялық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Абдоминальдік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түрінен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айрықша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инфарктінің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түрінде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іш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қуысында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болмайды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белгісі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–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тағамдық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интоксикацияға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ұқсас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диспепсиялық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бұзылыстар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айнуы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құсу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нұсқа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мезентериялық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артериялардың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атеросклерозы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асқорыту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жолдарының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қосымша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аурулары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бар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қарт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науқастарда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кездеседі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Коллапстық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жіті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тамыр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шамасыздығынан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артериялық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көктамырлық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қысымдар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күрт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төмендейді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науқастың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әлі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құрып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тер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терісі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бозарады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есі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кіресілі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–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шығасылы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ағыл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-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тегіл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терлейді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көктамырлары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айқын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болмайды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қарай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диурез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азаяды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және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микроциркуляциялық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бұзылыстар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аса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көлемді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некроздың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дамуында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кездеседі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Церебральдік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b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неврологиялық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белгілерден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белгілері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ми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қанайналымы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бұзылысының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көрінісіне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ұқсайды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инфарктінің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церебральдік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атеросклерозы бар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науқастарда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байқалады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Шеткері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(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перифериялық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) 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b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түрінде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тұсында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төс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маңында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тіпті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кеуде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сарайында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болмайды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иррадиация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аймақтарында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ғана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(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иықта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жақта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мойында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т.б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.)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сезіледі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Ауырсыну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деңгейі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әртүрлі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бірақ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көбіне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айтарлықтай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емес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Инфарктінің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көбіне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атеросклерозға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шалдыққан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егде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қарт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адамдарға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тән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b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Симптомсыз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</a:t>
            </a:r>
            <a:r>
              <a:rPr lang="ru-RU" sz="1600" b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мылқау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</a:t>
            </a:r>
            <a:r>
              <a:rPr lang="ru-RU" sz="1600" b="1" i="1" u="sng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b="1" i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  <a:r>
              <a:rPr lang="ru-RU" sz="1600" b="1" u="sng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жасырын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дамиды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Көрінісінде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себепсіз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әлсіздік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аздап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ауыруы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мен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айналуы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шамалы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ентікпе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тәбеттің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төмендеуі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ұйқының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бұзылуы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АҚ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құбылысы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субфебрильдік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қызба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байқалуы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мүмкін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Науқас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өз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жағдайын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жағымсыз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ауа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райымен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салқындаумен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байланыстырып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белгілерге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мән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берместен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береді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Симптомсыз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кездейсоқ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тексерілгенде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немесе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ЭКГ-да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қалған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тыртықтану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өзгерістерімен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анықталады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Миокард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инфарктісінің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симптомсыз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кенет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өлім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себебінің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бірі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болып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1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табылады</a:t>
            </a:r>
            <a:r>
              <a:rPr lang="ru-RU" sz="1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14290"/>
            <a:ext cx="8229600" cy="1630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404664"/>
            <a:ext cx="8229600" cy="14401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коронарлық синдромның дифференциальды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диагностикасы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4" y="1556792"/>
            <a:ext cx="8244408" cy="464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404664"/>
            <a:ext cx="8229600" cy="14401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Жедел коронарлық синдромының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дифференциальды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диагностикасы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8716"/>
            <a:ext cx="7776864" cy="56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929</TotalTime>
  <Words>464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Презентация PowerPoint</vt:lpstr>
      <vt:lpstr>.</vt:lpstr>
      <vt:lpstr>   ST сегменінің жоғарылуымен  байқалатын жедел коронарлык синдромының диагностикасы мен емдеу жөнінде  Қазақстан Республикасы Денсаулық сақтау министрлігінің қызметтер сапасы бойынша біріккен комиссиясының 2016 жылғы 23 маусымдағы №5 хаттамасымен мақұлданған </vt:lpstr>
      <vt:lpstr>Жіктелуі</vt:lpstr>
      <vt:lpstr>Стенокардияның диагностикалық алгоритмі (11 белгісі)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Қалыпты жағдайдағы ЭКГ көрінісі</vt:lpstr>
      <vt:lpstr>ST сегментінің көтерілуінсіз кезіндегі ЭКГ көрінісі</vt:lpstr>
      <vt:lpstr>ST сегментінің көтерілуі болған кездегі ЭКГ-дағы көрініс</vt:lpstr>
      <vt:lpstr>     Жіті коронарлы синдромы ST сегментінің көтерілуінсіз алгоритм бойынша жедел жәрдем дәрігерінің ауруханаға дейінгі кезеңде көрсетілетін медициналық көмек</vt:lpstr>
      <vt:lpstr>  </vt:lpstr>
      <vt:lpstr> бета-блокатор жүректің қозуын болдырмайды және жүрек соғу жиілігін, жүрек жиырылғыштығын (жүрек бұлшықетінің жиырылу қабілеті) және өткізгіштік жылдамдығын төмендетеді. Бұл оттегіге деген сұранысты азайтады және төзімділікті арттырады </vt:lpstr>
      <vt:lpstr> -Ревекард к/і енгізіледі (препаратты алдын ала   дистиллденген ерітіндісінде  ерітіп алады) " болюс+инфузия" схемасы бойынша енгізеді. Препарат бірінші дозасы :15 мл болюсті енгізіледі   -келесі инфузия 30 мин ішінде -50мл енгізіледі к/к тамыр ішіне  - соңғы 35 мл ерітіндісі 60 минут бойы кок тамырға енгізіледі                         Инфузиянын жалпы ұзақтығы-1,5 сағат.</vt:lpstr>
      <vt:lpstr>Абсолюттік: *Кез келген мерзімнің мтуінде бас сүйек ішіне қан құйылу немесе шығу тегі белгісіз инсульт; *Алдыңғы 6 Айдағы ишемиялық инсульт; *ОЖЖ-ң зақымдануы , ісік немесе артериовеноздық мальформация; *Жақында өткен кең ауқымды жарақат/операция/бастың зақымдалуы; *Алдыңғы ай ішінде асқазан – ішектен кан кету; *асқазан ішек жолдарынан кан кету және кан кетімен ілеспе белгілі аурулар(menses-ті қоспағанда); *Аорта қабаттарының ажырауы; Алдыңғы 24 сағатта болған басуға келмейтін орындардағы пункция (бауыр биопсиясы, люмбальды пункция) Қатыстық: (относительные) *Алдыңғы 6 айдағы транзиторлық ишемиялық шабуыл; *Антикоагулянттарды ішке қабылдау; *Жүктілік немесе босанғаннан кейінгі 1 апта; *Рефрактерлік артериялық гипертензия (Сист. АҚ 180 мм.рт.ст- дан артық және диаст. АҚ 110 мм.рт.ст- дан артық); *Үдемелі сатысындағы бауыр аурулары; *Инфекциялық эндокардит *Асқазан немесе 12 елі ішек ойық жаралы аурудың асқынуы *Ұзақ немесе травматикалық реанимация </vt:lpstr>
      <vt:lpstr> ST сегментінің көтерілуімен және көтерілуінсіз ЖКС-уақытылы диагностикалануына,шұғыл көмек көрсетуге,асқынулардың алдын алуға,бейінді клиникаға тасымалдауға бағытталады.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ГУЛИ-МЕДИК</dc:creator>
  <cp:lastModifiedBy>Пользователь</cp:lastModifiedBy>
  <cp:revision>100</cp:revision>
  <dcterms:created xsi:type="dcterms:W3CDTF">2018-02-10T08:21:40Z</dcterms:created>
  <dcterms:modified xsi:type="dcterms:W3CDTF">2023-11-23T05:05:28Z</dcterms:modified>
</cp:coreProperties>
</file>