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84" r:id="rId4"/>
    <p:sldId id="283" r:id="rId5"/>
    <p:sldId id="282" r:id="rId6"/>
    <p:sldId id="299" r:id="rId7"/>
    <p:sldId id="300" r:id="rId8"/>
    <p:sldId id="285" r:id="rId9"/>
    <p:sldId id="289" r:id="rId10"/>
    <p:sldId id="290" r:id="rId11"/>
    <p:sldId id="291" r:id="rId12"/>
    <p:sldId id="292" r:id="rId13"/>
    <p:sldId id="293" r:id="rId14"/>
    <p:sldId id="294" r:id="rId15"/>
    <p:sldId id="304" r:id="rId16"/>
    <p:sldId id="305" r:id="rId17"/>
    <p:sldId id="295" r:id="rId18"/>
    <p:sldId id="296" r:id="rId19"/>
    <p:sldId id="302" r:id="rId20"/>
    <p:sldId id="301" r:id="rId21"/>
    <p:sldId id="298" r:id="rId22"/>
    <p:sldId id="297" r:id="rId23"/>
    <p:sldId id="303" r:id="rId24"/>
    <p:sldId id="262" r:id="rId25"/>
    <p:sldId id="280" r:id="rId26"/>
    <p:sldId id="279" r:id="rId27"/>
    <p:sldId id="263" r:id="rId28"/>
    <p:sldId id="275" r:id="rId29"/>
    <p:sldId id="264" r:id="rId30"/>
    <p:sldId id="265" r:id="rId31"/>
    <p:sldId id="266" r:id="rId32"/>
    <p:sldId id="267" r:id="rId33"/>
    <p:sldId id="268" r:id="rId34"/>
    <p:sldId id="269" r:id="rId35"/>
    <p:sldId id="270" r:id="rId36"/>
    <p:sldId id="271" r:id="rId37"/>
    <p:sldId id="272" r:id="rId38"/>
    <p:sldId id="273" r:id="rId39"/>
    <p:sldId id="274" r:id="rId40"/>
    <p:sldId id="277"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A9588-0D3B-474D-8F58-6CC563DD2EA8}" type="datetimeFigureOut">
              <a:rPr lang="ru-RU" smtClean="0"/>
              <a:pPr/>
              <a:t>27.05.2024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644E7-9668-4469-8FCA-678A1B8409D8}" type="slidenum">
              <a:rPr lang="ru-RU" smtClean="0"/>
              <a:pPr/>
              <a:t>‹#›</a:t>
            </a:fld>
            <a:endParaRPr lang="ru-RU"/>
          </a:p>
        </p:txBody>
      </p:sp>
    </p:spTree>
    <p:extLst>
      <p:ext uri="{BB962C8B-B14F-4D97-AF65-F5344CB8AC3E}">
        <p14:creationId xmlns:p14="http://schemas.microsoft.com/office/powerpoint/2010/main" xmlns="" val="136768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2644E7-9668-4469-8FCA-678A1B8409D8}" type="slidenum">
              <a:rPr lang="ru-RU" smtClean="0"/>
              <a:pPr/>
              <a:t>11</a:t>
            </a:fld>
            <a:endParaRPr lang="ru-RU"/>
          </a:p>
        </p:txBody>
      </p:sp>
    </p:spTree>
    <p:extLst>
      <p:ext uri="{BB962C8B-B14F-4D97-AF65-F5344CB8AC3E}">
        <p14:creationId xmlns:p14="http://schemas.microsoft.com/office/powerpoint/2010/main" xmlns="" val="257787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27.05.2024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27.05.2024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90032" y="3645024"/>
            <a:ext cx="7772400" cy="2808312"/>
          </a:xfrm>
        </p:spPr>
        <p:txBody>
          <a:bodyPr>
            <a:normAutofit/>
          </a:bodyPr>
          <a:lstStyle/>
          <a:p>
            <a:pPr algn="r"/>
            <a:endParaRPr lang="ru-RU" sz="2400"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a:xfrm>
            <a:off x="1367365" y="1052736"/>
            <a:ext cx="6417734" cy="2520280"/>
          </a:xfrm>
        </p:spPr>
        <p:txBody>
          <a:bodyPr>
            <a:normAutofit/>
          </a:bodyPr>
          <a:lstStyle/>
          <a:p>
            <a:r>
              <a:rPr lang="ru-RU" sz="3000" b="1" i="1" dirty="0" err="1">
                <a:solidFill>
                  <a:schemeClr val="tx1"/>
                </a:solidFill>
                <a:latin typeface="Times New Roman" pitchFamily="18" charset="0"/>
                <a:cs typeface="Times New Roman" pitchFamily="18" charset="0"/>
              </a:rPr>
              <a:t>Жіті</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коронарлы</a:t>
            </a:r>
            <a:r>
              <a:rPr lang="ru-RU" sz="3000" b="1" i="1" dirty="0">
                <a:solidFill>
                  <a:schemeClr val="tx1"/>
                </a:solidFill>
                <a:latin typeface="Times New Roman" pitchFamily="18" charset="0"/>
                <a:cs typeface="Times New Roman" pitchFamily="18" charset="0"/>
              </a:rPr>
              <a:t> </a:t>
            </a:r>
            <a:r>
              <a:rPr lang="ru-RU" sz="3000" b="1" i="1" dirty="0" smtClean="0">
                <a:solidFill>
                  <a:schemeClr val="tx1"/>
                </a:solidFill>
                <a:latin typeface="Times New Roman" pitchFamily="18" charset="0"/>
                <a:cs typeface="Times New Roman" pitchFamily="18" charset="0"/>
              </a:rPr>
              <a:t>синдром. Алгоритм </a:t>
            </a:r>
            <a:r>
              <a:rPr lang="ru-RU" sz="3000" b="1" i="1" dirty="0" err="1">
                <a:solidFill>
                  <a:schemeClr val="tx1"/>
                </a:solidFill>
                <a:latin typeface="Times New Roman" pitchFamily="18" charset="0"/>
                <a:cs typeface="Times New Roman" pitchFamily="18" charset="0"/>
              </a:rPr>
              <a:t>бойынша</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жедел</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жәрдем</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дәрігерінің</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ауруханаға</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дейінгі</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кезеңде</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көрсетілетін</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медициналық</a:t>
            </a:r>
            <a:r>
              <a:rPr lang="ru-RU" sz="3000" b="1" i="1" dirty="0">
                <a:solidFill>
                  <a:schemeClr val="tx1"/>
                </a:solidFill>
                <a:latin typeface="Times New Roman" pitchFamily="18" charset="0"/>
                <a:cs typeface="Times New Roman" pitchFamily="18" charset="0"/>
              </a:rPr>
              <a:t> </a:t>
            </a:r>
            <a:r>
              <a:rPr lang="ru-RU" sz="3000" b="1" i="1" dirty="0" err="1">
                <a:solidFill>
                  <a:schemeClr val="tx1"/>
                </a:solidFill>
                <a:latin typeface="Times New Roman" pitchFamily="18" charset="0"/>
                <a:cs typeface="Times New Roman" pitchFamily="18" charset="0"/>
              </a:rPr>
              <a:t>көмек</a:t>
            </a:r>
            <a:endParaRPr lang="ru-RU" sz="3000" b="1" i="1" dirty="0">
              <a:solidFill>
                <a:schemeClr val="tx1"/>
              </a:solidFill>
              <a:latin typeface="Times New Roman" pitchFamily="18" charset="0"/>
              <a:cs typeface="Times New Roman" pitchFamily="18" charset="0"/>
            </a:endParaRPr>
          </a:p>
          <a:p>
            <a:endParaRPr lang="ru-RU"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581128"/>
            <a:ext cx="2880320" cy="1972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360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556792"/>
            <a:ext cx="8568952" cy="5196407"/>
          </a:xfrm>
          <a:prstGeom prst="rect">
            <a:avLst/>
          </a:prstGeom>
        </p:spPr>
      </p:pic>
    </p:spTree>
    <p:extLst>
      <p:ext uri="{BB962C8B-B14F-4D97-AF65-F5344CB8AC3E}">
        <p14:creationId xmlns:p14="http://schemas.microsoft.com/office/powerpoint/2010/main" xmlns="" val="1236077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7392" y="1628800"/>
            <a:ext cx="8727096" cy="5114279"/>
          </a:xfrm>
          <a:prstGeom prst="rect">
            <a:avLst/>
          </a:prstGeom>
        </p:spPr>
      </p:pic>
    </p:spTree>
    <p:extLst>
      <p:ext uri="{BB962C8B-B14F-4D97-AF65-F5344CB8AC3E}">
        <p14:creationId xmlns:p14="http://schemas.microsoft.com/office/powerpoint/2010/main" xmlns="" val="352273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772816"/>
            <a:ext cx="8712968" cy="4752528"/>
          </a:xfrm>
          <a:prstGeom prst="rect">
            <a:avLst/>
          </a:prstGeom>
        </p:spPr>
      </p:pic>
    </p:spTree>
    <p:extLst>
      <p:ext uri="{BB962C8B-B14F-4D97-AF65-F5344CB8AC3E}">
        <p14:creationId xmlns:p14="http://schemas.microsoft.com/office/powerpoint/2010/main" xmlns="" val="288102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772816"/>
            <a:ext cx="8568952" cy="4752528"/>
          </a:xfrm>
          <a:prstGeom prst="rect">
            <a:avLst/>
          </a:prstGeom>
        </p:spPr>
      </p:pic>
    </p:spTree>
    <p:extLst>
      <p:ext uri="{BB962C8B-B14F-4D97-AF65-F5344CB8AC3E}">
        <p14:creationId xmlns:p14="http://schemas.microsoft.com/office/powerpoint/2010/main" xmlns="" val="334221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44824"/>
            <a:ext cx="8712968" cy="4824536"/>
          </a:xfrm>
          <a:prstGeom prst="rect">
            <a:avLst/>
          </a:prstGeom>
        </p:spPr>
      </p:pic>
    </p:spTree>
    <p:extLst>
      <p:ext uri="{BB962C8B-B14F-4D97-AF65-F5344CB8AC3E}">
        <p14:creationId xmlns:p14="http://schemas.microsoft.com/office/powerpoint/2010/main" xmlns="" val="18359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44824"/>
            <a:ext cx="8640960" cy="4824536"/>
          </a:xfrm>
          <a:prstGeom prst="rect">
            <a:avLst/>
          </a:prstGeom>
        </p:spPr>
      </p:pic>
    </p:spTree>
    <p:extLst>
      <p:ext uri="{BB962C8B-B14F-4D97-AF65-F5344CB8AC3E}">
        <p14:creationId xmlns:p14="http://schemas.microsoft.com/office/powerpoint/2010/main" xmlns="" val="402007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700808"/>
            <a:ext cx="8712968" cy="4824536"/>
          </a:xfrm>
          <a:prstGeom prst="rect">
            <a:avLst/>
          </a:prstGeom>
        </p:spPr>
      </p:pic>
    </p:spTree>
    <p:extLst>
      <p:ext uri="{BB962C8B-B14F-4D97-AF65-F5344CB8AC3E}">
        <p14:creationId xmlns:p14="http://schemas.microsoft.com/office/powerpoint/2010/main" xmlns="" val="86100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712968" cy="6086650"/>
          </a:xfrm>
          <a:prstGeom prst="rect">
            <a:avLst/>
          </a:prstGeom>
        </p:spPr>
      </p:pic>
    </p:spTree>
    <p:extLst>
      <p:ext uri="{BB962C8B-B14F-4D97-AF65-F5344CB8AC3E}">
        <p14:creationId xmlns:p14="http://schemas.microsoft.com/office/powerpoint/2010/main" xmlns="" val="260236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2276872"/>
            <a:ext cx="4780053" cy="3849291"/>
          </a:xfrm>
        </p:spPr>
        <p:txBody>
          <a:bodyPr>
            <a:normAutofit/>
          </a:bodyPr>
          <a:lstStyle/>
          <a:p>
            <a:r>
              <a:rPr lang="ru-RU" b="1" dirty="0" err="1">
                <a:solidFill>
                  <a:schemeClr val="tx1"/>
                </a:solidFill>
                <a:latin typeface="Times New Roman" pitchFamily="18" charset="0"/>
                <a:cs typeface="Times New Roman" pitchFamily="18" charset="0"/>
              </a:rPr>
              <a:t>Жедел</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коронарлы</a:t>
            </a:r>
            <a:r>
              <a:rPr lang="ru-RU" b="1" dirty="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синдром-</a:t>
            </a:r>
            <a:r>
              <a:rPr lang="ru-RU" dirty="0" smtClean="0"/>
              <a:t> </a:t>
            </a:r>
            <a:r>
              <a:rPr lang="ru-RU" dirty="0"/>
              <a:t>миокард </a:t>
            </a:r>
            <a:r>
              <a:rPr lang="ru-RU" dirty="0" err="1"/>
              <a:t>инфарктісін</a:t>
            </a:r>
            <a:r>
              <a:rPr lang="ru-RU" dirty="0"/>
              <a:t> </a:t>
            </a:r>
            <a:r>
              <a:rPr lang="ru-RU" dirty="0" err="1"/>
              <a:t>немесе</a:t>
            </a:r>
            <a:r>
              <a:rPr lang="ru-RU" dirty="0"/>
              <a:t> </a:t>
            </a:r>
            <a:r>
              <a:rPr lang="ru-RU" dirty="0" err="1"/>
              <a:t>тұрақсыз</a:t>
            </a:r>
            <a:r>
              <a:rPr lang="ru-RU" dirty="0"/>
              <a:t> </a:t>
            </a:r>
            <a:r>
              <a:rPr lang="ru-RU" dirty="0" err="1"/>
              <a:t>стенокардияға</a:t>
            </a:r>
            <a:r>
              <a:rPr lang="ru-RU" dirty="0"/>
              <a:t> </a:t>
            </a:r>
            <a:r>
              <a:rPr lang="ru-RU" dirty="0" err="1"/>
              <a:t>күмән</a:t>
            </a:r>
            <a:r>
              <a:rPr lang="ru-RU" dirty="0"/>
              <a:t> </a:t>
            </a:r>
            <a:r>
              <a:rPr lang="ru-RU" dirty="0" err="1"/>
              <a:t>тудыратын</a:t>
            </a:r>
            <a:r>
              <a:rPr lang="ru-RU" dirty="0"/>
              <a:t> </a:t>
            </a:r>
            <a:r>
              <a:rPr lang="ru-RU" dirty="0" err="1"/>
              <a:t>кез</a:t>
            </a:r>
            <a:r>
              <a:rPr lang="ru-RU" dirty="0"/>
              <a:t> </a:t>
            </a:r>
            <a:r>
              <a:rPr lang="ru-RU" dirty="0" err="1" smtClean="0"/>
              <a:t>келген</a:t>
            </a:r>
            <a:r>
              <a:rPr lang="ru-RU" dirty="0" smtClean="0"/>
              <a:t> </a:t>
            </a:r>
            <a:r>
              <a:rPr lang="ru-RU" dirty="0" err="1" smtClean="0"/>
              <a:t>клиникалық</a:t>
            </a:r>
            <a:r>
              <a:rPr lang="ru-RU" dirty="0" smtClean="0"/>
              <a:t>, </a:t>
            </a:r>
            <a:r>
              <a:rPr lang="ru-RU" dirty="0" err="1" smtClean="0"/>
              <a:t>электрокардиографиялык</a:t>
            </a:r>
            <a:r>
              <a:rPr lang="ru-RU" dirty="0" smtClean="0"/>
              <a:t>, </a:t>
            </a:r>
            <a:r>
              <a:rPr lang="ru-RU" dirty="0" err="1" smtClean="0"/>
              <a:t>лабораторлык</a:t>
            </a:r>
            <a:r>
              <a:rPr lang="ru-RU" dirty="0" smtClean="0"/>
              <a:t> </a:t>
            </a:r>
            <a:r>
              <a:rPr lang="ru-RU" dirty="0" err="1" smtClean="0"/>
              <a:t>белгілермен</a:t>
            </a:r>
            <a:r>
              <a:rPr lang="ru-RU" dirty="0" smtClean="0"/>
              <a:t> </a:t>
            </a:r>
            <a:r>
              <a:rPr lang="ru-RU" dirty="0" err="1" smtClean="0"/>
              <a:t>корінетін</a:t>
            </a:r>
            <a:r>
              <a:rPr lang="ru-RU" dirty="0" smtClean="0"/>
              <a:t> </a:t>
            </a:r>
            <a:r>
              <a:rPr lang="ru-RU" dirty="0" err="1" smtClean="0"/>
              <a:t>жедел</a:t>
            </a:r>
            <a:r>
              <a:rPr lang="ru-RU" dirty="0" smtClean="0"/>
              <a:t> миокард </a:t>
            </a:r>
            <a:r>
              <a:rPr lang="ru-RU" dirty="0" err="1" smtClean="0"/>
              <a:t>ишемиясы</a:t>
            </a:r>
            <a:r>
              <a:rPr lang="ru-RU" dirty="0"/>
              <a:t>.</a:t>
            </a:r>
            <a:br>
              <a:rPr lang="ru-RU" dirty="0"/>
            </a:br>
            <a:endParaRPr lang="ru-RU"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a:xfrm>
            <a:off x="4932040" y="338328"/>
            <a:ext cx="3754760" cy="2010552"/>
          </a:xfrm>
        </p:spPr>
        <p:txBody>
          <a:bodyPr>
            <a:normAutofit/>
          </a:bodyPr>
          <a:lstStyle/>
          <a:p>
            <a:r>
              <a:rPr lang="kk-KZ" sz="1800" dirty="0" smtClean="0">
                <a:solidFill>
                  <a:schemeClr val="tx1"/>
                </a:solidFill>
                <a:latin typeface="Times New Roman" pitchFamily="18" charset="0"/>
                <a:cs typeface="Times New Roman" pitchFamily="18" charset="0"/>
              </a:rPr>
              <a:t>Қазақстан Республикасы Денсаулық сақтау министрлігінің қызметтер сапасы бойынша біріккен комиссиясының 2017 жылғы 10 қарашадағы </a:t>
            </a:r>
            <a:r>
              <a:rPr lang="ru-RU" sz="1800" dirty="0" smtClean="0">
                <a:solidFill>
                  <a:schemeClr val="tx1"/>
                </a:solidFill>
                <a:latin typeface="Times New Roman" pitchFamily="18" charset="0"/>
                <a:cs typeface="Times New Roman" pitchFamily="18" charset="0"/>
              </a:rPr>
              <a:t>№32</a:t>
            </a:r>
            <a:r>
              <a:rPr lang="kk-KZ" sz="1800" dirty="0" smtClean="0">
                <a:solidFill>
                  <a:schemeClr val="tx1"/>
                </a:solidFill>
                <a:latin typeface="Times New Roman" pitchFamily="18" charset="0"/>
                <a:cs typeface="Times New Roman" pitchFamily="18" charset="0"/>
              </a:rPr>
              <a:t> хаттамасымен мақұлданған</a:t>
            </a:r>
            <a:endParaRPr lang="ru-RU" sz="1800"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8242" y="2535772"/>
            <a:ext cx="3583213" cy="4133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0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8640"/>
            <a:ext cx="8784976" cy="6336704"/>
          </a:xfrm>
          <a:prstGeom prst="rect">
            <a:avLst/>
          </a:prstGeom>
        </p:spPr>
      </p:pic>
    </p:spTree>
    <p:extLst>
      <p:ext uri="{BB962C8B-B14F-4D97-AF65-F5344CB8AC3E}">
        <p14:creationId xmlns:p14="http://schemas.microsoft.com/office/powerpoint/2010/main" xmlns="" val="388053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484784"/>
            <a:ext cx="8712968" cy="4896544"/>
          </a:xfrm>
          <a:prstGeom prst="rect">
            <a:avLst/>
          </a:prstGeom>
        </p:spPr>
      </p:pic>
    </p:spTree>
    <p:extLst>
      <p:ext uri="{BB962C8B-B14F-4D97-AF65-F5344CB8AC3E}">
        <p14:creationId xmlns:p14="http://schemas.microsoft.com/office/powerpoint/2010/main" xmlns="" val="3742420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44824"/>
            <a:ext cx="8568952" cy="4680520"/>
          </a:xfrm>
          <a:prstGeom prst="rect">
            <a:avLst/>
          </a:prstGeom>
        </p:spPr>
      </p:pic>
    </p:spTree>
    <p:extLst>
      <p:ext uri="{BB962C8B-B14F-4D97-AF65-F5344CB8AC3E}">
        <p14:creationId xmlns:p14="http://schemas.microsoft.com/office/powerpoint/2010/main" xmlns="" val="390876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60648"/>
            <a:ext cx="8640960" cy="6264696"/>
          </a:xfrm>
          <a:prstGeom prst="rect">
            <a:avLst/>
          </a:prstGeom>
        </p:spPr>
      </p:pic>
    </p:spTree>
    <p:extLst>
      <p:ext uri="{BB962C8B-B14F-4D97-AF65-F5344CB8AC3E}">
        <p14:creationId xmlns:p14="http://schemas.microsoft.com/office/powerpoint/2010/main" xmlns="" val="74007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4536504" cy="4425355"/>
          </a:xfrm>
        </p:spPr>
        <p:txBody>
          <a:bodyPr>
            <a:normAutofit fontScale="92500" lnSpcReduction="10000"/>
          </a:bodyPr>
          <a:lstStyle/>
          <a:p>
            <a:pPr marL="0" indent="0">
              <a:buNone/>
            </a:pPr>
            <a:r>
              <a:rPr lang="ru-RU" sz="4000" dirty="0" smtClean="0">
                <a:latin typeface="Times New Roman" pitchFamily="18" charset="0"/>
                <a:cs typeface="Times New Roman" pitchFamily="18" charset="0"/>
              </a:rPr>
              <a:t>Миокард </a:t>
            </a:r>
            <a:r>
              <a:rPr lang="ru-RU" sz="4000" dirty="0" err="1">
                <a:latin typeface="Times New Roman" pitchFamily="18" charset="0"/>
                <a:cs typeface="Times New Roman" pitchFamily="18" charset="0"/>
              </a:rPr>
              <a:t>инфаркті</a:t>
            </a:r>
            <a:r>
              <a:rPr lang="ru-RU" sz="4000" dirty="0">
                <a:latin typeface="Times New Roman" pitchFamily="18" charset="0"/>
                <a:cs typeface="Times New Roman" pitchFamily="18" charset="0"/>
              </a:rPr>
              <a:t> - </a:t>
            </a:r>
            <a:r>
              <a:rPr lang="ru-RU" sz="4000" dirty="0" err="1">
                <a:latin typeface="Times New Roman" pitchFamily="18" charset="0"/>
                <a:cs typeface="Times New Roman" pitchFamily="18" charset="0"/>
              </a:rPr>
              <a:t>тәж</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артериясы</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миокардтың</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оттегіге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мұқтаждығын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қамтамасыз</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ете</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алмауынан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дамитын</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миокардтың</a:t>
            </a:r>
            <a:r>
              <a:rPr lang="ru-RU" sz="4000" dirty="0">
                <a:latin typeface="Times New Roman" pitchFamily="18" charset="0"/>
                <a:cs typeface="Times New Roman" pitchFamily="18" charset="0"/>
              </a:rPr>
              <a:t> </a:t>
            </a:r>
            <a:r>
              <a:rPr lang="ru-RU" sz="4000" dirty="0" err="1">
                <a:latin typeface="Times New Roman" pitchFamily="18" charset="0"/>
                <a:cs typeface="Times New Roman" pitchFamily="18" charset="0"/>
              </a:rPr>
              <a:t>ишемиялық</a:t>
            </a:r>
            <a:r>
              <a:rPr lang="ru-RU" sz="4000" dirty="0">
                <a:latin typeface="Times New Roman" pitchFamily="18" charset="0"/>
                <a:cs typeface="Times New Roman" pitchFamily="18" charset="0"/>
              </a:rPr>
              <a:t> некрозы.</a:t>
            </a:r>
          </a:p>
        </p:txBody>
      </p:sp>
      <p:sp>
        <p:nvSpPr>
          <p:cNvPr id="3" name="Заголовок 2"/>
          <p:cNvSpPr>
            <a:spLocks noGrp="1"/>
          </p:cNvSpPr>
          <p:nvPr>
            <p:ph type="title"/>
          </p:nvPr>
        </p:nvSpPr>
        <p:spPr/>
        <p:txBody>
          <a:bodyPr>
            <a:normAutofit fontScale="90000"/>
          </a:bodyPr>
          <a:lstStyle/>
          <a:p>
            <a:r>
              <a:rPr lang="kk-KZ" dirty="0" smtClean="0">
                <a:solidFill>
                  <a:srgbClr val="C00000"/>
                </a:solidFill>
                <a:latin typeface="Times New Roman" pitchFamily="18" charset="0"/>
                <a:cs typeface="Times New Roman" pitchFamily="18" charset="0"/>
              </a:rPr>
              <a:t>Жіті коронарлы синдромы </a:t>
            </a:r>
            <a:r>
              <a:rPr lang="en-US" dirty="0" smtClean="0">
                <a:solidFill>
                  <a:srgbClr val="C00000"/>
                </a:solidFill>
                <a:latin typeface="Times New Roman" pitchFamily="18" charset="0"/>
                <a:cs typeface="Times New Roman" pitchFamily="18" charset="0"/>
              </a:rPr>
              <a:t>ST</a:t>
            </a:r>
            <a:r>
              <a:rPr lang="kk-KZ" dirty="0" smtClean="0">
                <a:solidFill>
                  <a:srgbClr val="C00000"/>
                </a:solidFill>
                <a:latin typeface="Times New Roman" pitchFamily="18" charset="0"/>
                <a:cs typeface="Times New Roman" pitchFamily="18" charset="0"/>
              </a:rPr>
              <a:t> ирегінің көтерілуімен</a:t>
            </a:r>
            <a:endParaRPr lang="ru-RU" dirty="0">
              <a:solidFill>
                <a:srgbClr val="C0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1844824"/>
            <a:ext cx="4032448" cy="3935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366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277813"/>
            <a:ext cx="8229600" cy="712787"/>
          </a:xfrm>
        </p:spPr>
        <p:txBody>
          <a:bodyPr>
            <a:normAutofit fontScale="90000"/>
          </a:bodyPr>
          <a:lstStyle/>
          <a:p>
            <a:pPr eaLnBrk="1" hangingPunct="1">
              <a:defRPr/>
            </a:pPr>
            <a:r>
              <a:rPr lang="ru-RU" sz="2900" b="1" smtClean="0"/>
              <a:t/>
            </a:r>
            <a:br>
              <a:rPr lang="ru-RU" sz="2900" b="1" smtClean="0"/>
            </a:br>
            <a:r>
              <a:rPr lang="ru-RU" sz="2900" b="1" smtClean="0"/>
              <a:t> </a:t>
            </a:r>
            <a:r>
              <a:rPr lang="kk-KZ" sz="3200" b="1" smtClean="0">
                <a:latin typeface="Times New Roman" pitchFamily="18" charset="0"/>
                <a:cs typeface="Times New Roman" pitchFamily="18" charset="0"/>
              </a:rPr>
              <a:t>Миокард инфарктының ЭКГ кезеңдері:</a:t>
            </a:r>
            <a:r>
              <a:rPr lang="ru-RU" sz="2900" b="1" smtClean="0"/>
              <a:t> </a:t>
            </a:r>
            <a:r>
              <a:rPr lang="ru-RU" sz="2900" smtClean="0"/>
              <a:t> </a:t>
            </a:r>
          </a:p>
        </p:txBody>
      </p:sp>
      <p:sp>
        <p:nvSpPr>
          <p:cNvPr id="154629" name="Rectangle 5"/>
          <p:cNvSpPr>
            <a:spLocks noGrp="1" noChangeArrowheads="1"/>
          </p:cNvSpPr>
          <p:nvPr>
            <p:ph type="body" sz="half" idx="4294967295"/>
          </p:nvPr>
        </p:nvSpPr>
        <p:spPr>
          <a:xfrm>
            <a:off x="457200" y="1295400"/>
            <a:ext cx="8382000" cy="838200"/>
          </a:xfrm>
        </p:spPr>
        <p:txBody>
          <a:bodyPr/>
          <a:lstStyle/>
          <a:p>
            <a:pPr eaLnBrk="1" hangingPunct="1">
              <a:buFont typeface="Wingdings" pitchFamily="2" charset="2"/>
              <a:buNone/>
              <a:defRPr/>
            </a:pPr>
            <a:r>
              <a:rPr lang="kk-KZ" smtClean="0"/>
              <a:t> </a:t>
            </a:r>
            <a:r>
              <a:rPr lang="kk-KZ" sz="2400" b="1" smtClean="0">
                <a:latin typeface="Times New Roman" pitchFamily="18" charset="0"/>
                <a:cs typeface="Times New Roman" pitchFamily="18" charset="0"/>
              </a:rPr>
              <a:t>Кезеңдері:</a:t>
            </a:r>
            <a:r>
              <a:rPr lang="kk-KZ" smtClean="0"/>
              <a:t> </a:t>
            </a:r>
            <a:r>
              <a:rPr lang="kk-KZ" sz="2400" b="1" smtClean="0">
                <a:latin typeface="Times New Roman" pitchFamily="18" charset="0"/>
                <a:cs typeface="Times New Roman" pitchFamily="18" charset="0"/>
              </a:rPr>
              <a:t>Өте жедел    Жедел       Жеделдеу   Тыртықтану</a:t>
            </a:r>
            <a:endParaRPr lang="ru-RU" sz="2400" b="1" smtClean="0">
              <a:latin typeface="Times New Roman" pitchFamily="18" charset="0"/>
              <a:cs typeface="Times New Roman" pitchFamily="18" charset="0"/>
            </a:endParaRPr>
          </a:p>
        </p:txBody>
      </p:sp>
      <p:sp>
        <p:nvSpPr>
          <p:cNvPr id="154630" name="Rectangle 6"/>
          <p:cNvSpPr>
            <a:spLocks noGrp="1" noChangeArrowheads="1"/>
          </p:cNvSpPr>
          <p:nvPr>
            <p:ph type="body" sz="half" idx="4294967295"/>
          </p:nvPr>
        </p:nvSpPr>
        <p:spPr>
          <a:xfrm>
            <a:off x="0" y="5715000"/>
            <a:ext cx="8686800" cy="990600"/>
          </a:xfrm>
        </p:spPr>
        <p:txBody>
          <a:bodyPr/>
          <a:lstStyle/>
          <a:p>
            <a:pPr eaLnBrk="1" hangingPunct="1">
              <a:buFont typeface="Wingdings" pitchFamily="2" charset="2"/>
              <a:buNone/>
              <a:defRPr/>
            </a:pPr>
            <a:r>
              <a:rPr lang="kk-KZ" sz="2000" b="1" smtClean="0">
                <a:cs typeface="Times New Roman" pitchFamily="18" charset="0"/>
              </a:rPr>
              <a:t>Ұзақтығы:     </a:t>
            </a:r>
            <a:r>
              <a:rPr lang="en-US" sz="2000" b="1" smtClean="0">
                <a:latin typeface="Times New Roman" pitchFamily="18" charset="0"/>
                <a:cs typeface="Times New Roman" pitchFamily="18" charset="0"/>
              </a:rPr>
              <a:t>30 </a:t>
            </a:r>
            <a:r>
              <a:rPr lang="kk-KZ" sz="2000" b="1" smtClean="0">
                <a:latin typeface="Times New Roman" pitchFamily="18" charset="0"/>
                <a:cs typeface="Times New Roman" pitchFamily="18" charset="0"/>
              </a:rPr>
              <a:t>мин </a:t>
            </a:r>
            <a:r>
              <a:rPr lang="en-US" sz="2000" b="1" smtClean="0">
                <a:latin typeface="Times New Roman" pitchFamily="18" charset="0"/>
                <a:cs typeface="Times New Roman" pitchFamily="18" charset="0"/>
              </a:rPr>
              <a:t>-2 </a:t>
            </a:r>
            <a:r>
              <a:rPr lang="kk-KZ" sz="2000" b="1" smtClean="0">
                <a:latin typeface="Times New Roman" pitchFamily="18" charset="0"/>
                <a:cs typeface="Times New Roman" pitchFamily="18" charset="0"/>
              </a:rPr>
              <a:t>сағ         </a:t>
            </a:r>
            <a:r>
              <a:rPr lang="en-US" sz="2000" b="1" smtClean="0">
                <a:latin typeface="Times New Roman" pitchFamily="18" charset="0"/>
                <a:cs typeface="Times New Roman" pitchFamily="18" charset="0"/>
              </a:rPr>
              <a:t>2-10 </a:t>
            </a:r>
            <a:r>
              <a:rPr lang="kk-KZ" sz="2000" b="1" smtClean="0">
                <a:latin typeface="Times New Roman" pitchFamily="18" charset="0"/>
                <a:cs typeface="Times New Roman" pitchFamily="18" charset="0"/>
              </a:rPr>
              <a:t>күн       </a:t>
            </a:r>
            <a:r>
              <a:rPr lang="en-US" sz="2000" b="1" smtClean="0">
                <a:latin typeface="Times New Roman" pitchFamily="18" charset="0"/>
                <a:cs typeface="Times New Roman" pitchFamily="18" charset="0"/>
              </a:rPr>
              <a:t>4-5 </a:t>
            </a:r>
            <a:r>
              <a:rPr lang="kk-KZ" sz="2000" b="1" smtClean="0">
                <a:latin typeface="Times New Roman" pitchFamily="18" charset="0"/>
                <a:cs typeface="Times New Roman" pitchFamily="18" charset="0"/>
              </a:rPr>
              <a:t>апта             </a:t>
            </a:r>
            <a:r>
              <a:rPr lang="en-US" sz="2000" b="1" smtClean="0">
                <a:latin typeface="Times New Roman" pitchFamily="18" charset="0"/>
                <a:cs typeface="Times New Roman" pitchFamily="18" charset="0"/>
              </a:rPr>
              <a:t>3-6 </a:t>
            </a:r>
            <a:r>
              <a:rPr lang="kk-KZ" sz="2000" b="1" smtClean="0">
                <a:latin typeface="Times New Roman" pitchFamily="18" charset="0"/>
                <a:cs typeface="Times New Roman" pitchFamily="18" charset="0"/>
              </a:rPr>
              <a:t>айға дейін</a:t>
            </a:r>
          </a:p>
          <a:p>
            <a:pPr eaLnBrk="1" hangingPunct="1">
              <a:buFont typeface="Wingdings" pitchFamily="2" charset="2"/>
              <a:buNone/>
              <a:defRPr/>
            </a:pPr>
            <a:endParaRPr lang="ru-RU" sz="2000" b="1" smtClean="0">
              <a:latin typeface="Times New Roman" pitchFamily="18" charset="0"/>
              <a:cs typeface="Times New Roman" pitchFamily="18" charset="0"/>
            </a:endParaRPr>
          </a:p>
        </p:txBody>
      </p:sp>
      <p:pic>
        <p:nvPicPr>
          <p:cNvPr id="19461" name="Picture 3" descr="i_03_03_07"/>
          <p:cNvPicPr>
            <a:picLocks noChangeAspect="1" noChangeArrowheads="1"/>
          </p:cNvPicPr>
          <p:nvPr/>
        </p:nvPicPr>
        <p:blipFill>
          <a:blip r:embed="rId2" cstate="print"/>
          <a:srcRect/>
          <a:stretch>
            <a:fillRect/>
          </a:stretch>
        </p:blipFill>
        <p:spPr bwMode="auto">
          <a:xfrm>
            <a:off x="533400" y="1981200"/>
            <a:ext cx="8153400" cy="3657600"/>
          </a:xfrm>
          <a:prstGeom prst="rect">
            <a:avLst/>
          </a:prstGeom>
          <a:noFill/>
          <a:ln w="9525">
            <a:noFill/>
            <a:miter lim="800000"/>
            <a:headEnd/>
            <a:tailEnd/>
          </a:ln>
        </p:spPr>
      </p:pic>
    </p:spTree>
    <p:extLst>
      <p:ext uri="{BB962C8B-B14F-4D97-AF65-F5344CB8AC3E}">
        <p14:creationId xmlns:p14="http://schemas.microsoft.com/office/powerpoint/2010/main" xmlns="" val="4046013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r3_119"/>
          <p:cNvPicPr>
            <a:picLocks noChangeAspect="1" noChangeArrowheads="1"/>
          </p:cNvPicPr>
          <p:nvPr/>
        </p:nvPicPr>
        <p:blipFill>
          <a:blip r:embed="rId2" cstate="print"/>
          <a:srcRect/>
          <a:stretch>
            <a:fillRect/>
          </a:stretch>
        </p:blipFill>
        <p:spPr bwMode="auto">
          <a:xfrm>
            <a:off x="172452" y="188640"/>
            <a:ext cx="8716572" cy="6330149"/>
          </a:xfrm>
          <a:prstGeom prst="rect">
            <a:avLst/>
          </a:prstGeom>
          <a:noFill/>
          <a:ln w="9525">
            <a:noFill/>
            <a:miter lim="800000"/>
            <a:headEnd/>
            <a:tailEnd/>
          </a:ln>
        </p:spPr>
      </p:pic>
    </p:spTree>
    <p:extLst>
      <p:ext uri="{BB962C8B-B14F-4D97-AF65-F5344CB8AC3E}">
        <p14:creationId xmlns:p14="http://schemas.microsoft.com/office/powerpoint/2010/main" xmlns="" val="195418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340768"/>
            <a:ext cx="7408333" cy="4785395"/>
          </a:xfrm>
        </p:spPr>
        <p:txBody>
          <a:bodyPr>
            <a:normAutofit/>
          </a:bodyPr>
          <a:lstStyle/>
          <a:p>
            <a:endParaRPr lang="kk-KZ" dirty="0" smtClean="0"/>
          </a:p>
          <a:p>
            <a:r>
              <a:rPr lang="ru-RU" dirty="0" err="1">
                <a:solidFill>
                  <a:schemeClr val="tx1"/>
                </a:solidFill>
                <a:latin typeface="Times New Roman" pitchFamily="18" charset="0"/>
                <a:cs typeface="Times New Roman" pitchFamily="18" charset="0"/>
              </a:rPr>
              <a:t>Ангиноздық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түрі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ангиноздық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статустан</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төстің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немесе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жүрек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тұсындағы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ауыру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ұстамасынан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басталады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Көбіне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ауырсынудың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сипаты</a:t>
            </a:r>
            <a:r>
              <a:rPr lang="ru-RU" dirty="0">
                <a:solidFill>
                  <a:schemeClr val="tx1"/>
                </a:solidFill>
                <a:latin typeface="Times New Roman" pitchFamily="18" charset="0"/>
                <a:cs typeface="Times New Roman" pitchFamily="18" charset="0"/>
              </a:rPr>
              <a:t> аса </a:t>
            </a:r>
            <a:r>
              <a:rPr lang="ru-RU" dirty="0" err="1">
                <a:solidFill>
                  <a:schemeClr val="tx1"/>
                </a:solidFill>
                <a:latin typeface="Times New Roman" pitchFamily="18" charset="0"/>
                <a:cs typeface="Times New Roman" pitchFamily="18" charset="0"/>
              </a:rPr>
              <a:t>қатаң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салмақ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батқандай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кеудені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жыртқандай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немесе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ашытып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күйдірілгендей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болып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сезіледі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Ауырсыну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қолға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иыққа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жауырынға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мойынның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жақ</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бетіне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жақтың</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сол</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жартысына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тарайды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Нитроглицериннен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жеңілдік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болмайды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Ауырсыну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стенокардияға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қарағанда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ұзаққа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созылады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мысалы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бірнеше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сағатқа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Ұстама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кезінде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науқасты</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өлім</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үрейі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билеп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салқын</a:t>
            </a:r>
            <a:r>
              <a:rPr lang="ru-RU" dirty="0">
                <a:solidFill>
                  <a:schemeClr val="tx1"/>
                </a:solidFill>
                <a:latin typeface="Times New Roman" pitchFamily="18" charset="0"/>
                <a:cs typeface="Times New Roman" pitchFamily="18" charset="0"/>
              </a:rPr>
              <a:t> тер </a:t>
            </a:r>
            <a:r>
              <a:rPr lang="ru-RU" dirty="0" err="1">
                <a:solidFill>
                  <a:schemeClr val="tx1"/>
                </a:solidFill>
                <a:latin typeface="Times New Roman" pitchFamily="18" charset="0"/>
                <a:cs typeface="Times New Roman" pitchFamily="18" charset="0"/>
              </a:rPr>
              <a:t>басады</a:t>
            </a:r>
            <a:r>
              <a:rPr lang="ru-RU"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p:txBody>
          <a:bodyPr/>
          <a:lstStyle/>
          <a:p>
            <a:r>
              <a:rPr lang="kk-KZ" dirty="0" smtClean="0">
                <a:solidFill>
                  <a:srgbClr val="C00000"/>
                </a:solidFill>
              </a:rPr>
              <a:t>Клиникалық көрінісі</a:t>
            </a:r>
            <a:endParaRPr lang="ru-RU" dirty="0">
              <a:solidFill>
                <a:srgbClr val="C00000"/>
              </a:solidFill>
            </a:endParaRPr>
          </a:p>
        </p:txBody>
      </p:sp>
    </p:spTree>
    <p:extLst>
      <p:ext uri="{BB962C8B-B14F-4D97-AF65-F5344CB8AC3E}">
        <p14:creationId xmlns:p14="http://schemas.microsoft.com/office/powerpoint/2010/main" xmlns="" val="306828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654"/>
            <a:ext cx="9144000" cy="6988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852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122889693"/>
              </p:ext>
            </p:extLst>
          </p:nvPr>
        </p:nvGraphicFramePr>
        <p:xfrm>
          <a:off x="611560" y="1916832"/>
          <a:ext cx="7408862" cy="4116914"/>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xmlns="" val="20000"/>
                    </a:ext>
                  </a:extLst>
                </a:gridCol>
                <a:gridCol w="3704431">
                  <a:extLst>
                    <a:ext uri="{9D8B030D-6E8A-4147-A177-3AD203B41FA5}">
                      <a16:colId xmlns:a16="http://schemas.microsoft.com/office/drawing/2014/main" xmlns="" val="20001"/>
                    </a:ext>
                  </a:extLst>
                </a:gridCol>
              </a:tblGrid>
              <a:tr h="1891874">
                <a:tc>
                  <a:txBody>
                    <a:bodyPr/>
                    <a:lstStyle/>
                    <a:p>
                      <a:r>
                        <a:rPr lang="kk-KZ" sz="2000" b="1" dirty="0" smtClean="0">
                          <a:solidFill>
                            <a:schemeClr val="tx1"/>
                          </a:solidFill>
                          <a:latin typeface="Times New Roman" pitchFamily="18" charset="0"/>
                          <a:cs typeface="Times New Roman" pitchFamily="18" charset="0"/>
                        </a:rPr>
                        <a:t>Алғашқы медициналық</a:t>
                      </a:r>
                      <a:r>
                        <a:rPr lang="kk-KZ" sz="2000" b="1" baseline="0" dirty="0" smtClean="0">
                          <a:solidFill>
                            <a:schemeClr val="tx1"/>
                          </a:solidFill>
                          <a:latin typeface="Times New Roman" pitchFamily="18" charset="0"/>
                          <a:cs typeface="Times New Roman" pitchFamily="18" charset="0"/>
                        </a:rPr>
                        <a:t> байланысты ЭКГ түсіргенге және диагноз қойғанға дейінгі максимальды уақыт</a:t>
                      </a:r>
                      <a:endParaRPr lang="ru-RU" sz="2000" b="1" dirty="0">
                        <a:solidFill>
                          <a:schemeClr val="tx1"/>
                        </a:solidFill>
                        <a:latin typeface="Times New Roman" pitchFamily="18" charset="0"/>
                        <a:cs typeface="Times New Roman" pitchFamily="18" charset="0"/>
                      </a:endParaRPr>
                    </a:p>
                  </a:txBody>
                  <a:tcPr/>
                </a:tc>
                <a:tc>
                  <a:txBody>
                    <a:bodyPr/>
                    <a:lstStyle/>
                    <a:p>
                      <a:r>
                        <a:rPr lang="ru-RU" dirty="0" smtClean="0"/>
                        <a:t>             </a:t>
                      </a:r>
                    </a:p>
                    <a:p>
                      <a:endParaRPr lang="ru-RU" dirty="0" smtClean="0"/>
                    </a:p>
                    <a:p>
                      <a:r>
                        <a:rPr lang="ru-RU" dirty="0" smtClean="0"/>
                        <a:t>                  </a:t>
                      </a:r>
                      <a:r>
                        <a:rPr lang="ru-RU" b="1" dirty="0" smtClean="0">
                          <a:solidFill>
                            <a:schemeClr val="tx1"/>
                          </a:solidFill>
                          <a:latin typeface="Times New Roman" pitchFamily="18" charset="0"/>
                          <a:cs typeface="Times New Roman" pitchFamily="18" charset="0"/>
                        </a:rPr>
                        <a:t>≤</a:t>
                      </a:r>
                      <a:r>
                        <a:rPr lang="ru-RU" sz="2400" b="1" dirty="0" smtClean="0">
                          <a:solidFill>
                            <a:schemeClr val="tx1"/>
                          </a:solidFill>
                          <a:latin typeface="Times New Roman" pitchFamily="18" charset="0"/>
                          <a:cs typeface="Times New Roman" pitchFamily="18" charset="0"/>
                        </a:rPr>
                        <a:t>1</a:t>
                      </a:r>
                      <a:r>
                        <a:rPr lang="ru-RU" sz="2400" dirty="0" smtClean="0">
                          <a:solidFill>
                            <a:schemeClr val="tx1"/>
                          </a:solidFill>
                          <a:latin typeface="Times New Roman" pitchFamily="18" charset="0"/>
                          <a:cs typeface="Times New Roman" pitchFamily="18" charset="0"/>
                        </a:rPr>
                        <a:t>0 минут</a:t>
                      </a:r>
                      <a:endParaRPr lang="ru-RU" sz="2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2068566">
                <a:tc>
                  <a:txBody>
                    <a:bodyPr/>
                    <a:lstStyle/>
                    <a:p>
                      <a:r>
                        <a:rPr lang="ru-RU" sz="2000" b="1" dirty="0" smtClean="0">
                          <a:latin typeface="Times New Roman" pitchFamily="18" charset="0"/>
                          <a:cs typeface="Times New Roman" pitchFamily="18" charset="0"/>
                        </a:rPr>
                        <a:t>ЖКС </a:t>
                      </a:r>
                      <a:r>
                        <a:rPr lang="en-US" sz="2000" b="1" dirty="0" smtClean="0">
                          <a:latin typeface="Times New Roman" pitchFamily="18" charset="0"/>
                          <a:cs typeface="Times New Roman" pitchFamily="18" charset="0"/>
                        </a:rPr>
                        <a:t>S</a:t>
                      </a:r>
                      <a:r>
                        <a:rPr lang="ru-RU" sz="2000" b="1" dirty="0" smtClean="0">
                          <a:latin typeface="Times New Roman" pitchFamily="18" charset="0"/>
                          <a:cs typeface="Times New Roman" pitchFamily="18" charset="0"/>
                        </a:rPr>
                        <a:t>Т </a:t>
                      </a:r>
                      <a:r>
                        <a:rPr lang="ru-RU" sz="2000" b="1" dirty="0" err="1" smtClean="0">
                          <a:latin typeface="Times New Roman" pitchFamily="18" charset="0"/>
                          <a:cs typeface="Times New Roman" pitchFamily="18" charset="0"/>
                        </a:rPr>
                        <a:t>сегменті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көтерілуі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диагнозын</a:t>
                      </a:r>
                      <a:r>
                        <a:rPr lang="ru-RU" sz="2000" b="1" baseline="0" dirty="0" smtClean="0">
                          <a:latin typeface="Times New Roman" pitchFamily="18" charset="0"/>
                          <a:cs typeface="Times New Roman" pitchFamily="18" charset="0"/>
                        </a:rPr>
                        <a:t> </a:t>
                      </a:r>
                      <a:r>
                        <a:rPr lang="ru-RU" sz="2000" b="1" baseline="0" dirty="0" err="1" smtClean="0">
                          <a:latin typeface="Times New Roman" pitchFamily="18" charset="0"/>
                          <a:cs typeface="Times New Roman" pitchFamily="18" charset="0"/>
                        </a:rPr>
                        <a:t>қойғаннан</a:t>
                      </a:r>
                      <a:r>
                        <a:rPr lang="ru-RU" sz="2000" b="1" baseline="0" dirty="0" smtClean="0">
                          <a:latin typeface="Times New Roman" pitchFamily="18" charset="0"/>
                          <a:cs typeface="Times New Roman" pitchFamily="18" charset="0"/>
                        </a:rPr>
                        <a:t> </a:t>
                      </a:r>
                      <a:r>
                        <a:rPr lang="ru-RU" sz="2000" b="1" baseline="0" dirty="0" err="1" smtClean="0">
                          <a:latin typeface="Times New Roman" pitchFamily="18" charset="0"/>
                          <a:cs typeface="Times New Roman" pitchFamily="18" charset="0"/>
                        </a:rPr>
                        <a:t>алғашқы</a:t>
                      </a:r>
                      <a:r>
                        <a:rPr lang="ru-RU" sz="2000" b="1" baseline="0" dirty="0" smtClean="0">
                          <a:latin typeface="Times New Roman" pitchFamily="18" charset="0"/>
                          <a:cs typeface="Times New Roman" pitchFamily="18" charset="0"/>
                        </a:rPr>
                        <a:t>  ЧКВ-</a:t>
                      </a:r>
                      <a:r>
                        <a:rPr lang="ru-RU" sz="2000" b="1" baseline="0" dirty="0" err="1" smtClean="0">
                          <a:latin typeface="Times New Roman" pitchFamily="18" charset="0"/>
                          <a:cs typeface="Times New Roman" pitchFamily="18" charset="0"/>
                        </a:rPr>
                        <a:t>ға</a:t>
                      </a:r>
                      <a:r>
                        <a:rPr lang="ru-RU" sz="2000" b="1" baseline="0" dirty="0" smtClean="0">
                          <a:latin typeface="Times New Roman" pitchFamily="18" charset="0"/>
                          <a:cs typeface="Times New Roman" pitchFamily="18" charset="0"/>
                        </a:rPr>
                        <a:t> </a:t>
                      </a:r>
                      <a:r>
                        <a:rPr lang="ru-RU" sz="2000" b="1" baseline="0" dirty="0" err="1" smtClean="0">
                          <a:latin typeface="Times New Roman" pitchFamily="18" charset="0"/>
                          <a:cs typeface="Times New Roman" pitchFamily="18" charset="0"/>
                        </a:rPr>
                        <a:t>дейінгі</a:t>
                      </a:r>
                      <a:r>
                        <a:rPr lang="ru-RU" sz="2000" b="1" baseline="0" dirty="0" smtClean="0">
                          <a:latin typeface="Times New Roman" pitchFamily="18" charset="0"/>
                          <a:cs typeface="Times New Roman" pitchFamily="18" charset="0"/>
                        </a:rPr>
                        <a:t> </a:t>
                      </a:r>
                      <a:r>
                        <a:rPr lang="ru-RU" sz="2000" b="1" baseline="0" dirty="0" err="1" smtClean="0">
                          <a:latin typeface="Times New Roman" pitchFamily="18" charset="0"/>
                          <a:cs typeface="Times New Roman" pitchFamily="18" charset="0"/>
                        </a:rPr>
                        <a:t>максимальды</a:t>
                      </a:r>
                      <a:r>
                        <a:rPr lang="ru-RU" sz="2000" b="1" baseline="0" dirty="0" smtClean="0">
                          <a:latin typeface="Times New Roman" pitchFamily="18" charset="0"/>
                          <a:cs typeface="Times New Roman" pitchFamily="18" charset="0"/>
                        </a:rPr>
                        <a:t> </a:t>
                      </a:r>
                      <a:r>
                        <a:rPr lang="ru-RU" sz="2000" b="1" baseline="0" dirty="0" err="1" smtClean="0">
                          <a:latin typeface="Times New Roman" pitchFamily="18" charset="0"/>
                          <a:cs typeface="Times New Roman" pitchFamily="18" charset="0"/>
                        </a:rPr>
                        <a:t>уақыт</a:t>
                      </a:r>
                      <a:r>
                        <a:rPr lang="en-US" sz="2000" b="1" baseline="0" dirty="0" smtClean="0">
                          <a:latin typeface="Times New Roman" pitchFamily="18" charset="0"/>
                          <a:cs typeface="Times New Roman" pitchFamily="18" charset="0"/>
                        </a:rPr>
                        <a:t>(</a:t>
                      </a:r>
                      <a:r>
                        <a:rPr lang="kk-KZ" sz="2000" b="1" baseline="0" dirty="0" smtClean="0">
                          <a:latin typeface="Times New Roman" pitchFamily="18" charset="0"/>
                          <a:cs typeface="Times New Roman" pitchFamily="18" charset="0"/>
                        </a:rPr>
                        <a:t>егер осы уақыттық аралық сақталмаса,фибринолизисті қолдану қарастырылады</a:t>
                      </a:r>
                      <a:r>
                        <a:rPr lang="en-US" sz="2000" b="1" baseline="0"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txBody>
                  <a:tcPr/>
                </a:tc>
                <a:tc>
                  <a:txBody>
                    <a:bodyPr/>
                    <a:lstStyle/>
                    <a:p>
                      <a:r>
                        <a:rPr lang="ru-RU" dirty="0" smtClean="0"/>
                        <a:t>             </a:t>
                      </a:r>
                    </a:p>
                    <a:p>
                      <a:r>
                        <a:rPr lang="ru-RU" b="1" dirty="0" smtClean="0"/>
                        <a:t>                    </a:t>
                      </a:r>
                      <a:r>
                        <a:rPr lang="ru-RU" sz="2400" b="1" dirty="0" smtClean="0">
                          <a:latin typeface="Times New Roman" pitchFamily="18" charset="0"/>
                          <a:cs typeface="Times New Roman" pitchFamily="18" charset="0"/>
                        </a:rPr>
                        <a:t>≤120</a:t>
                      </a:r>
                      <a:r>
                        <a:rPr lang="ru-RU" sz="2400" b="1" baseline="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мину</a:t>
                      </a:r>
                      <a:r>
                        <a:rPr lang="ru-RU" sz="2400" dirty="0" smtClean="0">
                          <a:latin typeface="Times New Roman" pitchFamily="18" charset="0"/>
                          <a:cs typeface="Times New Roman" pitchFamily="18" charset="0"/>
                        </a:rPr>
                        <a:t>т</a:t>
                      </a:r>
                      <a:endParaRPr lang="ru-RU" sz="24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
        <p:nvSpPr>
          <p:cNvPr id="3" name="Заголовок 2"/>
          <p:cNvSpPr>
            <a:spLocks noGrp="1"/>
          </p:cNvSpPr>
          <p:nvPr>
            <p:ph type="title"/>
          </p:nvPr>
        </p:nvSpPr>
        <p:spPr>
          <a:xfrm>
            <a:off x="457200" y="764704"/>
            <a:ext cx="8229600" cy="432048"/>
          </a:xfrm>
        </p:spPr>
        <p:txBody>
          <a:bodyPr>
            <a:normAutofit fontScale="90000"/>
          </a:bodyPr>
          <a:lstStyle/>
          <a:p>
            <a:r>
              <a:rPr lang="ru-RU" sz="3100" dirty="0">
                <a:solidFill>
                  <a:schemeClr val="tx1"/>
                </a:solidFill>
                <a:latin typeface="Times New Roman" pitchFamily="18" charset="0"/>
                <a:cs typeface="Times New Roman" pitchFamily="18" charset="0"/>
              </a:rPr>
              <a:t>ЖКС </a:t>
            </a:r>
            <a:r>
              <a:rPr lang="en-US" sz="3100" dirty="0" smtClean="0">
                <a:solidFill>
                  <a:schemeClr val="tx1"/>
                </a:solidFill>
                <a:latin typeface="Times New Roman" pitchFamily="18" charset="0"/>
                <a:cs typeface="Times New Roman" pitchFamily="18" charset="0"/>
              </a:rPr>
              <a:t>S</a:t>
            </a:r>
            <a:r>
              <a:rPr lang="kk-KZ" sz="3100" dirty="0" smtClean="0">
                <a:solidFill>
                  <a:schemeClr val="tx1"/>
                </a:solidFill>
                <a:latin typeface="Times New Roman" pitchFamily="18" charset="0"/>
                <a:cs typeface="Times New Roman" pitchFamily="18" charset="0"/>
              </a:rPr>
              <a:t>Т</a:t>
            </a:r>
            <a:r>
              <a:rPr lang="ru-RU" sz="3100" dirty="0" err="1" smtClean="0">
                <a:solidFill>
                  <a:schemeClr val="tx1"/>
                </a:solidFill>
                <a:latin typeface="Times New Roman" pitchFamily="18" charset="0"/>
                <a:cs typeface="Times New Roman" pitchFamily="18" charset="0"/>
              </a:rPr>
              <a:t>сегменті</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көтерілуі</a:t>
            </a:r>
            <a:r>
              <a:rPr lang="ru-RU" sz="3100" dirty="0" smtClean="0">
                <a:solidFill>
                  <a:schemeClr val="tx1"/>
                </a:solidFill>
                <a:latin typeface="Times New Roman" pitchFamily="18" charset="0"/>
                <a:cs typeface="Times New Roman" pitchFamily="18" charset="0"/>
              </a:rPr>
              <a:t> бар </a:t>
            </a:r>
            <a:r>
              <a:rPr lang="ru-RU" sz="3100" dirty="0" err="1" smtClean="0">
                <a:solidFill>
                  <a:schemeClr val="tx1"/>
                </a:solidFill>
                <a:latin typeface="Times New Roman" pitchFamily="18" charset="0"/>
                <a:cs typeface="Times New Roman" pitchFamily="18" charset="0"/>
              </a:rPr>
              <a:t>пациентті</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жүргізу</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кезіндегі</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мақсатты</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уақыттық</a:t>
            </a:r>
            <a:r>
              <a:rPr lang="ru-RU" sz="3100" dirty="0" smtClean="0">
                <a:solidFill>
                  <a:schemeClr val="tx1"/>
                </a:solidFill>
                <a:latin typeface="Times New Roman" pitchFamily="18" charset="0"/>
                <a:cs typeface="Times New Roman" pitchFamily="18" charset="0"/>
              </a:rPr>
              <a:t> </a:t>
            </a:r>
            <a:r>
              <a:rPr lang="ru-RU" sz="3100" dirty="0" err="1" smtClean="0">
                <a:solidFill>
                  <a:schemeClr val="tx1"/>
                </a:solidFill>
                <a:latin typeface="Times New Roman" pitchFamily="18" charset="0"/>
                <a:cs typeface="Times New Roman" pitchFamily="18" charset="0"/>
              </a:rPr>
              <a:t>интервалдар</a:t>
            </a:r>
            <a:r>
              <a:rPr lang="ru-RU" dirty="0"/>
              <a:t/>
            </a:r>
            <a:br>
              <a:rPr lang="ru-RU" dirty="0"/>
            </a:br>
            <a:endParaRPr lang="ru-RU" dirty="0"/>
          </a:p>
        </p:txBody>
      </p:sp>
    </p:spTree>
    <p:extLst>
      <p:ext uri="{BB962C8B-B14F-4D97-AF65-F5344CB8AC3E}">
        <p14:creationId xmlns:p14="http://schemas.microsoft.com/office/powerpoint/2010/main" xmlns="" val="424559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nvPr>
        </p:nvGraphicFramePr>
        <p:xfrm>
          <a:off x="879763" y="1709307"/>
          <a:ext cx="7486759" cy="3865416"/>
        </p:xfrm>
        <a:graphic>
          <a:graphicData uri="http://schemas.openxmlformats.org/drawingml/2006/table">
            <a:tbl>
              <a:tblPr firstRow="1" bandRow="1">
                <a:tableStyleId>{5C22544A-7EE6-4342-B048-85BDC9FD1C3A}</a:tableStyleId>
              </a:tblPr>
              <a:tblGrid>
                <a:gridCol w="3519056">
                  <a:extLst>
                    <a:ext uri="{9D8B030D-6E8A-4147-A177-3AD203B41FA5}">
                      <a16:colId xmlns:a16="http://schemas.microsoft.com/office/drawing/2014/main" xmlns="" val="20000"/>
                    </a:ext>
                  </a:extLst>
                </a:gridCol>
                <a:gridCol w="3967703">
                  <a:extLst>
                    <a:ext uri="{9D8B030D-6E8A-4147-A177-3AD203B41FA5}">
                      <a16:colId xmlns:a16="http://schemas.microsoft.com/office/drawing/2014/main" xmlns="" val="20001"/>
                    </a:ext>
                  </a:extLst>
                </a:gridCol>
              </a:tblGrid>
              <a:tr h="371004">
                <a:tc>
                  <a:txBody>
                    <a:bodyPr/>
                    <a:lstStyle/>
                    <a:p>
                      <a:r>
                        <a:rPr lang="kk-KZ" sz="1400" dirty="0" smtClean="0">
                          <a:latin typeface="Times New Roman" panose="02020603050405020304" pitchFamily="18" charset="0"/>
                          <a:cs typeface="Times New Roman" panose="02020603050405020304" pitchFamily="18" charset="0"/>
                        </a:rPr>
                        <a:t>Басқарылмайтын</a:t>
                      </a:r>
                      <a:endParaRPr lang="ru-RU"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kk-KZ" sz="1400" dirty="0" smtClean="0">
                          <a:latin typeface="Times New Roman" panose="02020603050405020304" pitchFamily="18" charset="0"/>
                          <a:cs typeface="Times New Roman" panose="02020603050405020304" pitchFamily="18" charset="0"/>
                        </a:rPr>
                        <a:t>Басқарылатын</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0"/>
                  </a:ext>
                </a:extLst>
              </a:tr>
              <a:tr h="582402">
                <a:tc rowSpan="2">
                  <a:txBody>
                    <a:bodyPr/>
                    <a:lstStyle/>
                    <a:p>
                      <a:r>
                        <a:rPr lang="kk-KZ" sz="1400" dirty="0" smtClean="0">
                          <a:latin typeface="Times New Roman" panose="02020603050405020304" pitchFamily="18" charset="0"/>
                          <a:cs typeface="Times New Roman" panose="02020603050405020304" pitchFamily="18" charset="0"/>
                        </a:rPr>
                        <a:t>Жасы</a:t>
                      </a:r>
                      <a:endParaRPr lang="ru-RU"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400" dirty="0" smtClean="0">
                          <a:latin typeface="Times New Roman" panose="02020603050405020304" pitchFamily="18" charset="0"/>
                          <a:cs typeface="Times New Roman" panose="02020603050405020304" pitchFamily="18" charset="0"/>
                        </a:rPr>
                        <a:t>Артерияльді гипертензия</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1"/>
                  </a:ext>
                </a:extLst>
              </a:tr>
              <a:tr h="582402">
                <a:tc vMerge="1">
                  <a:txBody>
                    <a:bodyPr/>
                    <a:lstStyle/>
                    <a:p>
                      <a:endParaRPr lang="ru-RU"/>
                    </a:p>
                  </a:txBody>
                  <a:tcPr/>
                </a:tc>
                <a:tc>
                  <a:txBody>
                    <a:bodyPr/>
                    <a:lstStyle/>
                    <a:p>
                      <a:r>
                        <a:rPr lang="kk-KZ" sz="1400" dirty="0" smtClean="0">
                          <a:latin typeface="Times New Roman" panose="02020603050405020304" pitchFamily="18" charset="0"/>
                          <a:cs typeface="Times New Roman" panose="02020603050405020304" pitchFamily="18" charset="0"/>
                        </a:rPr>
                        <a:t>Дислипидемия</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2"/>
                  </a:ext>
                </a:extLst>
              </a:tr>
              <a:tr h="582402">
                <a:tc rowSpan="2">
                  <a:txBody>
                    <a:bodyPr/>
                    <a:lstStyle/>
                    <a:p>
                      <a:r>
                        <a:rPr lang="kk-KZ" sz="1400" dirty="0" smtClean="0">
                          <a:latin typeface="Times New Roman" panose="02020603050405020304" pitchFamily="18" charset="0"/>
                          <a:cs typeface="Times New Roman" panose="02020603050405020304" pitchFamily="18" charset="0"/>
                        </a:rPr>
                        <a:t>Жынысы</a:t>
                      </a:r>
                      <a:endParaRPr lang="ru-RU"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kk-KZ" sz="1400" dirty="0" smtClean="0">
                          <a:latin typeface="Times New Roman" panose="02020603050405020304" pitchFamily="18" charset="0"/>
                          <a:cs typeface="Times New Roman" panose="02020603050405020304" pitchFamily="18" charset="0"/>
                        </a:rPr>
                        <a:t>Қант диабеті</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3"/>
                  </a:ext>
                </a:extLst>
              </a:tr>
              <a:tr h="582402">
                <a:tc vMerge="1">
                  <a:txBody>
                    <a:bodyPr/>
                    <a:lstStyle/>
                    <a:p>
                      <a:endParaRPr lang="ru-RU"/>
                    </a:p>
                  </a:txBody>
                  <a:tcPr/>
                </a:tc>
                <a:tc>
                  <a:txBody>
                    <a:bodyPr/>
                    <a:lstStyle/>
                    <a:p>
                      <a:r>
                        <a:rPr lang="kk-KZ" sz="1400" dirty="0" smtClean="0">
                          <a:latin typeface="Times New Roman" panose="02020603050405020304" pitchFamily="18" charset="0"/>
                          <a:cs typeface="Times New Roman" panose="02020603050405020304" pitchFamily="18" charset="0"/>
                        </a:rPr>
                        <a:t>Шылым шегу,</a:t>
                      </a:r>
                      <a:r>
                        <a:rPr lang="kk-KZ" sz="1400" baseline="0" dirty="0" smtClean="0">
                          <a:latin typeface="Times New Roman" panose="02020603050405020304" pitchFamily="18" charset="0"/>
                          <a:cs typeface="Times New Roman" panose="02020603050405020304" pitchFamily="18" charset="0"/>
                        </a:rPr>
                        <a:t> алкоголді </a:t>
                      </a:r>
                    </a:p>
                    <a:p>
                      <a:r>
                        <a:rPr lang="kk-KZ" sz="1400" baseline="0" dirty="0" smtClean="0">
                          <a:latin typeface="Times New Roman" panose="02020603050405020304" pitchFamily="18" charset="0"/>
                          <a:cs typeface="Times New Roman" panose="02020603050405020304" pitchFamily="18" charset="0"/>
                        </a:rPr>
                        <a:t>ішімдік пайдалану</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4"/>
                  </a:ext>
                </a:extLst>
              </a:tr>
              <a:tr h="582402">
                <a:tc rowSpan="2">
                  <a:txBody>
                    <a:bodyPr/>
                    <a:lstStyle/>
                    <a:p>
                      <a:r>
                        <a:rPr lang="kk-KZ" sz="1400" dirty="0" smtClean="0">
                          <a:latin typeface="Times New Roman" panose="02020603050405020304" pitchFamily="18" charset="0"/>
                          <a:cs typeface="Times New Roman" panose="02020603050405020304" pitchFamily="18" charset="0"/>
                        </a:rPr>
                        <a:t>Тұқымқуалаушылық</a:t>
                      </a:r>
                      <a:r>
                        <a:rPr lang="kk-KZ" sz="1400" baseline="0" dirty="0" smtClean="0">
                          <a:latin typeface="Times New Roman" panose="02020603050405020304" pitchFamily="18" charset="0"/>
                          <a:cs typeface="Times New Roman" panose="02020603050405020304" pitchFamily="18" charset="0"/>
                        </a:rPr>
                        <a:t> бейімділік</a:t>
                      </a:r>
                      <a:endParaRPr lang="ru-RU" sz="1400" dirty="0">
                        <a:latin typeface="Times New Roman" panose="02020603050405020304" pitchFamily="18" charset="0"/>
                        <a:cs typeface="Times New Roman" panose="02020603050405020304" pitchFamily="18" charset="0"/>
                      </a:endParaRPr>
                    </a:p>
                  </a:txBody>
                  <a:tcPr marL="68580" marR="68580" marT="34290" marB="34290"/>
                </a:tc>
                <a:tc>
                  <a:txBody>
                    <a:bodyPr/>
                    <a:lstStyle/>
                    <a:p>
                      <a:r>
                        <a:rPr lang="kk-KZ" sz="1400" dirty="0" smtClean="0">
                          <a:latin typeface="Times New Roman" panose="02020603050405020304" pitchFamily="18" charset="0"/>
                          <a:cs typeface="Times New Roman" panose="02020603050405020304" pitchFamily="18" charset="0"/>
                        </a:rPr>
                        <a:t>Дұрыс</a:t>
                      </a:r>
                      <a:r>
                        <a:rPr lang="kk-KZ" sz="1400" baseline="0" dirty="0" smtClean="0">
                          <a:latin typeface="Times New Roman" panose="02020603050405020304" pitchFamily="18" charset="0"/>
                          <a:cs typeface="Times New Roman" panose="02020603050405020304" pitchFamily="18" charset="0"/>
                        </a:rPr>
                        <a:t> тамақтанбау, семіздік</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5"/>
                  </a:ext>
                </a:extLst>
              </a:tr>
              <a:tr h="582402">
                <a:tc vMerge="1">
                  <a:txBody>
                    <a:bodyPr/>
                    <a:lstStyle/>
                    <a:p>
                      <a:endParaRPr lang="ru-RU"/>
                    </a:p>
                  </a:txBody>
                  <a:tcPr/>
                </a:tc>
                <a:tc>
                  <a:txBody>
                    <a:bodyPr/>
                    <a:lstStyle/>
                    <a:p>
                      <a:r>
                        <a:rPr lang="kk-KZ" sz="1400" dirty="0" smtClean="0">
                          <a:latin typeface="Times New Roman" panose="02020603050405020304" pitchFamily="18" charset="0"/>
                          <a:cs typeface="Times New Roman" panose="02020603050405020304" pitchFamily="18" charset="0"/>
                        </a:rPr>
                        <a:t>Төмен</a:t>
                      </a:r>
                      <a:r>
                        <a:rPr lang="kk-KZ" sz="1400" baseline="0" dirty="0" smtClean="0">
                          <a:latin typeface="Times New Roman" panose="02020603050405020304" pitchFamily="18" charset="0"/>
                          <a:cs typeface="Times New Roman" panose="02020603050405020304" pitchFamily="18" charset="0"/>
                        </a:rPr>
                        <a:t> физикалық белсенділік</a:t>
                      </a:r>
                      <a:endParaRPr lang="ru-RU"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0006"/>
                  </a:ext>
                </a:extLst>
              </a:tr>
            </a:tbl>
          </a:graphicData>
        </a:graphic>
      </p:graphicFrame>
      <p:pic>
        <p:nvPicPr>
          <p:cNvPr id="4" name="Рисунок 3"/>
          <p:cNvPicPr>
            <a:picLocks noChangeAspect="1"/>
          </p:cNvPicPr>
          <p:nvPr/>
        </p:nvPicPr>
        <p:blipFill>
          <a:blip r:embed="rId2" cstate="print"/>
          <a:stretch>
            <a:fillRect/>
          </a:stretch>
        </p:blipFill>
        <p:spPr>
          <a:xfrm>
            <a:off x="0" y="881413"/>
            <a:ext cx="965818" cy="962891"/>
          </a:xfrm>
          <a:prstGeom prst="rect">
            <a:avLst/>
          </a:prstGeom>
          <a:ln>
            <a:noFill/>
          </a:ln>
          <a:effectLst>
            <a:softEdge rad="112500"/>
          </a:effectLst>
        </p:spPr>
      </p:pic>
      <p:sp>
        <p:nvSpPr>
          <p:cNvPr id="5" name="TextBox 4"/>
          <p:cNvSpPr txBox="1"/>
          <p:nvPr/>
        </p:nvSpPr>
        <p:spPr>
          <a:xfrm>
            <a:off x="1579418" y="1120486"/>
            <a:ext cx="4267200" cy="507831"/>
          </a:xfrm>
          <a:prstGeom prst="rect">
            <a:avLst/>
          </a:prstGeom>
          <a:noFill/>
        </p:spPr>
        <p:txBody>
          <a:bodyPr wrap="square" rtlCol="0">
            <a:spAutoFit/>
          </a:bodyPr>
          <a:lstStyle/>
          <a:p>
            <a:r>
              <a:rPr lang="kk-KZ"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Қауіп факторлары</a:t>
            </a:r>
            <a:endParaRPr lang="ru-RU"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stretch>
            <a:fillRect/>
          </a:stretch>
        </p:blipFill>
        <p:spPr>
          <a:xfrm>
            <a:off x="2242778" y="2124941"/>
            <a:ext cx="1724601" cy="1013547"/>
          </a:xfrm>
          <a:prstGeom prst="rect">
            <a:avLst/>
          </a:prstGeom>
          <a:ln>
            <a:noFill/>
          </a:ln>
          <a:effectLst>
            <a:softEdge rad="112500"/>
          </a:effectLst>
        </p:spPr>
      </p:pic>
      <p:pic>
        <p:nvPicPr>
          <p:cNvPr id="8" name="Рисунок 7"/>
          <p:cNvPicPr>
            <a:picLocks noChangeAspect="1"/>
          </p:cNvPicPr>
          <p:nvPr/>
        </p:nvPicPr>
        <p:blipFill>
          <a:blip r:embed="rId4" cstate="print"/>
          <a:stretch>
            <a:fillRect/>
          </a:stretch>
        </p:blipFill>
        <p:spPr>
          <a:xfrm>
            <a:off x="2242778" y="3406487"/>
            <a:ext cx="1724601" cy="882996"/>
          </a:xfrm>
          <a:prstGeom prst="rect">
            <a:avLst/>
          </a:prstGeom>
          <a:ln>
            <a:noFill/>
          </a:ln>
          <a:effectLst>
            <a:softEdge rad="112500"/>
          </a:effectLst>
        </p:spPr>
      </p:pic>
      <p:pic>
        <p:nvPicPr>
          <p:cNvPr id="9" name="Рисунок 8"/>
          <p:cNvPicPr>
            <a:picLocks noChangeAspect="1"/>
          </p:cNvPicPr>
          <p:nvPr/>
        </p:nvPicPr>
        <p:blipFill>
          <a:blip r:embed="rId5" cstate="print"/>
          <a:stretch>
            <a:fillRect/>
          </a:stretch>
        </p:blipFill>
        <p:spPr>
          <a:xfrm>
            <a:off x="3248227" y="4467427"/>
            <a:ext cx="1080019" cy="1080019"/>
          </a:xfrm>
          <a:prstGeom prst="rect">
            <a:avLst/>
          </a:prstGeom>
          <a:ln>
            <a:noFill/>
          </a:ln>
          <a:effectLst>
            <a:softEdge rad="112500"/>
          </a:effectLst>
        </p:spPr>
      </p:pic>
      <p:pic>
        <p:nvPicPr>
          <p:cNvPr id="10" name="Рисунок 9"/>
          <p:cNvPicPr>
            <a:picLocks noChangeAspect="1"/>
          </p:cNvPicPr>
          <p:nvPr/>
        </p:nvPicPr>
        <p:blipFill>
          <a:blip r:embed="rId6" cstate="print"/>
          <a:stretch>
            <a:fillRect/>
          </a:stretch>
        </p:blipFill>
        <p:spPr>
          <a:xfrm>
            <a:off x="6778849" y="2692761"/>
            <a:ext cx="1374551" cy="1091555"/>
          </a:xfrm>
          <a:prstGeom prst="rect">
            <a:avLst/>
          </a:prstGeom>
          <a:ln>
            <a:noFill/>
          </a:ln>
          <a:effectLst>
            <a:softEdge rad="112500"/>
          </a:effectLst>
        </p:spPr>
      </p:pic>
      <p:pic>
        <p:nvPicPr>
          <p:cNvPr id="11" name="Рисунок 10"/>
          <p:cNvPicPr>
            <a:picLocks noChangeAspect="1"/>
          </p:cNvPicPr>
          <p:nvPr/>
        </p:nvPicPr>
        <p:blipFill>
          <a:blip r:embed="rId7" cstate="print"/>
          <a:stretch>
            <a:fillRect/>
          </a:stretch>
        </p:blipFill>
        <p:spPr>
          <a:xfrm>
            <a:off x="6778848" y="3784316"/>
            <a:ext cx="1427017" cy="713509"/>
          </a:xfrm>
          <a:prstGeom prst="rect">
            <a:avLst/>
          </a:prstGeom>
          <a:ln>
            <a:noFill/>
          </a:ln>
          <a:effectLst>
            <a:softEdge rad="112500"/>
          </a:effectLst>
        </p:spPr>
      </p:pic>
      <p:pic>
        <p:nvPicPr>
          <p:cNvPr id="12" name="Рисунок 11"/>
          <p:cNvPicPr>
            <a:picLocks noChangeAspect="1"/>
          </p:cNvPicPr>
          <p:nvPr/>
        </p:nvPicPr>
        <p:blipFill>
          <a:blip r:embed="rId8" cstate="print"/>
          <a:stretch>
            <a:fillRect/>
          </a:stretch>
        </p:blipFill>
        <p:spPr>
          <a:xfrm>
            <a:off x="6835420" y="1917640"/>
            <a:ext cx="1262562" cy="785594"/>
          </a:xfrm>
          <a:prstGeom prst="rect">
            <a:avLst/>
          </a:prstGeom>
          <a:ln>
            <a:noFill/>
          </a:ln>
          <a:effectLst>
            <a:softEdge rad="112500"/>
          </a:effectLst>
        </p:spPr>
      </p:pic>
      <p:pic>
        <p:nvPicPr>
          <p:cNvPr id="13" name="Рисунок 12"/>
          <p:cNvPicPr>
            <a:picLocks noChangeAspect="1"/>
          </p:cNvPicPr>
          <p:nvPr/>
        </p:nvPicPr>
        <p:blipFill>
          <a:blip r:embed="rId9" cstate="print"/>
          <a:stretch>
            <a:fillRect/>
          </a:stretch>
        </p:blipFill>
        <p:spPr>
          <a:xfrm>
            <a:off x="7061195" y="4485494"/>
            <a:ext cx="1092205" cy="1103886"/>
          </a:xfrm>
          <a:prstGeom prst="rect">
            <a:avLst/>
          </a:prstGeom>
          <a:ln>
            <a:noFill/>
          </a:ln>
          <a:effectLst>
            <a:softEdge rad="112500"/>
          </a:effectLst>
        </p:spPr>
      </p:pic>
      <p:pic>
        <p:nvPicPr>
          <p:cNvPr id="14" name="Рисунок 13"/>
          <p:cNvPicPr>
            <a:picLocks noChangeAspect="1"/>
          </p:cNvPicPr>
          <p:nvPr/>
        </p:nvPicPr>
        <p:blipFill>
          <a:blip r:embed="rId10" cstate="print"/>
          <a:stretch>
            <a:fillRect/>
          </a:stretch>
        </p:blipFill>
        <p:spPr>
          <a:xfrm>
            <a:off x="28436" y="2346614"/>
            <a:ext cx="872109" cy="2292927"/>
          </a:xfrm>
          <a:prstGeom prst="rect">
            <a:avLst/>
          </a:prstGeom>
          <a:ln>
            <a:noFill/>
          </a:ln>
          <a:effectLst>
            <a:softEdge rad="112500"/>
          </a:effectLst>
        </p:spPr>
      </p:pic>
    </p:spTree>
    <p:extLst>
      <p:ext uri="{BB962C8B-B14F-4D97-AF65-F5344CB8AC3E}">
        <p14:creationId xmlns:p14="http://schemas.microsoft.com/office/powerpoint/2010/main" xmlns="" val="2061341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516448506"/>
              </p:ext>
            </p:extLst>
          </p:nvPr>
        </p:nvGraphicFramePr>
        <p:xfrm>
          <a:off x="539750" y="333375"/>
          <a:ext cx="7740650" cy="6370320"/>
        </p:xfrm>
        <a:graphic>
          <a:graphicData uri="http://schemas.openxmlformats.org/drawingml/2006/table">
            <a:tbl>
              <a:tblPr firstRow="1" bandRow="1">
                <a:tableStyleId>{5C22544A-7EE6-4342-B048-85BDC9FD1C3A}</a:tableStyleId>
              </a:tblPr>
              <a:tblGrid>
                <a:gridCol w="3870325">
                  <a:extLst>
                    <a:ext uri="{9D8B030D-6E8A-4147-A177-3AD203B41FA5}">
                      <a16:colId xmlns:a16="http://schemas.microsoft.com/office/drawing/2014/main" xmlns="" val="20000"/>
                    </a:ext>
                  </a:extLst>
                </a:gridCol>
                <a:gridCol w="3870325">
                  <a:extLst>
                    <a:ext uri="{9D8B030D-6E8A-4147-A177-3AD203B41FA5}">
                      <a16:colId xmlns:a16="http://schemas.microsoft.com/office/drawing/2014/main" xmlns="" val="20001"/>
                    </a:ext>
                  </a:extLst>
                </a:gridCol>
              </a:tblGrid>
              <a:tr h="370840">
                <a:tc>
                  <a:txBody>
                    <a:bodyPr/>
                    <a:lstStyle/>
                    <a:p>
                      <a:r>
                        <a:rPr lang="ru-RU" sz="2000" b="1" dirty="0" smtClean="0">
                          <a:solidFill>
                            <a:srgbClr val="FFFF00"/>
                          </a:solidFill>
                          <a:latin typeface="Times New Roman" pitchFamily="18" charset="0"/>
                          <a:cs typeface="Times New Roman" pitchFamily="18" charset="0"/>
                        </a:rPr>
                        <a:t>ЖКС </a:t>
                      </a:r>
                      <a:r>
                        <a:rPr lang="en-US" sz="2000" b="1" dirty="0" smtClean="0">
                          <a:solidFill>
                            <a:srgbClr val="FFFF00"/>
                          </a:solidFill>
                          <a:latin typeface="Times New Roman" pitchFamily="18" charset="0"/>
                          <a:cs typeface="Times New Roman" pitchFamily="18" charset="0"/>
                        </a:rPr>
                        <a:t>S</a:t>
                      </a:r>
                      <a:r>
                        <a:rPr lang="ru-RU" sz="2000" b="1" dirty="0" err="1" smtClean="0">
                          <a:solidFill>
                            <a:srgbClr val="FFFF00"/>
                          </a:solidFill>
                          <a:latin typeface="Times New Roman" pitchFamily="18" charset="0"/>
                          <a:cs typeface="Times New Roman" pitchFamily="18" charset="0"/>
                        </a:rPr>
                        <a:t>Тсегменті</a:t>
                      </a:r>
                      <a:r>
                        <a:rPr lang="ru-RU" sz="2000" b="1" dirty="0" smtClean="0">
                          <a:solidFill>
                            <a:srgbClr val="FFFF00"/>
                          </a:solidFill>
                          <a:latin typeface="Times New Roman" pitchFamily="18" charset="0"/>
                          <a:cs typeface="Times New Roman" pitchFamily="18" charset="0"/>
                        </a:rPr>
                        <a:t> </a:t>
                      </a:r>
                      <a:r>
                        <a:rPr lang="ru-RU" sz="2000" b="1" dirty="0" err="1" smtClean="0">
                          <a:solidFill>
                            <a:srgbClr val="FFFF00"/>
                          </a:solidFill>
                          <a:latin typeface="Times New Roman" pitchFamily="18" charset="0"/>
                          <a:cs typeface="Times New Roman" pitchFamily="18" charset="0"/>
                        </a:rPr>
                        <a:t>көтерілуі</a:t>
                      </a:r>
                      <a:r>
                        <a:rPr lang="ru-RU" sz="2000" b="1" dirty="0" smtClean="0">
                          <a:solidFill>
                            <a:srgbClr val="FFFF00"/>
                          </a:solidFill>
                          <a:latin typeface="Times New Roman" pitchFamily="18" charset="0"/>
                          <a:cs typeface="Times New Roman" pitchFamily="18" charset="0"/>
                        </a:rPr>
                        <a:t>  </a:t>
                      </a:r>
                      <a:r>
                        <a:rPr lang="ru-RU" sz="2000" b="1" dirty="0" err="1" smtClean="0">
                          <a:solidFill>
                            <a:srgbClr val="FFFF00"/>
                          </a:solidFill>
                          <a:latin typeface="Times New Roman" pitchFamily="18" charset="0"/>
                          <a:cs typeface="Times New Roman" pitchFamily="18" charset="0"/>
                        </a:rPr>
                        <a:t>диагнозын</a:t>
                      </a:r>
                      <a:r>
                        <a:rPr lang="ru-RU" sz="2000" b="1" dirty="0" smtClean="0">
                          <a:solidFill>
                            <a:srgbClr val="FFFF00"/>
                          </a:solidFill>
                          <a:latin typeface="Times New Roman" pitchFamily="18" charset="0"/>
                          <a:cs typeface="Times New Roman" pitchFamily="18" charset="0"/>
                        </a:rPr>
                        <a:t> </a:t>
                      </a:r>
                      <a:r>
                        <a:rPr lang="ru-RU" sz="2000" b="1" dirty="0" err="1" smtClean="0">
                          <a:solidFill>
                            <a:srgbClr val="FFFF00"/>
                          </a:solidFill>
                          <a:latin typeface="Times New Roman" pitchFamily="18" charset="0"/>
                          <a:cs typeface="Times New Roman" pitchFamily="18" charset="0"/>
                        </a:rPr>
                        <a:t>верификациялаудан</a:t>
                      </a:r>
                      <a:r>
                        <a:rPr lang="ru-RU" sz="2000" b="1" dirty="0" smtClean="0">
                          <a:solidFill>
                            <a:srgbClr val="FFFF00"/>
                          </a:solidFill>
                          <a:latin typeface="Times New Roman" pitchFamily="18" charset="0"/>
                          <a:cs typeface="Times New Roman" pitchFamily="18" charset="0"/>
                        </a:rPr>
                        <a:t> </a:t>
                      </a:r>
                      <a:r>
                        <a:rPr lang="ru-RU" sz="2000" b="1" dirty="0" err="1" smtClean="0">
                          <a:solidFill>
                            <a:srgbClr val="FFFF00"/>
                          </a:solidFill>
                          <a:latin typeface="Times New Roman" pitchFamily="18" charset="0"/>
                          <a:cs typeface="Times New Roman" pitchFamily="18" charset="0"/>
                        </a:rPr>
                        <a:t>бастап,ЧКВ</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орталығына</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жеткізілген</a:t>
                      </a:r>
                      <a:r>
                        <a:rPr lang="ru-RU" sz="2000" b="1" baseline="0" dirty="0" smtClean="0">
                          <a:solidFill>
                            <a:srgbClr val="FFFF00"/>
                          </a:solidFill>
                          <a:latin typeface="Times New Roman" pitchFamily="18" charset="0"/>
                          <a:cs typeface="Times New Roman" pitchFamily="18" charset="0"/>
                        </a:rPr>
                        <a:t> пациентке </a:t>
                      </a:r>
                      <a:r>
                        <a:rPr lang="ru-RU" sz="2000" b="1" baseline="0" dirty="0" err="1" smtClean="0">
                          <a:solidFill>
                            <a:srgbClr val="FFFF00"/>
                          </a:solidFill>
                          <a:latin typeface="Times New Roman" pitchFamily="18" charset="0"/>
                          <a:cs typeface="Times New Roman" pitchFamily="18" charset="0"/>
                        </a:rPr>
                        <a:t>жеткізушіні</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бекіткенге</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дейінгі</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максимальды</a:t>
                      </a:r>
                      <a:r>
                        <a:rPr lang="ru-RU" sz="2000" b="1" baseline="0" dirty="0" smtClean="0">
                          <a:solidFill>
                            <a:srgbClr val="FFFF00"/>
                          </a:solidFill>
                          <a:latin typeface="Times New Roman" pitchFamily="18" charset="0"/>
                          <a:cs typeface="Times New Roman" pitchFamily="18" charset="0"/>
                        </a:rPr>
                        <a:t> </a:t>
                      </a:r>
                      <a:r>
                        <a:rPr lang="ru-RU" sz="2000" b="1" baseline="0" dirty="0" err="1" smtClean="0">
                          <a:solidFill>
                            <a:srgbClr val="FFFF00"/>
                          </a:solidFill>
                          <a:latin typeface="Times New Roman" pitchFamily="18" charset="0"/>
                          <a:cs typeface="Times New Roman" pitchFamily="18" charset="0"/>
                        </a:rPr>
                        <a:t>уақыт</a:t>
                      </a:r>
                      <a:endParaRPr lang="ru-RU" sz="2000" b="1" dirty="0">
                        <a:solidFill>
                          <a:srgbClr val="FFFF00"/>
                        </a:solidFill>
                        <a:latin typeface="Times New Roman" pitchFamily="18" charset="0"/>
                        <a:cs typeface="Times New Roman" pitchFamily="18" charset="0"/>
                      </a:endParaRPr>
                    </a:p>
                  </a:txBody>
                  <a:tcPr/>
                </a:tc>
                <a:tc>
                  <a:txBody>
                    <a:bodyPr/>
                    <a:lstStyle/>
                    <a:p>
                      <a:r>
                        <a:rPr lang="ru-RU" sz="2000" b="1" dirty="0" smtClean="0">
                          <a:solidFill>
                            <a:schemeClr val="tx1"/>
                          </a:solidFill>
                          <a:latin typeface="Times New Roman" pitchFamily="18" charset="0"/>
                          <a:cs typeface="Times New Roman" pitchFamily="18" charset="0"/>
                        </a:rPr>
                        <a:t>               </a:t>
                      </a:r>
                    </a:p>
                    <a:p>
                      <a:endParaRPr lang="ru-RU" sz="2000" b="1" dirty="0" smtClean="0">
                        <a:solidFill>
                          <a:schemeClr val="tx1"/>
                        </a:solidFill>
                        <a:latin typeface="Times New Roman" pitchFamily="18" charset="0"/>
                        <a:cs typeface="Times New Roman" pitchFamily="18" charset="0"/>
                      </a:endParaRPr>
                    </a:p>
                    <a:p>
                      <a:r>
                        <a:rPr lang="ru-RU" sz="2000" b="1" dirty="0" smtClean="0">
                          <a:solidFill>
                            <a:schemeClr val="tx1"/>
                          </a:solidFill>
                          <a:latin typeface="Times New Roman" pitchFamily="18" charset="0"/>
                          <a:cs typeface="Times New Roman" pitchFamily="18" charset="0"/>
                        </a:rPr>
                        <a:t>                ≤60 минут</a:t>
                      </a:r>
                      <a:endParaRPr lang="ru-RU" sz="20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70840">
                <a:tc>
                  <a:txBody>
                    <a:bodyPr/>
                    <a:lstStyle/>
                    <a:p>
                      <a:r>
                        <a:rPr lang="ru-RU" sz="2000" b="1" dirty="0" smtClean="0">
                          <a:solidFill>
                            <a:schemeClr val="tx1"/>
                          </a:solidFill>
                          <a:latin typeface="Times New Roman" pitchFamily="18" charset="0"/>
                          <a:cs typeface="Times New Roman" pitchFamily="18" charset="0"/>
                        </a:rPr>
                        <a:t>ЖКС </a:t>
                      </a:r>
                      <a:r>
                        <a:rPr lang="en-US" sz="2000" b="1" dirty="0" smtClean="0">
                          <a:solidFill>
                            <a:schemeClr val="tx1"/>
                          </a:solidFill>
                          <a:latin typeface="Times New Roman" pitchFamily="18" charset="0"/>
                          <a:cs typeface="Times New Roman" pitchFamily="18" charset="0"/>
                        </a:rPr>
                        <a:t>S</a:t>
                      </a:r>
                      <a:r>
                        <a:rPr lang="ru-RU" sz="2000" b="1" dirty="0" err="1" smtClean="0">
                          <a:solidFill>
                            <a:schemeClr val="tx1"/>
                          </a:solidFill>
                          <a:latin typeface="Times New Roman" pitchFamily="18" charset="0"/>
                          <a:cs typeface="Times New Roman" pitchFamily="18" charset="0"/>
                        </a:rPr>
                        <a:t>Тсегменті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көтерілуі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диагнозын</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верификациялаудан</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бастап,ЧКВ</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орталығына</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ауыстырылған</a:t>
                      </a:r>
                      <a:r>
                        <a:rPr lang="ru-RU" sz="2000" b="1" baseline="0" dirty="0" smtClean="0">
                          <a:solidFill>
                            <a:schemeClr val="tx1"/>
                          </a:solidFill>
                          <a:latin typeface="Times New Roman" pitchFamily="18" charset="0"/>
                          <a:cs typeface="Times New Roman" pitchFamily="18" charset="0"/>
                        </a:rPr>
                        <a:t> пациентке </a:t>
                      </a:r>
                      <a:r>
                        <a:rPr lang="ru-RU" sz="2000" b="1" baseline="0" dirty="0" err="1" smtClean="0">
                          <a:solidFill>
                            <a:schemeClr val="tx1"/>
                          </a:solidFill>
                          <a:latin typeface="Times New Roman" pitchFamily="18" charset="0"/>
                          <a:cs typeface="Times New Roman" pitchFamily="18" charset="0"/>
                        </a:rPr>
                        <a:t>жеткізушіні</a:t>
                      </a:r>
                      <a:r>
                        <a:rPr lang="ru-RU" sz="2000" b="1" baseline="0" dirty="0" smtClean="0">
                          <a:solidFill>
                            <a:schemeClr val="tx1"/>
                          </a:solidFill>
                          <a:latin typeface="Times New Roman" pitchFamily="18" charset="0"/>
                          <a:cs typeface="Times New Roman" pitchFamily="18" charset="0"/>
                        </a:rPr>
                        <a:t> </a:t>
                      </a:r>
                      <a:r>
                        <a:rPr lang="ru-RU" sz="2000" b="1" baseline="0" dirty="0" err="1" smtClean="0">
                          <a:solidFill>
                            <a:schemeClr val="tx1"/>
                          </a:solidFill>
                          <a:latin typeface="Times New Roman" pitchFamily="18" charset="0"/>
                          <a:cs typeface="Times New Roman" pitchFamily="18" charset="0"/>
                        </a:rPr>
                        <a:t>бекіткенге</a:t>
                      </a:r>
                      <a:r>
                        <a:rPr lang="ru-RU" sz="2000" b="1" baseline="0" dirty="0" smtClean="0">
                          <a:solidFill>
                            <a:schemeClr val="tx1"/>
                          </a:solidFill>
                          <a:latin typeface="Times New Roman" pitchFamily="18" charset="0"/>
                          <a:cs typeface="Times New Roman" pitchFamily="18" charset="0"/>
                        </a:rPr>
                        <a:t> </a:t>
                      </a:r>
                      <a:r>
                        <a:rPr lang="ru-RU" sz="2000" b="1" baseline="0" dirty="0" err="1" smtClean="0">
                          <a:solidFill>
                            <a:schemeClr val="tx1"/>
                          </a:solidFill>
                          <a:latin typeface="Times New Roman" pitchFamily="18" charset="0"/>
                          <a:cs typeface="Times New Roman" pitchFamily="18" charset="0"/>
                        </a:rPr>
                        <a:t>дейінгі</a:t>
                      </a:r>
                      <a:r>
                        <a:rPr lang="ru-RU" sz="2000" b="1" baseline="0" dirty="0" smtClean="0">
                          <a:solidFill>
                            <a:schemeClr val="tx1"/>
                          </a:solidFill>
                          <a:latin typeface="Times New Roman" pitchFamily="18" charset="0"/>
                          <a:cs typeface="Times New Roman" pitchFamily="18" charset="0"/>
                        </a:rPr>
                        <a:t> </a:t>
                      </a:r>
                      <a:r>
                        <a:rPr lang="ru-RU" sz="2000" b="1" baseline="0" dirty="0" err="1" smtClean="0">
                          <a:solidFill>
                            <a:schemeClr val="tx1"/>
                          </a:solidFill>
                          <a:latin typeface="Times New Roman" pitchFamily="18" charset="0"/>
                          <a:cs typeface="Times New Roman" pitchFamily="18" charset="0"/>
                        </a:rPr>
                        <a:t>максимальды</a:t>
                      </a:r>
                      <a:r>
                        <a:rPr lang="ru-RU" sz="2000" b="1" baseline="0" dirty="0" smtClean="0">
                          <a:solidFill>
                            <a:schemeClr val="tx1"/>
                          </a:solidFill>
                          <a:latin typeface="Times New Roman" pitchFamily="18" charset="0"/>
                          <a:cs typeface="Times New Roman" pitchFamily="18" charset="0"/>
                        </a:rPr>
                        <a:t> </a:t>
                      </a:r>
                      <a:r>
                        <a:rPr lang="ru-RU" sz="2000" b="1" baseline="0" dirty="0" err="1" smtClean="0">
                          <a:solidFill>
                            <a:schemeClr val="tx1"/>
                          </a:solidFill>
                          <a:latin typeface="Times New Roman" pitchFamily="18" charset="0"/>
                          <a:cs typeface="Times New Roman" pitchFamily="18" charset="0"/>
                        </a:rPr>
                        <a:t>уақыт</a:t>
                      </a:r>
                      <a:endParaRPr lang="ru-RU" sz="2000" b="1" dirty="0">
                        <a:solidFill>
                          <a:schemeClr val="tx1"/>
                        </a:solidFill>
                        <a:latin typeface="Times New Roman" pitchFamily="18" charset="0"/>
                        <a:cs typeface="Times New Roman" pitchFamily="18" charset="0"/>
                      </a:endParaRPr>
                    </a:p>
                  </a:txBody>
                  <a:tcPr/>
                </a:tc>
                <a:tc>
                  <a:txBody>
                    <a:bodyPr/>
                    <a:lstStyle/>
                    <a:p>
                      <a:r>
                        <a:rPr lang="ru-RU" sz="2000" b="1" dirty="0" smtClean="0">
                          <a:solidFill>
                            <a:schemeClr val="tx1"/>
                          </a:solidFill>
                          <a:latin typeface="Times New Roman" pitchFamily="18" charset="0"/>
                          <a:cs typeface="Times New Roman" pitchFamily="18" charset="0"/>
                        </a:rPr>
                        <a:t>          </a:t>
                      </a:r>
                    </a:p>
                    <a:p>
                      <a:endParaRPr lang="ru-RU" sz="2000" b="1" dirty="0" smtClean="0">
                        <a:solidFill>
                          <a:schemeClr val="tx1"/>
                        </a:solidFill>
                        <a:latin typeface="Times New Roman" pitchFamily="18" charset="0"/>
                        <a:cs typeface="Times New Roman" pitchFamily="18" charset="0"/>
                      </a:endParaRPr>
                    </a:p>
                    <a:p>
                      <a:r>
                        <a:rPr lang="ru-RU" sz="2000" b="1" dirty="0" smtClean="0">
                          <a:solidFill>
                            <a:schemeClr val="tx1"/>
                          </a:solidFill>
                          <a:latin typeface="Times New Roman" pitchFamily="18" charset="0"/>
                          <a:cs typeface="Times New Roman" pitchFamily="18" charset="0"/>
                        </a:rPr>
                        <a:t>             ≤90 минут</a:t>
                      </a:r>
                    </a:p>
                    <a:p>
                      <a:endParaRPr lang="ru-RU" sz="20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0840">
                <a:tc>
                  <a:txBody>
                    <a:bodyPr/>
                    <a:lstStyle/>
                    <a:p>
                      <a:r>
                        <a:rPr lang="ru-RU" sz="2000" b="1" dirty="0" smtClean="0">
                          <a:solidFill>
                            <a:srgbClr val="C00000"/>
                          </a:solidFill>
                          <a:latin typeface="Times New Roman" pitchFamily="18" charset="0"/>
                          <a:cs typeface="Times New Roman" pitchFamily="18" charset="0"/>
                        </a:rPr>
                        <a:t>ЖКС </a:t>
                      </a:r>
                      <a:r>
                        <a:rPr lang="en-US" sz="2000" b="1" dirty="0" smtClean="0">
                          <a:solidFill>
                            <a:srgbClr val="C00000"/>
                          </a:solidFill>
                          <a:latin typeface="Times New Roman" pitchFamily="18" charset="0"/>
                          <a:cs typeface="Times New Roman" pitchFamily="18" charset="0"/>
                        </a:rPr>
                        <a:t>S</a:t>
                      </a:r>
                      <a:r>
                        <a:rPr lang="ru-RU" sz="2000" b="1" dirty="0" err="1" smtClean="0">
                          <a:solidFill>
                            <a:srgbClr val="C00000"/>
                          </a:solidFill>
                          <a:latin typeface="Times New Roman" pitchFamily="18" charset="0"/>
                          <a:cs typeface="Times New Roman" pitchFamily="18" charset="0"/>
                        </a:rPr>
                        <a:t>Тсегменті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көтерілуі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диагнозын</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бекіткеннен</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бастап</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алғашқы</a:t>
                      </a:r>
                      <a:r>
                        <a:rPr lang="ru-RU" sz="2000" b="1" dirty="0" smtClean="0">
                          <a:solidFill>
                            <a:srgbClr val="C00000"/>
                          </a:solidFill>
                          <a:latin typeface="Times New Roman" pitchFamily="18" charset="0"/>
                          <a:cs typeface="Times New Roman" pitchFamily="18" charset="0"/>
                        </a:rPr>
                        <a:t> ЧКВ </a:t>
                      </a:r>
                      <a:r>
                        <a:rPr lang="ru-RU" sz="2000" b="1" dirty="0" err="1" smtClean="0">
                          <a:solidFill>
                            <a:srgbClr val="C00000"/>
                          </a:solidFill>
                          <a:latin typeface="Times New Roman" pitchFamily="18" charset="0"/>
                          <a:cs typeface="Times New Roman" pitchFamily="18" charset="0"/>
                        </a:rPr>
                        <a:t>орындауға</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уақыт</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бойынша</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сәйкес</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келмейтін</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пациенттерде</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фибринолитик</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инфузиясын</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бастағанға</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дейінгі</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максимальды</a:t>
                      </a:r>
                      <a:r>
                        <a:rPr lang="ru-RU" sz="2000" b="1" baseline="0" dirty="0" smtClean="0">
                          <a:solidFill>
                            <a:srgbClr val="C00000"/>
                          </a:solidFill>
                          <a:latin typeface="Times New Roman" pitchFamily="18" charset="0"/>
                          <a:cs typeface="Times New Roman" pitchFamily="18" charset="0"/>
                        </a:rPr>
                        <a:t> </a:t>
                      </a:r>
                      <a:r>
                        <a:rPr lang="ru-RU" sz="2000" b="1" baseline="0" dirty="0" err="1" smtClean="0">
                          <a:solidFill>
                            <a:srgbClr val="C00000"/>
                          </a:solidFill>
                          <a:latin typeface="Times New Roman" pitchFamily="18" charset="0"/>
                          <a:cs typeface="Times New Roman" pitchFamily="18" charset="0"/>
                        </a:rPr>
                        <a:t>уақыт</a:t>
                      </a:r>
                      <a:endParaRPr lang="ru-RU" sz="2000" b="1" dirty="0">
                        <a:solidFill>
                          <a:srgbClr val="C00000"/>
                        </a:solidFill>
                        <a:latin typeface="Times New Roman" pitchFamily="18" charset="0"/>
                        <a:cs typeface="Times New Roman" pitchFamily="18" charset="0"/>
                      </a:endParaRPr>
                    </a:p>
                  </a:txBody>
                  <a:tcPr/>
                </a:tc>
                <a:tc>
                  <a:txBody>
                    <a:bodyPr/>
                    <a:lstStyle/>
                    <a:p>
                      <a:r>
                        <a:rPr lang="ru-RU" sz="2000" b="1" dirty="0" smtClean="0">
                          <a:solidFill>
                            <a:schemeClr val="tx1"/>
                          </a:solidFill>
                          <a:latin typeface="Times New Roman" pitchFamily="18" charset="0"/>
                          <a:cs typeface="Times New Roman" pitchFamily="18" charset="0"/>
                        </a:rPr>
                        <a:t>           </a:t>
                      </a:r>
                    </a:p>
                    <a:p>
                      <a:endParaRPr lang="ru-RU" sz="2000" b="1" dirty="0" smtClean="0">
                        <a:solidFill>
                          <a:schemeClr val="tx1"/>
                        </a:solidFill>
                        <a:latin typeface="Times New Roman" pitchFamily="18" charset="0"/>
                        <a:cs typeface="Times New Roman" pitchFamily="18" charset="0"/>
                      </a:endParaRPr>
                    </a:p>
                    <a:p>
                      <a:r>
                        <a:rPr lang="ru-RU" sz="2000" b="1" baseline="0"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≤10 минут</a:t>
                      </a:r>
                    </a:p>
                    <a:p>
                      <a:endParaRPr lang="ru-RU" sz="20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7876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749576181"/>
              </p:ext>
            </p:extLst>
          </p:nvPr>
        </p:nvGraphicFramePr>
        <p:xfrm>
          <a:off x="683568" y="908720"/>
          <a:ext cx="7669212" cy="4572000"/>
        </p:xfrm>
        <a:graphic>
          <a:graphicData uri="http://schemas.openxmlformats.org/drawingml/2006/table">
            <a:tbl>
              <a:tblPr firstRow="1" bandRow="1">
                <a:tableStyleId>{5C22544A-7EE6-4342-B048-85BDC9FD1C3A}</a:tableStyleId>
              </a:tblPr>
              <a:tblGrid>
                <a:gridCol w="3834606">
                  <a:extLst>
                    <a:ext uri="{9D8B030D-6E8A-4147-A177-3AD203B41FA5}">
                      <a16:colId xmlns:a16="http://schemas.microsoft.com/office/drawing/2014/main" xmlns="" val="20000"/>
                    </a:ext>
                  </a:extLst>
                </a:gridCol>
                <a:gridCol w="3834606">
                  <a:extLst>
                    <a:ext uri="{9D8B030D-6E8A-4147-A177-3AD203B41FA5}">
                      <a16:colId xmlns:a16="http://schemas.microsoft.com/office/drawing/2014/main" xmlns="" val="20001"/>
                    </a:ext>
                  </a:extLst>
                </a:gridCol>
              </a:tblGrid>
              <a:tr h="1980808">
                <a:tc>
                  <a:txBody>
                    <a:bodyPr/>
                    <a:lstStyle/>
                    <a:p>
                      <a:r>
                        <a:rPr lang="kk-KZ" sz="2400" dirty="0" smtClean="0">
                          <a:solidFill>
                            <a:schemeClr val="tx1"/>
                          </a:solidFill>
                          <a:latin typeface="Times New Roman" pitchFamily="18" charset="0"/>
                          <a:cs typeface="Times New Roman" pitchFamily="18" charset="0"/>
                        </a:rPr>
                        <a:t>Фибринолизистің</a:t>
                      </a:r>
                      <a:r>
                        <a:rPr lang="kk-KZ" sz="2400" baseline="0" dirty="0" smtClean="0">
                          <a:solidFill>
                            <a:schemeClr val="tx1"/>
                          </a:solidFill>
                          <a:latin typeface="Times New Roman" pitchFamily="18" charset="0"/>
                          <a:cs typeface="Times New Roman" pitchFamily="18" charset="0"/>
                        </a:rPr>
                        <a:t> басталғанынан оның тиімділігін бағалағанға дейінгі уақыттық интервал</a:t>
                      </a:r>
                      <a:r>
                        <a:rPr lang="en-US" sz="2400" baseline="0" dirty="0" smtClean="0">
                          <a:solidFill>
                            <a:schemeClr val="tx1"/>
                          </a:solidFill>
                          <a:latin typeface="Times New Roman" pitchFamily="18" charset="0"/>
                          <a:cs typeface="Times New Roman" pitchFamily="18" charset="0"/>
                        </a:rPr>
                        <a:t>(</a:t>
                      </a:r>
                      <a:r>
                        <a:rPr lang="kk-KZ" sz="2400" baseline="0" dirty="0" smtClean="0">
                          <a:solidFill>
                            <a:schemeClr val="tx1"/>
                          </a:solidFill>
                          <a:latin typeface="Times New Roman" pitchFamily="18" charset="0"/>
                          <a:cs typeface="Times New Roman" pitchFamily="18" charset="0"/>
                        </a:rPr>
                        <a:t>сәтті немесе сәтсіз фибринолизис</a:t>
                      </a:r>
                      <a:r>
                        <a:rPr lang="en-US" sz="2400" baseline="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a:txBody>
                  <a:tcPr/>
                </a:tc>
                <a:tc>
                  <a:txBody>
                    <a:bodyPr/>
                    <a:lstStyle/>
                    <a:p>
                      <a:r>
                        <a:rPr lang="kk-KZ" sz="2400" dirty="0" smtClean="0">
                          <a:solidFill>
                            <a:schemeClr val="tx1"/>
                          </a:solidFill>
                          <a:latin typeface="Times New Roman" pitchFamily="18" charset="0"/>
                          <a:cs typeface="Times New Roman" pitchFamily="18" charset="0"/>
                        </a:rPr>
                        <a:t>     </a:t>
                      </a:r>
                    </a:p>
                    <a:p>
                      <a:endParaRPr lang="kk-KZ" sz="2400" dirty="0" smtClean="0">
                        <a:solidFill>
                          <a:schemeClr val="tx1"/>
                        </a:solidFill>
                        <a:latin typeface="Times New Roman" pitchFamily="18" charset="0"/>
                        <a:cs typeface="Times New Roman" pitchFamily="18" charset="0"/>
                      </a:endParaRPr>
                    </a:p>
                    <a:p>
                      <a:r>
                        <a:rPr lang="kk-KZ" sz="2400" dirty="0" smtClean="0">
                          <a:solidFill>
                            <a:schemeClr val="tx1"/>
                          </a:solidFill>
                          <a:latin typeface="Times New Roman" pitchFamily="18" charset="0"/>
                          <a:cs typeface="Times New Roman" pitchFamily="18" charset="0"/>
                        </a:rPr>
                        <a:t>        60-90 минут</a:t>
                      </a:r>
                      <a:endParaRPr lang="ru-RU" sz="2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1980808">
                <a:tc>
                  <a:txBody>
                    <a:bodyPr/>
                    <a:lstStyle/>
                    <a:p>
                      <a:r>
                        <a:rPr lang="kk-KZ" sz="2400" dirty="0" smtClean="0">
                          <a:solidFill>
                            <a:srgbClr val="7030A0"/>
                          </a:solidFill>
                          <a:latin typeface="Times New Roman" pitchFamily="18" charset="0"/>
                          <a:cs typeface="Times New Roman" pitchFamily="18" charset="0"/>
                        </a:rPr>
                        <a:t>Фибринолизистің басталғанынан коронарографиясын жүргізгенге дейінгі уақыттық</a:t>
                      </a:r>
                      <a:r>
                        <a:rPr lang="kk-KZ" sz="2400" baseline="0" dirty="0" smtClean="0">
                          <a:solidFill>
                            <a:srgbClr val="7030A0"/>
                          </a:solidFill>
                          <a:latin typeface="Times New Roman" pitchFamily="18" charset="0"/>
                          <a:cs typeface="Times New Roman" pitchFamily="18" charset="0"/>
                        </a:rPr>
                        <a:t> интервал</a:t>
                      </a:r>
                      <a:r>
                        <a:rPr lang="en-US" sz="2400" baseline="0" dirty="0" smtClean="0">
                          <a:solidFill>
                            <a:srgbClr val="7030A0"/>
                          </a:solidFill>
                          <a:latin typeface="Times New Roman" pitchFamily="18" charset="0"/>
                          <a:cs typeface="Times New Roman" pitchFamily="18" charset="0"/>
                        </a:rPr>
                        <a:t>(</a:t>
                      </a:r>
                      <a:r>
                        <a:rPr lang="kk-KZ" sz="2400" baseline="0" dirty="0" smtClean="0">
                          <a:solidFill>
                            <a:srgbClr val="7030A0"/>
                          </a:solidFill>
                          <a:latin typeface="Times New Roman" pitchFamily="18" charset="0"/>
                          <a:cs typeface="Times New Roman" pitchFamily="18" charset="0"/>
                        </a:rPr>
                        <a:t>сәтті фибринолизис жағдайында</a:t>
                      </a:r>
                      <a:r>
                        <a:rPr lang="en-US" sz="2400" baseline="0" dirty="0" smtClean="0">
                          <a:solidFill>
                            <a:srgbClr val="7030A0"/>
                          </a:solidFill>
                          <a:latin typeface="Times New Roman" pitchFamily="18" charset="0"/>
                          <a:cs typeface="Times New Roman" pitchFamily="18" charset="0"/>
                        </a:rPr>
                        <a:t>)</a:t>
                      </a:r>
                      <a:endParaRPr lang="ru-RU" sz="2400" dirty="0">
                        <a:solidFill>
                          <a:srgbClr val="7030A0"/>
                        </a:solidFill>
                        <a:latin typeface="Times New Roman" pitchFamily="18" charset="0"/>
                        <a:cs typeface="Times New Roman" pitchFamily="18" charset="0"/>
                      </a:endParaRPr>
                    </a:p>
                  </a:txBody>
                  <a:tcPr/>
                </a:tc>
                <a:tc>
                  <a:txBody>
                    <a:bodyPr/>
                    <a:lstStyle/>
                    <a:p>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a:t>
                      </a:r>
                      <a:r>
                        <a:rPr lang="kk-KZ" sz="2400" dirty="0" smtClean="0">
                          <a:solidFill>
                            <a:srgbClr val="7030A0"/>
                          </a:solidFill>
                          <a:latin typeface="Times New Roman" pitchFamily="18" charset="0"/>
                          <a:cs typeface="Times New Roman" pitchFamily="18" charset="0"/>
                        </a:rPr>
                        <a:t>2-24 сағат</a:t>
                      </a:r>
                      <a:endParaRPr lang="ru-RU" sz="2400" dirty="0">
                        <a:solidFill>
                          <a:srgbClr val="7030A0"/>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83305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908720"/>
            <a:ext cx="7408333" cy="5217443"/>
          </a:xfrm>
        </p:spPr>
        <p:txBody>
          <a:bodyPr/>
          <a:lstStyle/>
          <a:p>
            <a:r>
              <a:rPr lang="kk-KZ" b="1" dirty="0" smtClean="0">
                <a:solidFill>
                  <a:schemeClr val="tx1"/>
                </a:solidFill>
                <a:latin typeface="Times New Roman" pitchFamily="18" charset="0"/>
                <a:cs typeface="Times New Roman" pitchFamily="18" charset="0"/>
              </a:rPr>
              <a:t>ЭЛЕКТРОКАРДИОГРАФИЯ</a:t>
            </a:r>
            <a:r>
              <a:rPr lang="kk-KZ" dirty="0" smtClean="0">
                <a:solidFill>
                  <a:schemeClr val="tx1"/>
                </a:solidFill>
                <a:latin typeface="Times New Roman" pitchFamily="18" charset="0"/>
                <a:cs typeface="Times New Roman" pitchFamily="18" charset="0"/>
              </a:rPr>
              <a:t>  - ЖКС </a:t>
            </a:r>
            <a:r>
              <a:rPr lang="en-US" dirty="0">
                <a:solidFill>
                  <a:schemeClr val="tx1"/>
                </a:solidFill>
                <a:latin typeface="Times New Roman" pitchFamily="18" charset="0"/>
                <a:cs typeface="Times New Roman" pitchFamily="18" charset="0"/>
              </a:rPr>
              <a:t>S</a:t>
            </a:r>
            <a:r>
              <a:rPr lang="kk-KZ" dirty="0">
                <a:solidFill>
                  <a:schemeClr val="tx1"/>
                </a:solidFill>
                <a:latin typeface="Times New Roman" pitchFamily="18" charset="0"/>
                <a:cs typeface="Times New Roman" pitchFamily="18" charset="0"/>
              </a:rPr>
              <a:t>Тсегменті көтерілуі   </a:t>
            </a:r>
            <a:r>
              <a:rPr lang="kk-KZ" dirty="0" smtClean="0">
                <a:solidFill>
                  <a:schemeClr val="tx1"/>
                </a:solidFill>
                <a:latin typeface="Times New Roman" pitchFamily="18" charset="0"/>
                <a:cs typeface="Times New Roman" pitchFamily="18" charset="0"/>
              </a:rPr>
              <a:t>диагностикасының маңызды бөлігі болып табылады. ЭКГ тіркеу және интерпретациясы алғашқы медициналық контакттың 10 минутында жүргізілуі тиіс,кідіріссіз.Ең үлкен қиындықтар Гис шоғырының сол жақ және оң жақ аяқшаларының блокадаларымен үйлесімділікте болады. </a:t>
            </a:r>
            <a:r>
              <a:rPr lang="en-US" dirty="0" smtClean="0">
                <a:solidFill>
                  <a:schemeClr val="tx1"/>
                </a:solidFill>
                <a:latin typeface="Times New Roman" pitchFamily="18" charset="0"/>
                <a:cs typeface="Times New Roman" pitchFamily="18" charset="0"/>
              </a:rPr>
              <a:t>ST</a:t>
            </a:r>
            <a:r>
              <a:rPr lang="kk-KZ" dirty="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сегментінің конкордантты өрлеуінің бар болуы тәж артерияларының окклюзиясының өлшем шарттары болып табылады. </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2964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90032" y="2132856"/>
            <a:ext cx="7772400" cy="3672408"/>
          </a:xfrm>
        </p:spPr>
        <p:txBody>
          <a:bodyPr>
            <a:normAutofit/>
          </a:bodyPr>
          <a:lstStyle/>
          <a:p>
            <a:r>
              <a:rPr lang="kk-KZ" sz="2800" i="1" dirty="0" smtClean="0">
                <a:solidFill>
                  <a:schemeClr val="tx1"/>
                </a:solidFill>
                <a:latin typeface="Times New Roman" pitchFamily="18" charset="0"/>
                <a:cs typeface="Times New Roman" pitchFamily="18" charset="0"/>
              </a:rPr>
              <a:t>ЖКС </a:t>
            </a:r>
            <a:r>
              <a:rPr lang="en-US" sz="2800" i="1" dirty="0" smtClean="0">
                <a:solidFill>
                  <a:schemeClr val="tx1"/>
                </a:solidFill>
                <a:latin typeface="Times New Roman" pitchFamily="18" charset="0"/>
                <a:cs typeface="Times New Roman" pitchFamily="18" charset="0"/>
              </a:rPr>
              <a:t>ST</a:t>
            </a:r>
            <a:r>
              <a:rPr lang="kk-KZ" sz="2800" i="1" dirty="0" smtClean="0">
                <a:solidFill>
                  <a:schemeClr val="tx1"/>
                </a:solidFill>
                <a:latin typeface="Times New Roman" pitchFamily="18" charset="0"/>
                <a:cs typeface="Times New Roman" pitchFamily="18" charset="0"/>
              </a:rPr>
              <a:t> ирегінің көтерілуімен уақытылы диагностикалануына,шұғыл көмек көрсетуге,асқынулардың алдын алуға,бейінді клиникалық тасымалдауға бағытталады.</a:t>
            </a:r>
            <a:r>
              <a:rPr lang="kk-KZ" sz="2800" dirty="0" smtClean="0">
                <a:solidFill>
                  <a:schemeClr val="tx1"/>
                </a:solidFill>
                <a:latin typeface="Times New Roman" pitchFamily="18" charset="0"/>
                <a:cs typeface="Times New Roman" pitchFamily="18" charset="0"/>
              </a:rPr>
              <a:t/>
            </a:r>
            <a:br>
              <a:rPr lang="kk-KZ" sz="2800" dirty="0" smtClean="0">
                <a:solidFill>
                  <a:schemeClr val="tx1"/>
                </a:solidFill>
                <a:latin typeface="Times New Roman" pitchFamily="18" charset="0"/>
                <a:cs typeface="Times New Roman" pitchFamily="18" charset="0"/>
              </a:rPr>
            </a:br>
            <a:r>
              <a:rPr lang="kk-KZ" sz="2800" dirty="0" smtClean="0">
                <a:solidFill>
                  <a:schemeClr val="tx1"/>
                </a:solidFill>
                <a:latin typeface="Times New Roman" pitchFamily="18" charset="0"/>
                <a:cs typeface="Times New Roman" pitchFamily="18" charset="0"/>
              </a:rPr>
              <a:t> </a:t>
            </a:r>
            <a:br>
              <a:rPr lang="kk-KZ"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a:xfrm>
            <a:off x="1367365" y="476672"/>
            <a:ext cx="6417734" cy="1152127"/>
          </a:xfrm>
        </p:spPr>
        <p:txBody>
          <a:bodyPr>
            <a:normAutofit/>
          </a:bodyPr>
          <a:lstStyle/>
          <a:p>
            <a:r>
              <a:rPr lang="kk-KZ" sz="2400" dirty="0" smtClean="0">
                <a:solidFill>
                  <a:schemeClr val="tx1"/>
                </a:solidFill>
                <a:latin typeface="Times New Roman" pitchFamily="18" charset="0"/>
                <a:cs typeface="Times New Roman" pitchFamily="18" charset="0"/>
              </a:rPr>
              <a:t>Емдеуге жатқызуға дейінгі кезеңдегі емдеу тактикасы</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2876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476672"/>
            <a:ext cx="7772400" cy="4752528"/>
          </a:xfrm>
        </p:spPr>
        <p:txBody>
          <a:bodyPr>
            <a:normAutofit/>
          </a:bodyPr>
          <a:lstStyle/>
          <a:p>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a:solidFill>
                  <a:schemeClr val="tx1"/>
                </a:solidFill>
                <a:latin typeface="Times New Roman" pitchFamily="18" charset="0"/>
                <a:cs typeface="Times New Roman" pitchFamily="18" charset="0"/>
              </a:rPr>
              <a:t/>
            </a:r>
            <a:br>
              <a:rPr lang="kk-KZ" sz="2000" b="1" dirty="0">
                <a:solidFill>
                  <a:schemeClr val="tx1"/>
                </a:solidFill>
                <a:latin typeface="Times New Roman" pitchFamily="18" charset="0"/>
                <a:cs typeface="Times New Roman" pitchFamily="18" charset="0"/>
              </a:rPr>
            </a:br>
            <a:r>
              <a:rPr lang="kk-KZ" sz="2000" b="1" dirty="0">
                <a:solidFill>
                  <a:schemeClr val="tx1"/>
                </a:solidFill>
                <a:latin typeface="Times New Roman" pitchFamily="18" charset="0"/>
                <a:cs typeface="Times New Roman" pitchFamily="18" charset="0"/>
              </a:rPr>
              <a:t>Реперфузия стратегиясы ретінде фибринолитикалық терапия таңдап алынса(ЧКВ жүргізу уақытына дейін ›120 минут), ЖКС </a:t>
            </a:r>
            <a:r>
              <a:rPr lang="en-US" sz="2000" b="1" dirty="0">
                <a:solidFill>
                  <a:schemeClr val="tx1"/>
                </a:solidFill>
                <a:latin typeface="Times New Roman" pitchFamily="18" charset="0"/>
                <a:cs typeface="Times New Roman" pitchFamily="18" charset="0"/>
              </a:rPr>
              <a:t>ST</a:t>
            </a:r>
            <a:r>
              <a:rPr lang="kk-KZ" sz="2000" b="1" dirty="0">
                <a:solidFill>
                  <a:schemeClr val="tx1"/>
                </a:solidFill>
                <a:latin typeface="Times New Roman" pitchFamily="18" charset="0"/>
                <a:cs typeface="Times New Roman" pitchFamily="18" charset="0"/>
              </a:rPr>
              <a:t>ирегінің көтерілуімен диагнозын бекітуден фибринолизис процедурасына дейінгі максимальды рұқсат етілетін кешігу уақыты 10 мин кем болуы тиіс.</a:t>
            </a:r>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a:solidFill>
                  <a:schemeClr val="tx1"/>
                </a:solidFill>
                <a:latin typeface="Times New Roman" pitchFamily="18" charset="0"/>
                <a:cs typeface="Times New Roman" pitchFamily="18" charset="0"/>
              </a:rPr>
              <a:t/>
            </a:r>
            <a:br>
              <a:rPr lang="kk-KZ" sz="2000" b="1" dirty="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Реперфузия стратегиясы ретінде ЧКВ таңдап алынса</a:t>
            </a:r>
            <a:r>
              <a:rPr lang="en-US" sz="2000" b="1"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ЧКВ жүргізу уақытына дейін ≤120 минут</a:t>
            </a:r>
            <a:r>
              <a:rPr lang="en-US" sz="2000" b="1"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,уақытты есептеуді ЭКГ-де ИМСП</a:t>
            </a:r>
            <a:r>
              <a:rPr lang="en-US" sz="2000" b="1" dirty="0" smtClean="0">
                <a:solidFill>
                  <a:schemeClr val="tx1"/>
                </a:solidFill>
                <a:latin typeface="Times New Roman" pitchFamily="18" charset="0"/>
                <a:cs typeface="Times New Roman" pitchFamily="18" charset="0"/>
              </a:rPr>
              <a:t>ST</a:t>
            </a:r>
            <a:r>
              <a:rPr lang="kk-KZ" sz="2000" b="1" dirty="0" smtClean="0">
                <a:solidFill>
                  <a:schemeClr val="tx1"/>
                </a:solidFill>
                <a:latin typeface="Times New Roman" pitchFamily="18" charset="0"/>
                <a:cs typeface="Times New Roman" pitchFamily="18" charset="0"/>
              </a:rPr>
              <a:t> диагнозының интерпретациясының сәтінен бастау керектігін ескерген жөн</a:t>
            </a:r>
            <a:r>
              <a:rPr lang="kk-KZ"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893297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1916832"/>
            <a:ext cx="7772400" cy="4392488"/>
          </a:xfrm>
        </p:spPr>
        <p:txBody>
          <a:bodyPr>
            <a:normAutofit/>
          </a:bodyPr>
          <a:lstStyle/>
          <a:p>
            <a:pPr algn="l"/>
            <a:r>
              <a:rPr lang="kk-KZ" sz="2000" b="1" dirty="0" smtClean="0">
                <a:solidFill>
                  <a:schemeClr val="tx1"/>
                </a:solidFill>
                <a:latin typeface="Times New Roman" pitchFamily="18" charset="0"/>
                <a:cs typeface="Times New Roman" pitchFamily="18" charset="0"/>
              </a:rPr>
              <a:t>Оксигенотерапия</a:t>
            </a:r>
            <a:r>
              <a:rPr lang="kk-KZ" sz="2000" dirty="0" smtClean="0">
                <a:solidFill>
                  <a:schemeClr val="tx1"/>
                </a:solidFill>
                <a:latin typeface="Times New Roman" pitchFamily="18" charset="0"/>
                <a:cs typeface="Times New Roman" pitchFamily="18" charset="0"/>
              </a:rPr>
              <a:t>-оттегінің 90%-дан төмен сатурациясы немесе оттегінің парцинальды қысымының 60мм.рт.ст аз болуы кезінде</a:t>
            </a:r>
            <a:br>
              <a:rPr lang="kk-KZ" sz="2000" dirty="0" smtClean="0">
                <a:solidFill>
                  <a:schemeClr val="tx1"/>
                </a:solidFill>
                <a:latin typeface="Times New Roman" pitchFamily="18" charset="0"/>
                <a:cs typeface="Times New Roman" pitchFamily="18" charset="0"/>
              </a:rPr>
            </a:br>
            <a:r>
              <a:rPr lang="kk-KZ" sz="2000" b="1" dirty="0">
                <a:solidFill>
                  <a:schemeClr val="tx1"/>
                </a:solidFill>
                <a:latin typeface="Times New Roman" pitchFamily="18" charset="0"/>
                <a:cs typeface="Times New Roman" pitchFamily="18" charset="0"/>
              </a:rPr>
              <a:t>Н</a:t>
            </a:r>
            <a:r>
              <a:rPr lang="kk-KZ" sz="2000" b="1" dirty="0" smtClean="0">
                <a:solidFill>
                  <a:schemeClr val="tx1"/>
                </a:solidFill>
                <a:latin typeface="Times New Roman" pitchFamily="18" charset="0"/>
                <a:cs typeface="Times New Roman" pitchFamily="18" charset="0"/>
              </a:rPr>
              <a:t>аркотикалық анальгетиктер- </a:t>
            </a:r>
            <a:r>
              <a:rPr lang="kk-KZ" sz="2000" dirty="0" smtClean="0">
                <a:solidFill>
                  <a:schemeClr val="tx1"/>
                </a:solidFill>
                <a:latin typeface="Times New Roman" pitchFamily="18" charset="0"/>
                <a:cs typeface="Times New Roman" pitchFamily="18" charset="0"/>
              </a:rPr>
              <a:t>кеуде қуысының қарқынды созылмалы ауырсыну кезінде к/і морфинді қолдану </a:t>
            </a:r>
            <a:r>
              <a:rPr lang="en-US" sz="2000" dirty="0" smtClean="0">
                <a:solidFill>
                  <a:schemeClr val="tx1"/>
                </a:solidFill>
                <a:latin typeface="Times New Roman" pitchFamily="18" charset="0"/>
                <a:cs typeface="Times New Roman" pitchFamily="18" charset="0"/>
              </a:rPr>
              <a:t>(</a:t>
            </a:r>
            <a:r>
              <a:rPr lang="kk-KZ" sz="2000" dirty="0" smtClean="0">
                <a:solidFill>
                  <a:schemeClr val="tx1"/>
                </a:solidFill>
                <a:latin typeface="Times New Roman" pitchFamily="18" charset="0"/>
                <a:cs typeface="Times New Roman" pitchFamily="18" charset="0"/>
              </a:rPr>
              <a:t>1</a:t>
            </a:r>
            <a:r>
              <a:rPr lang="en-US" sz="2000" dirty="0" smtClean="0">
                <a:solidFill>
                  <a:schemeClr val="tx1"/>
                </a:solidFill>
                <a:latin typeface="Times New Roman" pitchFamily="18" charset="0"/>
                <a:cs typeface="Times New Roman" pitchFamily="18" charset="0"/>
              </a:rPr>
              <a:t>%</a:t>
            </a:r>
            <a:r>
              <a:rPr lang="kk-KZ" sz="2000" dirty="0" smtClean="0">
                <a:solidFill>
                  <a:schemeClr val="tx1"/>
                </a:solidFill>
                <a:latin typeface="Times New Roman" pitchFamily="18" charset="0"/>
                <a:cs typeface="Times New Roman" pitchFamily="18" charset="0"/>
              </a:rPr>
              <a:t>ампулада иньекция үшін ерітінді 1,0мл</a:t>
            </a:r>
            <a:r>
              <a:rPr lang="en-US" sz="2000" dirty="0" smtClean="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 Препарат 10 </a:t>
            </a:r>
            <a:r>
              <a:rPr lang="ru-RU" sz="2000" dirty="0">
                <a:solidFill>
                  <a:schemeClr val="tx1"/>
                </a:solidFill>
                <a:latin typeface="Times New Roman" pitchFamily="18" charset="0"/>
                <a:cs typeface="Times New Roman" pitchFamily="18" charset="0"/>
              </a:rPr>
              <a:t>мл 0,9% </a:t>
            </a:r>
            <a:r>
              <a:rPr lang="ru-RU" sz="2000" dirty="0" err="1" smtClean="0">
                <a:solidFill>
                  <a:schemeClr val="tx1"/>
                </a:solidFill>
                <a:latin typeface="Times New Roman" pitchFamily="18" charset="0"/>
                <a:cs typeface="Times New Roman" pitchFamily="18" charset="0"/>
              </a:rPr>
              <a:t>физиологиялық</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ерітіндіде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ерітіледі</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dirty="0" err="1" smtClean="0">
                <a:solidFill>
                  <a:schemeClr val="tx1"/>
                </a:solidFill>
                <a:latin typeface="Times New Roman" pitchFamily="18" charset="0"/>
                <a:cs typeface="Times New Roman" pitchFamily="18" charset="0"/>
              </a:rPr>
              <a:t>Әрбір</a:t>
            </a:r>
            <a:r>
              <a:rPr lang="ru-RU" sz="2000" dirty="0" smtClean="0">
                <a:solidFill>
                  <a:schemeClr val="tx1"/>
                </a:solidFill>
                <a:latin typeface="Times New Roman" pitchFamily="18" charset="0"/>
                <a:cs typeface="Times New Roman" pitchFamily="18" charset="0"/>
              </a:rPr>
              <a:t> 5-15 минут </a:t>
            </a:r>
            <a:r>
              <a:rPr lang="ru-RU" sz="2000" dirty="0" err="1" smtClean="0">
                <a:solidFill>
                  <a:schemeClr val="tx1"/>
                </a:solidFill>
                <a:latin typeface="Times New Roman" pitchFamily="18" charset="0"/>
                <a:cs typeface="Times New Roman" pitchFamily="18" charset="0"/>
              </a:rPr>
              <a:t>сайын</a:t>
            </a:r>
            <a:r>
              <a:rPr lang="ru-RU" sz="2000" dirty="0" smtClean="0">
                <a:solidFill>
                  <a:schemeClr val="tx1"/>
                </a:solidFill>
                <a:latin typeface="Times New Roman" pitchFamily="18" charset="0"/>
                <a:cs typeface="Times New Roman" pitchFamily="18" charset="0"/>
              </a:rPr>
              <a:t> 2-5 </a:t>
            </a:r>
            <a:r>
              <a:rPr lang="ru-RU" sz="2000" dirty="0">
                <a:solidFill>
                  <a:schemeClr val="tx1"/>
                </a:solidFill>
                <a:latin typeface="Times New Roman" pitchFamily="18" charset="0"/>
                <a:cs typeface="Times New Roman" pitchFamily="18" charset="0"/>
              </a:rPr>
              <a:t>мг </a:t>
            </a:r>
            <a:r>
              <a:rPr lang="ru-RU" sz="2000" dirty="0" smtClean="0">
                <a:solidFill>
                  <a:schemeClr val="tx1"/>
                </a:solidFill>
                <a:latin typeface="Times New Roman" pitchFamily="18" charset="0"/>
                <a:cs typeface="Times New Roman" pitchFamily="18" charset="0"/>
              </a:rPr>
              <a:t> к-і </a:t>
            </a:r>
            <a:r>
              <a:rPr lang="ru-RU" sz="2000" dirty="0" err="1" smtClean="0">
                <a:solidFill>
                  <a:schemeClr val="tx1"/>
                </a:solidFill>
                <a:latin typeface="Times New Roman" pitchFamily="18" charset="0"/>
                <a:cs typeface="Times New Roman" pitchFamily="18" charset="0"/>
              </a:rPr>
              <a:t>ауырсыну</a:t>
            </a:r>
            <a:r>
              <a:rPr lang="ru-RU" sz="2000" dirty="0" smtClean="0">
                <a:solidFill>
                  <a:schemeClr val="tx1"/>
                </a:solidFill>
                <a:latin typeface="Times New Roman" pitchFamily="18" charset="0"/>
                <a:cs typeface="Times New Roman" pitchFamily="18" charset="0"/>
              </a:rPr>
              <a:t> синдромы </a:t>
            </a:r>
            <a:r>
              <a:rPr lang="ru-RU" sz="2000" dirty="0" err="1" smtClean="0">
                <a:solidFill>
                  <a:schemeClr val="tx1"/>
                </a:solidFill>
                <a:latin typeface="Times New Roman" pitchFamily="18" charset="0"/>
                <a:cs typeface="Times New Roman" pitchFamily="18" charset="0"/>
              </a:rPr>
              <a:t>басылғанша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кері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әсері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пайда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болғанша</a:t>
            </a:r>
            <a:r>
              <a:rPr lang="ru-RU" sz="2000" dirty="0" smtClean="0">
                <a:solidFill>
                  <a:schemeClr val="tx1"/>
                </a:solidFill>
                <a:latin typeface="Times New Roman" pitchFamily="18" charset="0"/>
                <a:cs typeface="Times New Roman" pitchFamily="18" charset="0"/>
              </a:rPr>
              <a:t> (гипотензия, </a:t>
            </a:r>
            <a:r>
              <a:rPr lang="ru-RU" sz="2000" dirty="0" err="1" smtClean="0">
                <a:solidFill>
                  <a:schemeClr val="tx1"/>
                </a:solidFill>
                <a:latin typeface="Times New Roman" pitchFamily="18" charset="0"/>
                <a:cs typeface="Times New Roman" pitchFamily="18" charset="0"/>
              </a:rPr>
              <a:t>тыныстың</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тежелуі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құ</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су) </a:t>
            </a:r>
            <a:r>
              <a:rPr lang="ru-RU" sz="2000" dirty="0" err="1" smtClean="0">
                <a:solidFill>
                  <a:schemeClr val="tx1"/>
                </a:solidFill>
                <a:latin typeface="Times New Roman" pitchFamily="18" charset="0"/>
                <a:cs typeface="Times New Roman" pitchFamily="18" charset="0"/>
              </a:rPr>
              <a:t>салынады</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b="1" dirty="0" err="1" smtClean="0">
                <a:solidFill>
                  <a:schemeClr val="tx1"/>
                </a:solidFill>
                <a:latin typeface="Times New Roman" pitchFamily="18" charset="0"/>
                <a:cs typeface="Times New Roman" pitchFamily="18" charset="0"/>
              </a:rPr>
              <a:t>Ацетилсалицил</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қышқылы</a:t>
            </a:r>
            <a:r>
              <a:rPr lang="ru-RU" sz="2000" b="1" dirty="0" smtClean="0">
                <a:solidFill>
                  <a:schemeClr val="tx1"/>
                </a:solidFill>
                <a:latin typeface="Times New Roman" pitchFamily="18" charset="0"/>
                <a:cs typeface="Times New Roman" pitchFamily="18" charset="0"/>
              </a:rPr>
              <a:t>-ИМСП</a:t>
            </a:r>
            <a:r>
              <a:rPr lang="en-US" sz="2000" b="1" dirty="0" smtClean="0">
                <a:solidFill>
                  <a:schemeClr val="tx1"/>
                </a:solidFill>
                <a:latin typeface="Times New Roman" pitchFamily="18" charset="0"/>
                <a:cs typeface="Times New Roman" pitchFamily="18" charset="0"/>
              </a:rPr>
              <a:t>ST</a:t>
            </a:r>
            <a:r>
              <a:rPr lang="kk-KZ" sz="2000" b="1" dirty="0" smtClean="0">
                <a:solidFill>
                  <a:schemeClr val="tx1"/>
                </a:solidFill>
                <a:latin typeface="Times New Roman" pitchFamily="18" charset="0"/>
                <a:cs typeface="Times New Roman" pitchFamily="18" charset="0"/>
              </a:rPr>
              <a:t> бар пациентті алғаш қарап тексеру кезінде жүктемелік дозада тағайындалады-150-300 мг </a:t>
            </a:r>
            <a:r>
              <a:rPr lang="en-US" sz="2000" b="1"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таблетка</a:t>
            </a:r>
            <a:r>
              <a:rPr lang="en-US" sz="2000" b="1"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a:t>
            </a:r>
            <a:r>
              <a:rPr lang="ru-RU" sz="2000" b="1" dirty="0" err="1" smtClean="0">
                <a:solidFill>
                  <a:schemeClr val="tx1"/>
                </a:solidFill>
                <a:latin typeface="Times New Roman" pitchFamily="18" charset="0"/>
                <a:cs typeface="Times New Roman" pitchFamily="18" charset="0"/>
              </a:rPr>
              <a:t>ішектеерімейтін</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жабынмен</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жабылмаған</a:t>
            </a:r>
            <a:r>
              <a:rPr lang="ru-RU" sz="2000" b="1" dirty="0" smtClean="0">
                <a:solidFill>
                  <a:schemeClr val="tx1"/>
                </a:solidFill>
                <a:latin typeface="Times New Roman" pitchFamily="18" charset="0"/>
                <a:cs typeface="Times New Roman" pitchFamily="18" charset="0"/>
              </a:rPr>
              <a:t>.</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Р2Ү12-рецепторларының </a:t>
            </a:r>
            <a:r>
              <a:rPr lang="ru-RU" sz="2000" b="1" dirty="0" err="1" smtClean="0">
                <a:solidFill>
                  <a:schemeClr val="tx1"/>
                </a:solidFill>
                <a:latin typeface="Times New Roman" pitchFamily="18" charset="0"/>
                <a:cs typeface="Times New Roman" pitchFamily="18" charset="0"/>
              </a:rPr>
              <a:t>тромбоциттердің</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ингибиторлпры</a:t>
            </a:r>
            <a:r>
              <a:rPr lang="ru-RU" sz="2000" b="1" dirty="0" smtClean="0">
                <a:solidFill>
                  <a:schemeClr val="tx1"/>
                </a:solidFill>
                <a:latin typeface="Times New Roman" pitchFamily="18" charset="0"/>
                <a:cs typeface="Times New Roman" pitchFamily="18" charset="0"/>
              </a:rPr>
              <a:t>- АСҚ- </a:t>
            </a:r>
            <a:r>
              <a:rPr lang="ru-RU" sz="2000" b="1" dirty="0" err="1" smtClean="0">
                <a:solidFill>
                  <a:schemeClr val="tx1"/>
                </a:solidFill>
                <a:latin typeface="Times New Roman" pitchFamily="18" charset="0"/>
                <a:cs typeface="Times New Roman" pitchFamily="18" charset="0"/>
              </a:rPr>
              <a:t>қосымша</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түрде</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екінші</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антиагрегантты</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тағайындау</a:t>
            </a:r>
            <a:r>
              <a:rPr lang="ru-RU" sz="2000" b="1" dirty="0">
                <a:solidFill>
                  <a:schemeClr val="tx1"/>
                </a:solidFill>
                <a:latin typeface="Times New Roman" pitchFamily="18" charset="0"/>
                <a:cs typeface="Times New Roman" pitchFamily="18" charset="0"/>
              </a:rPr>
              <a:t>:</a:t>
            </a:r>
          </a:p>
        </p:txBody>
      </p:sp>
      <p:sp>
        <p:nvSpPr>
          <p:cNvPr id="3" name="Текст 2"/>
          <p:cNvSpPr>
            <a:spLocks noGrp="1"/>
          </p:cNvSpPr>
          <p:nvPr>
            <p:ph type="body" idx="1"/>
          </p:nvPr>
        </p:nvSpPr>
        <p:spPr>
          <a:xfrm>
            <a:off x="1043608" y="980728"/>
            <a:ext cx="6417734" cy="939801"/>
          </a:xfrm>
        </p:spPr>
        <p:txBody>
          <a:bodyPr>
            <a:noAutofit/>
          </a:bodyPr>
          <a:lstStyle/>
          <a:p>
            <a:r>
              <a:rPr lang="kk-KZ" b="1" dirty="0">
                <a:solidFill>
                  <a:schemeClr val="tx1"/>
                </a:solidFill>
                <a:latin typeface="Times New Roman" pitchFamily="18" charset="0"/>
                <a:cs typeface="Times New Roman" pitchFamily="18" charset="0"/>
              </a:rPr>
              <a:t>Жіті коронарлы синдромы </a:t>
            </a:r>
            <a:r>
              <a:rPr lang="en-US" b="1" dirty="0">
                <a:solidFill>
                  <a:schemeClr val="tx1"/>
                </a:solidFill>
                <a:latin typeface="Times New Roman" pitchFamily="18" charset="0"/>
                <a:cs typeface="Times New Roman" pitchFamily="18" charset="0"/>
              </a:rPr>
              <a:t>ST </a:t>
            </a:r>
            <a:r>
              <a:rPr lang="kk-KZ" b="1" dirty="0">
                <a:solidFill>
                  <a:schemeClr val="tx1"/>
                </a:solidFill>
                <a:latin typeface="Times New Roman" pitchFamily="18" charset="0"/>
                <a:cs typeface="Times New Roman" pitchFamily="18" charset="0"/>
              </a:rPr>
              <a:t>ирегінің </a:t>
            </a:r>
            <a:r>
              <a:rPr lang="kk-KZ" b="1" dirty="0" smtClean="0">
                <a:solidFill>
                  <a:schemeClr val="tx1"/>
                </a:solidFill>
                <a:latin typeface="Times New Roman" pitchFamily="18" charset="0"/>
                <a:cs typeface="Times New Roman" pitchFamily="18" charset="0"/>
              </a:rPr>
              <a:t>көтерілуімен алгоритм бойынша жедел жәрдем дәрігерінің ауруханаға дейінгі кезеңде көрсетілетін медициналық көмек</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77505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548680"/>
            <a:ext cx="7772400" cy="6048672"/>
          </a:xfrm>
        </p:spPr>
        <p:txBody>
          <a:bodyPr>
            <a:normAutofit fontScale="90000"/>
          </a:bodyPr>
          <a:lstStyle/>
          <a:p>
            <a:pPr algn="l"/>
            <a:r>
              <a:rPr lang="kk-KZ" sz="2000" b="1" dirty="0" smtClean="0">
                <a:solidFill>
                  <a:schemeClr val="tx1"/>
                </a:solidFill>
                <a:latin typeface="Times New Roman" pitchFamily="18" charset="0"/>
                <a:cs typeface="Times New Roman" pitchFamily="18" charset="0"/>
              </a:rPr>
              <a:t>  Тикагрелор</a:t>
            </a:r>
            <a:r>
              <a:rPr lang="kk-KZ" sz="2000" dirty="0" smtClean="0">
                <a:solidFill>
                  <a:schemeClr val="tx1"/>
                </a:solidFill>
                <a:latin typeface="Times New Roman" pitchFamily="18" charset="0"/>
                <a:cs typeface="Times New Roman" pitchFamily="18" charset="0"/>
              </a:rPr>
              <a:t>-180мг жүктемелі дозасында,ЧКВ стратегиясы кезінде</a:t>
            </a:r>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немесе</a:t>
            </a:r>
            <a:br>
              <a:rPr lang="kk-KZ" sz="2000" b="1" dirty="0" smtClean="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  -клопидогрел </a:t>
            </a:r>
            <a:r>
              <a:rPr lang="kk-KZ" sz="2000" dirty="0" smtClean="0">
                <a:solidFill>
                  <a:schemeClr val="tx1"/>
                </a:solidFill>
                <a:latin typeface="Times New Roman" pitchFamily="18" charset="0"/>
                <a:cs typeface="Times New Roman" pitchFamily="18" charset="0"/>
              </a:rPr>
              <a:t>600 жүктемелі дозасында ЧКВ стратегиясы жағдайында тикагрелор қолжетімсіз немесе қарсы көрсетілген пациенттерге тағайындалады,немесе фибринолитикалық терапия жүргізілген жағдайда 300мг дозасында тағайындалады</a:t>
            </a:r>
            <a:r>
              <a:rPr lang="kk-KZ" sz="2000" b="1" dirty="0">
                <a:solidFill>
                  <a:schemeClr val="tx1"/>
                </a:solidFill>
                <a:latin typeface="Times New Roman" pitchFamily="18" charset="0"/>
                <a:cs typeface="Times New Roman" pitchFamily="18" charset="0"/>
              </a:rPr>
              <a:t>. ( </a:t>
            </a:r>
            <a:r>
              <a:rPr lang="kk-KZ" sz="2000" b="1" dirty="0" smtClean="0">
                <a:solidFill>
                  <a:schemeClr val="tx1"/>
                </a:solidFill>
                <a:latin typeface="Times New Roman" pitchFamily="18" charset="0"/>
                <a:cs typeface="Times New Roman" pitchFamily="18" charset="0"/>
              </a:rPr>
              <a:t>жасы ≥</a:t>
            </a:r>
            <a:r>
              <a:rPr lang="kk-KZ" sz="2000" b="1" dirty="0">
                <a:solidFill>
                  <a:schemeClr val="tx1"/>
                </a:solidFill>
                <a:latin typeface="Times New Roman" pitchFamily="18" charset="0"/>
                <a:cs typeface="Times New Roman" pitchFamily="18" charset="0"/>
              </a:rPr>
              <a:t>75 </a:t>
            </a:r>
            <a:r>
              <a:rPr lang="kk-KZ" sz="2000" b="1" dirty="0" smtClean="0">
                <a:solidFill>
                  <a:schemeClr val="tx1"/>
                </a:solidFill>
                <a:latin typeface="Times New Roman" pitchFamily="18" charset="0"/>
                <a:cs typeface="Times New Roman" pitchFamily="18" charset="0"/>
              </a:rPr>
              <a:t> </a:t>
            </a:r>
            <a:r>
              <a:rPr lang="kk-KZ" sz="2000" b="1" dirty="0">
                <a:solidFill>
                  <a:schemeClr val="tx1"/>
                </a:solidFill>
                <a:latin typeface="Times New Roman" pitchFamily="18" charset="0"/>
                <a:cs typeface="Times New Roman" pitchFamily="18" charset="0"/>
              </a:rPr>
              <a:t>науқастарға  </a:t>
            </a:r>
            <a:r>
              <a:rPr lang="kk-KZ" sz="2000" b="1" dirty="0" smtClean="0">
                <a:solidFill>
                  <a:schemeClr val="tx1"/>
                </a:solidFill>
                <a:latin typeface="Times New Roman" pitchFamily="18" charset="0"/>
                <a:cs typeface="Times New Roman" pitchFamily="18" charset="0"/>
              </a:rPr>
              <a:t>жүктемелі </a:t>
            </a:r>
            <a:r>
              <a:rPr lang="kk-KZ" sz="2000" b="1" dirty="0">
                <a:solidFill>
                  <a:schemeClr val="tx1"/>
                </a:solidFill>
                <a:latin typeface="Times New Roman" pitchFamily="18" charset="0"/>
                <a:cs typeface="Times New Roman" pitchFamily="18" charset="0"/>
              </a:rPr>
              <a:t>доза клопидогрел – 75 </a:t>
            </a:r>
            <a:r>
              <a:rPr lang="kk-KZ" sz="2000" b="1" dirty="0" smtClean="0">
                <a:solidFill>
                  <a:schemeClr val="tx1"/>
                </a:solidFill>
                <a:latin typeface="Times New Roman" pitchFamily="18" charset="0"/>
                <a:cs typeface="Times New Roman" pitchFamily="18" charset="0"/>
              </a:rPr>
              <a:t>мг</a:t>
            </a:r>
            <a:r>
              <a:rPr lang="en-US" sz="2000" b="1"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
            </a:r>
            <a:br>
              <a:rPr lang="kk-KZ" sz="2000" b="1" dirty="0" smtClean="0">
                <a:solidFill>
                  <a:schemeClr val="tx1"/>
                </a:solidFill>
                <a:latin typeface="Times New Roman" pitchFamily="18" charset="0"/>
                <a:cs typeface="Times New Roman" pitchFamily="18" charset="0"/>
              </a:rPr>
            </a:br>
            <a:r>
              <a:rPr lang="kk-KZ" sz="2000" b="1" dirty="0" smtClean="0">
                <a:solidFill>
                  <a:schemeClr val="tx1"/>
                </a:solidFill>
                <a:latin typeface="Times New Roman" pitchFamily="18" charset="0"/>
                <a:cs typeface="Times New Roman" pitchFamily="18" charset="0"/>
              </a:rPr>
              <a:t>  Антикоагулянтты терапия </a:t>
            </a:r>
            <a:r>
              <a:rPr lang="kk-KZ" sz="2000" dirty="0" smtClean="0">
                <a:solidFill>
                  <a:schemeClr val="tx1"/>
                </a:solidFill>
                <a:latin typeface="Times New Roman" pitchFamily="18" charset="0"/>
                <a:cs typeface="Times New Roman" pitchFamily="18" charset="0"/>
              </a:rPr>
              <a:t>ИМСП</a:t>
            </a:r>
            <a:r>
              <a:rPr lang="en-US" sz="2000" dirty="0" smtClean="0">
                <a:solidFill>
                  <a:schemeClr val="tx1"/>
                </a:solidFill>
                <a:latin typeface="Times New Roman" pitchFamily="18" charset="0"/>
                <a:cs typeface="Times New Roman" pitchFamily="18" charset="0"/>
              </a:rPr>
              <a:t>ST</a:t>
            </a:r>
            <a:r>
              <a:rPr lang="kk-KZ" sz="2000" dirty="0" smtClean="0">
                <a:solidFill>
                  <a:schemeClr val="tx1"/>
                </a:solidFill>
                <a:latin typeface="Times New Roman" pitchFamily="18" charset="0"/>
                <a:cs typeface="Times New Roman" pitchFamily="18" charset="0"/>
              </a:rPr>
              <a:t>диагнозын бекіту кезінде барлық пациенттерге тағайындалады. МИ-ның жіті фазасында антикоагулянттар ретінде репефузияның стратегиясына байланысты келесі препараттардың бірі қолданылуы мүмкін:</a:t>
            </a:r>
            <a:br>
              <a:rPr lang="kk-KZ" sz="2000" dirty="0" smtClean="0">
                <a:solidFill>
                  <a:schemeClr val="tx1"/>
                </a:solidFill>
                <a:latin typeface="Times New Roman" pitchFamily="18" charset="0"/>
                <a:cs typeface="Times New Roman" pitchFamily="18" charset="0"/>
              </a:rPr>
            </a:br>
            <a:r>
              <a:rPr lang="kk-KZ" sz="2000" dirty="0">
                <a:solidFill>
                  <a:schemeClr val="tx1"/>
                </a:solidFill>
                <a:latin typeface="Times New Roman" pitchFamily="18" charset="0"/>
                <a:cs typeface="Times New Roman" pitchFamily="18" charset="0"/>
              </a:rPr>
              <a:t> </a:t>
            </a:r>
            <a:r>
              <a:rPr lang="kk-KZ" sz="2000" dirty="0" smtClean="0">
                <a:solidFill>
                  <a:schemeClr val="tx1"/>
                </a:solidFill>
                <a:latin typeface="Times New Roman" pitchFamily="18" charset="0"/>
                <a:cs typeface="Times New Roman" pitchFamily="18" charset="0"/>
              </a:rPr>
              <a:t> -</a:t>
            </a:r>
            <a:r>
              <a:rPr lang="kk-KZ" sz="2000" b="1" dirty="0" smtClean="0">
                <a:solidFill>
                  <a:schemeClr val="tx1"/>
                </a:solidFill>
                <a:latin typeface="Times New Roman" pitchFamily="18" charset="0"/>
                <a:cs typeface="Times New Roman" pitchFamily="18" charset="0"/>
              </a:rPr>
              <a:t>НФГ </a:t>
            </a:r>
            <a:r>
              <a:rPr lang="en-US" sz="2000" b="1" dirty="0" smtClean="0">
                <a:solidFill>
                  <a:schemeClr val="tx1"/>
                </a:solidFill>
                <a:latin typeface="Times New Roman" pitchFamily="18" charset="0"/>
                <a:cs typeface="Times New Roman" pitchFamily="18" charset="0"/>
              </a:rPr>
              <a:t>(</a:t>
            </a:r>
            <a:r>
              <a:rPr lang="ru-RU" sz="2000" b="1" dirty="0" err="1">
                <a:solidFill>
                  <a:schemeClr val="tx1"/>
                </a:solidFill>
                <a:latin typeface="Times New Roman" pitchFamily="18" charset="0"/>
                <a:cs typeface="Times New Roman" pitchFamily="18" charset="0"/>
              </a:rPr>
              <a:t>нефракционированный</a:t>
            </a:r>
            <a:r>
              <a:rPr lang="ru-RU" sz="2000" b="1" dirty="0">
                <a:solidFill>
                  <a:schemeClr val="tx1"/>
                </a:solidFill>
                <a:latin typeface="Times New Roman" pitchFamily="18" charset="0"/>
                <a:cs typeface="Times New Roman" pitchFamily="18" charset="0"/>
              </a:rPr>
              <a:t> гепарин </a:t>
            </a:r>
            <a:r>
              <a:rPr lang="en-US" sz="2000" b="1" dirty="0" smtClean="0">
                <a:solidFill>
                  <a:schemeClr val="tx1"/>
                </a:solidFill>
                <a:latin typeface="Times New Roman" pitchFamily="18" charset="0"/>
                <a:cs typeface="Times New Roman" pitchFamily="18" charset="0"/>
              </a:rPr>
              <a:t>)</a:t>
            </a:r>
            <a:r>
              <a:rPr lang="ru-RU" sz="2000" dirty="0" smtClean="0">
                <a:solidFill>
                  <a:schemeClr val="tx1"/>
                </a:solidFill>
                <a:latin typeface="Times New Roman" pitchFamily="18" charset="0"/>
                <a:cs typeface="Times New Roman" pitchFamily="18" charset="0"/>
              </a:rPr>
              <a:t>тек </a:t>
            </a:r>
            <a:r>
              <a:rPr lang="kk-KZ" sz="2000" dirty="0" smtClean="0">
                <a:solidFill>
                  <a:schemeClr val="tx1"/>
                </a:solidFill>
                <a:latin typeface="Times New Roman" pitchFamily="18" charset="0"/>
                <a:cs typeface="Times New Roman" pitchFamily="18" charset="0"/>
              </a:rPr>
              <a:t>қана к/і енгізілуі тиіс. Алғашқы ЧКВ стратегиясы кезіндегі таңдау препараты.</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Төменгімолекулярлы гепарин</a:t>
            </a:r>
            <a:r>
              <a:rPr lang="kk-KZ" sz="2000" dirty="0" smtClean="0">
                <a:solidFill>
                  <a:schemeClr val="tx1"/>
                </a:solidFill>
                <a:latin typeface="Times New Roman" pitchFamily="18" charset="0"/>
                <a:cs typeface="Times New Roman" pitchFamily="18" charset="0"/>
              </a:rPr>
              <a:t>-эноксипарин,к/і болюсті. Алғашқы фибринолизис стратегиясы кезіндегі таңдалған дұрыс.</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a:t>
            </a:r>
            <a:r>
              <a:rPr lang="kk-KZ" sz="2000" b="1" dirty="0" smtClean="0">
                <a:solidFill>
                  <a:schemeClr val="tx1"/>
                </a:solidFill>
                <a:latin typeface="Times New Roman" pitchFamily="18" charset="0"/>
                <a:cs typeface="Times New Roman" pitchFamily="18" charset="0"/>
              </a:rPr>
              <a:t>Фондапаринук</a:t>
            </a:r>
            <a:r>
              <a:rPr lang="kk-KZ" sz="2000" dirty="0" smtClean="0">
                <a:solidFill>
                  <a:schemeClr val="tx1"/>
                </a:solidFill>
                <a:latin typeface="Times New Roman" pitchFamily="18" charset="0"/>
                <a:cs typeface="Times New Roman" pitchFamily="18" charset="0"/>
              </a:rPr>
              <a:t>с пациентті тек консервативті жүргізу кезінде қолданылады. </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 </a:t>
            </a:r>
            <a:br>
              <a:rPr lang="kk-KZ" sz="2000" dirty="0" smtClean="0">
                <a:solidFill>
                  <a:schemeClr val="tx1"/>
                </a:solidFill>
                <a:latin typeface="Times New Roman" pitchFamily="18" charset="0"/>
                <a:cs typeface="Times New Roman" pitchFamily="18" charset="0"/>
              </a:rPr>
            </a:br>
            <a:r>
              <a:rPr lang="kk-KZ" sz="2000" dirty="0" smtClean="0">
                <a:solidFill>
                  <a:schemeClr val="tx1"/>
                </a:solidFill>
                <a:latin typeface="Times New Roman" pitchFamily="18" charset="0"/>
                <a:cs typeface="Times New Roman" pitchFamily="18" charset="0"/>
              </a:rPr>
              <a:t>   -</a:t>
            </a:r>
            <a:r>
              <a:rPr lang="kk-KZ" sz="2000" b="1" dirty="0" smtClean="0">
                <a:solidFill>
                  <a:schemeClr val="tx1"/>
                </a:solidFill>
                <a:latin typeface="Times New Roman" pitchFamily="18" charset="0"/>
                <a:cs typeface="Times New Roman" pitchFamily="18" charset="0"/>
              </a:rPr>
              <a:t>Транквилизаторла</a:t>
            </a:r>
            <a:r>
              <a:rPr lang="kk-KZ" sz="2000" dirty="0" smtClean="0">
                <a:solidFill>
                  <a:schemeClr val="tx1"/>
                </a:solidFill>
                <a:latin typeface="Times New Roman" pitchFamily="18" charset="0"/>
                <a:cs typeface="Times New Roman" pitchFamily="18" charset="0"/>
              </a:rPr>
              <a:t>р-науқастың айқын алаңдаушылығы кезінде диазепамды к/і қолданылуы мүмкін, ампуладағы инъекция үшін ерітінді 2,0мл.</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5564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1412776"/>
            <a:ext cx="7772400" cy="4608512"/>
          </a:xfrm>
        </p:spPr>
        <p:txBody>
          <a:bodyPr>
            <a:normAutofit/>
          </a:bodyPr>
          <a:lstStyle/>
          <a:p>
            <a:pPr algn="l"/>
            <a:r>
              <a:rPr lang="kk-KZ" sz="2400" dirty="0" smtClean="0">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a:t>
            </a:r>
            <a:r>
              <a:rPr lang="kk-KZ" sz="2400" b="1" dirty="0" smtClean="0">
                <a:solidFill>
                  <a:schemeClr val="tx1"/>
                </a:solidFill>
                <a:latin typeface="Times New Roman" pitchFamily="18" charset="0"/>
                <a:cs typeface="Times New Roman" pitchFamily="18" charset="0"/>
              </a:rPr>
              <a:t>Алтеплаза</a:t>
            </a:r>
            <a:r>
              <a:rPr lang="kk-KZ" sz="2400" dirty="0" smtClean="0">
                <a:solidFill>
                  <a:schemeClr val="tx1"/>
                </a:solidFill>
                <a:latin typeface="Times New Roman" pitchFamily="18" charset="0"/>
                <a:cs typeface="Times New Roman" pitchFamily="18" charset="0"/>
              </a:rPr>
              <a:t> к/і енгізіледі, </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препаратты алдын ала 100-200 мл дистиллденген суда немесе 0,9 </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 -дық натрий хлоридінің ерітіндісінде ерітіп алады,</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
            </a:r>
            <a:br>
              <a:rPr lang="kk-KZ" sz="2400" dirty="0" smtClean="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 болюс+инфузия</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 схемасы бойынша енгізеді. Препарат дозасы дене массасының 1 мг/кг</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бірақ 100 мг-нан артық емес</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:15 мг болюс енгізіледі</a:t>
            </a:r>
            <a:br>
              <a:rPr lang="kk-KZ" sz="2400" dirty="0" smtClean="0">
                <a:solidFill>
                  <a:schemeClr val="tx1"/>
                </a:solidFill>
                <a:latin typeface="Times New Roman" pitchFamily="18" charset="0"/>
                <a:cs typeface="Times New Roman" pitchFamily="18" charset="0"/>
              </a:rPr>
            </a:br>
            <a:r>
              <a:rPr lang="kk-KZ" sz="2400" dirty="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келесі инфузия дене массасынан 0,75мг/кг 30 мин-50мг-нан артық емес;</a:t>
            </a:r>
            <a:br>
              <a:rPr lang="kk-KZ" sz="2400" dirty="0" smtClean="0">
                <a:solidFill>
                  <a:schemeClr val="tx1"/>
                </a:solidFill>
                <a:latin typeface="Times New Roman" pitchFamily="18" charset="0"/>
                <a:cs typeface="Times New Roman" pitchFamily="18" charset="0"/>
              </a:rPr>
            </a:br>
            <a:r>
              <a:rPr lang="kk-KZ" sz="2400" dirty="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60 минут 0,5 мг/кг-35 мг нан артық емес.</a:t>
            </a:r>
            <a:br>
              <a:rPr lang="kk-KZ" sz="2400" dirty="0" smtClean="0">
                <a:solidFill>
                  <a:schemeClr val="tx1"/>
                </a:solidFill>
                <a:latin typeface="Times New Roman" pitchFamily="18" charset="0"/>
                <a:cs typeface="Times New Roman" pitchFamily="18" charset="0"/>
              </a:rPr>
            </a:br>
            <a:r>
              <a:rPr lang="kk-KZ" sz="2400" dirty="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a:t>
            </a:r>
            <a:r>
              <a:rPr lang="kk-KZ" sz="2400" b="1" dirty="0" smtClean="0">
                <a:solidFill>
                  <a:schemeClr val="tx1"/>
                </a:solidFill>
                <a:latin typeface="Times New Roman" pitchFamily="18" charset="0"/>
                <a:cs typeface="Times New Roman" pitchFamily="18" charset="0"/>
              </a:rPr>
              <a:t>Инфузиянын жалпы ұзақтығы</a:t>
            </a:r>
            <a:r>
              <a:rPr lang="kk-KZ" sz="2400" dirty="0" smtClean="0">
                <a:solidFill>
                  <a:schemeClr val="tx1"/>
                </a:solidFill>
                <a:latin typeface="Times New Roman" pitchFamily="18" charset="0"/>
                <a:cs typeface="Times New Roman" pitchFamily="18" charset="0"/>
              </a:rPr>
              <a:t>-1,5 сағат.</a:t>
            </a:r>
            <a:endParaRPr lang="ru-RU" sz="24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755576" y="548681"/>
            <a:ext cx="7029523" cy="648071"/>
          </a:xfrm>
        </p:spPr>
        <p:txBody>
          <a:bodyPr>
            <a:normAutofit/>
          </a:bodyPr>
          <a:lstStyle/>
          <a:p>
            <a:r>
              <a:rPr lang="kk-KZ" sz="2400" b="1" dirty="0" smtClean="0">
                <a:solidFill>
                  <a:schemeClr val="tx1"/>
                </a:solidFill>
                <a:latin typeface="Times New Roman" pitchFamily="18" charset="0"/>
                <a:cs typeface="Times New Roman" pitchFamily="18" charset="0"/>
              </a:rPr>
              <a:t>Фибринолитикалық терапия</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2421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1484784"/>
            <a:ext cx="7772400" cy="4896544"/>
          </a:xfrm>
        </p:spPr>
        <p:txBody>
          <a:bodyPr>
            <a:normAutofit fontScale="90000"/>
          </a:bodyPr>
          <a:lstStyle/>
          <a:p>
            <a:pPr algn="l"/>
            <a:r>
              <a:rPr lang="kk-KZ" sz="2400" b="1" dirty="0" smtClean="0">
                <a:solidFill>
                  <a:schemeClr val="tx1"/>
                </a:solidFill>
                <a:latin typeface="Times New Roman" pitchFamily="18" charset="0"/>
                <a:cs typeface="Times New Roman" pitchFamily="18" charset="0"/>
              </a:rPr>
              <a:t>Абсолюттік:</a:t>
            </a:r>
            <a:r>
              <a:rPr lang="kk-KZ" sz="2400" dirty="0" smtClean="0">
                <a:solidFill>
                  <a:schemeClr val="tx1"/>
                </a:solidFill>
                <a:latin typeface="Times New Roman" pitchFamily="18" charset="0"/>
                <a:cs typeface="Times New Roman" pitchFamily="18" charset="0"/>
              </a:rPr>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*Кез келген мерзімнің өтуінде бас сүйек ішіне қан құйылу немесе шығу тегі белгісіз инсульт;</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*Алдыңғы 6 айдағы ишемиялық инсульт;</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*ОЖЖ-ң зақымдануы немесе ісік немесе артериовеноздық мальформация;</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*Жақында өткен кең ауқымды жарақат/операция/бастың зақымдалуы;</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*Алдыңғы ай ішінде асқазан – ішектен қан кету;</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*Қан кетумен ілеспе белгілі аурулар</a:t>
            </a:r>
            <a:r>
              <a:rPr lang="en-US" sz="2400" dirty="0" smtClean="0">
                <a:solidFill>
                  <a:schemeClr val="tx1"/>
                </a:solidFill>
                <a:latin typeface="Times New Roman" pitchFamily="18" charset="0"/>
                <a:cs typeface="Times New Roman" pitchFamily="18" charset="0"/>
              </a:rPr>
              <a:t>(menses</a:t>
            </a:r>
            <a:r>
              <a:rPr lang="kk-KZ" sz="2400" dirty="0" smtClean="0">
                <a:solidFill>
                  <a:schemeClr val="tx1"/>
                </a:solidFill>
                <a:latin typeface="Times New Roman" pitchFamily="18" charset="0"/>
                <a:cs typeface="Times New Roman" pitchFamily="18" charset="0"/>
              </a:rPr>
              <a:t>-ті қоспағанда</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*Аорта қабаттарының ажырауы;</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Алдыңғы 24 сағатта болған басуға келмейтін орындардағы пункция </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бауыр биопсиясы, люмбальды пункция</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
            </a:r>
            <a:br>
              <a:rPr lang="kk-KZ"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611560" y="332657"/>
            <a:ext cx="7173539" cy="1008112"/>
          </a:xfrm>
        </p:spPr>
        <p:txBody>
          <a:bodyPr>
            <a:normAutofit/>
          </a:bodyPr>
          <a:lstStyle/>
          <a:p>
            <a:r>
              <a:rPr lang="kk-KZ" sz="2400" b="1" dirty="0" smtClean="0">
                <a:solidFill>
                  <a:srgbClr val="C00000"/>
                </a:solidFill>
                <a:latin typeface="Times New Roman" pitchFamily="18" charset="0"/>
                <a:cs typeface="Times New Roman" pitchFamily="18" charset="0"/>
              </a:rPr>
              <a:t>Фибринолитикалық терапияға қарсы көрсетілімдер</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46242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032" y="548680"/>
            <a:ext cx="7772400" cy="5112568"/>
          </a:xfrm>
        </p:spPr>
        <p:txBody>
          <a:bodyPr>
            <a:normAutofit/>
          </a:bodyPr>
          <a:lstStyle/>
          <a:p>
            <a:pPr algn="l"/>
            <a:r>
              <a:rPr lang="kk-KZ" sz="2400" b="1" dirty="0" smtClean="0">
                <a:solidFill>
                  <a:schemeClr val="tx1"/>
                </a:solidFill>
                <a:latin typeface="Times New Roman" pitchFamily="18" charset="0"/>
                <a:cs typeface="Times New Roman" pitchFamily="18" charset="0"/>
              </a:rPr>
              <a:t>Қатыстық:</a:t>
            </a:r>
            <a:br>
              <a:rPr lang="kk-KZ" sz="2400" b="1"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*Алдыңғы 6 айдағы Транзиторлық ишемиялық шабуыл;</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*Антикоагулянттарды ішке қабылдау;</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*Жүктілік немесе босанғаннан кейінгі 1 апта;</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*Рефрактерлік артериялық гипертензия </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Сист. АҚ 180 мм.рт.ст- дан артық және диаст. АҚ 110 мм.рт.ст- дан артық</a:t>
            </a:r>
            <a:r>
              <a:rPr lang="en-US" sz="2400"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*Үдемелі сатысындағы бауыр аурулары;</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*Инфекциялық эндокардит</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*Ойық жаралы аурудың асқынуы</a:t>
            </a:r>
            <a:br>
              <a:rPr lang="kk-KZ" sz="2400" dirty="0" smtClean="0">
                <a:solidFill>
                  <a:schemeClr val="tx1"/>
                </a:solidFill>
                <a:latin typeface="Times New Roman" pitchFamily="18" charset="0"/>
                <a:cs typeface="Times New Roman" pitchFamily="18" charset="0"/>
              </a:rPr>
            </a:br>
            <a:r>
              <a:rPr lang="kk-KZ" sz="2400" dirty="0" smtClean="0">
                <a:solidFill>
                  <a:schemeClr val="tx1"/>
                </a:solidFill>
                <a:latin typeface="Times New Roman" pitchFamily="18" charset="0"/>
                <a:cs typeface="Times New Roman" pitchFamily="18" charset="0"/>
              </a:rPr>
              <a:t>*Ұзақ немесе травматикалық реанимация</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119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0" y="857251"/>
            <a:ext cx="1170709" cy="1167161"/>
          </a:xfrm>
          <a:prstGeom prst="rect">
            <a:avLst/>
          </a:prstGeom>
        </p:spPr>
      </p:pic>
      <p:pic>
        <p:nvPicPr>
          <p:cNvPr id="5" name="Рисунок 4"/>
          <p:cNvPicPr>
            <a:picLocks noChangeAspect="1"/>
          </p:cNvPicPr>
          <p:nvPr/>
        </p:nvPicPr>
        <p:blipFill>
          <a:blip r:embed="rId3" cstate="print"/>
          <a:stretch>
            <a:fillRect/>
          </a:stretch>
        </p:blipFill>
        <p:spPr>
          <a:xfrm>
            <a:off x="3429000" y="932584"/>
            <a:ext cx="5715000" cy="4286250"/>
          </a:xfrm>
          <a:prstGeom prst="rect">
            <a:avLst/>
          </a:prstGeom>
          <a:ln>
            <a:noFill/>
          </a:ln>
          <a:effectLst>
            <a:softEdge rad="112500"/>
          </a:effectLst>
        </p:spPr>
      </p:pic>
      <p:pic>
        <p:nvPicPr>
          <p:cNvPr id="6" name="Рисунок 5"/>
          <p:cNvPicPr>
            <a:picLocks noChangeAspect="1"/>
          </p:cNvPicPr>
          <p:nvPr/>
        </p:nvPicPr>
        <p:blipFill>
          <a:blip r:embed="rId4" cstate="print"/>
          <a:stretch>
            <a:fillRect/>
          </a:stretch>
        </p:blipFill>
        <p:spPr>
          <a:xfrm>
            <a:off x="0" y="1827068"/>
            <a:ext cx="3768437" cy="3338945"/>
          </a:xfrm>
          <a:prstGeom prst="rect">
            <a:avLst/>
          </a:prstGeom>
          <a:ln>
            <a:noFill/>
          </a:ln>
          <a:effectLst>
            <a:softEdge rad="112500"/>
          </a:effectLst>
        </p:spPr>
      </p:pic>
    </p:spTree>
    <p:extLst>
      <p:ext uri="{BB962C8B-B14F-4D97-AF65-F5344CB8AC3E}">
        <p14:creationId xmlns:p14="http://schemas.microsoft.com/office/powerpoint/2010/main" xmlns="" val="562712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5" y="1196752"/>
            <a:ext cx="8064896" cy="1569660"/>
          </a:xfrm>
          <a:prstGeom prst="rect">
            <a:avLst/>
          </a:prstGeom>
          <a:noFill/>
        </p:spPr>
        <p:txBody>
          <a:bodyPr wrap="square" lIns="91440" tIns="45720" rIns="91440" bIns="45720">
            <a:spAutoFit/>
          </a:bodyPr>
          <a:lstStyle/>
          <a:p>
            <a:pPr algn="ctr"/>
            <a:r>
              <a:rPr lang="kk-KZ" sz="4800" b="1" i="1" dirty="0" smtClean="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Назар аударғандарыңызға рахмет!!!</a:t>
            </a:r>
            <a:endParaRPr lang="ru-RU" sz="4800" b="1" i="1" cap="none" spc="0" dirty="0">
              <a:ln w="12700">
                <a:solidFill>
                  <a:schemeClr val="tx2">
                    <a:satMod val="155000"/>
                  </a:schemeClr>
                </a:solidFill>
                <a:prstDash val="solid"/>
              </a:ln>
              <a:solidFill>
                <a:schemeClr val="tx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389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01190" y="620688"/>
            <a:ext cx="7543800" cy="2226057"/>
          </a:xfrm>
        </p:spPr>
        <p:txBody>
          <a:bodyPr>
            <a:normAutofit fontScale="85000" lnSpcReduction="10000"/>
          </a:bodyPr>
          <a:lstStyle/>
          <a:p>
            <a:r>
              <a:rPr lang="ru-RU" b="1" dirty="0" err="1" smtClean="0">
                <a:latin typeface="Times New Roman" panose="02020603050405020304" pitchFamily="18" charset="0"/>
                <a:cs typeface="Times New Roman" panose="02020603050405020304" pitchFamily="18" charset="0"/>
              </a:rPr>
              <a:t>Жедел</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коронарлы</a:t>
            </a:r>
            <a:r>
              <a:rPr lang="ru-RU" b="1" dirty="0" smtClean="0">
                <a:latin typeface="Times New Roman" panose="02020603050405020304" pitchFamily="18" charset="0"/>
                <a:cs typeface="Times New Roman" panose="02020603050405020304" pitchFamily="18" charset="0"/>
              </a:rPr>
              <a:t> синдром </a:t>
            </a:r>
            <a:r>
              <a:rPr lang="ru-RU" b="1" dirty="0" err="1" smtClean="0">
                <a:latin typeface="Times New Roman" panose="02020603050405020304" pitchFamily="18" charset="0"/>
                <a:cs typeface="Times New Roman" panose="02020603050405020304" pitchFamily="18" charset="0"/>
              </a:rPr>
              <a:t>деп</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жүрек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миокардының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қанмен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қамтамассыз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етілуі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бұзылысы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әсерінен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дамитын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клиникалық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төс</a:t>
            </a:r>
            <a:r>
              <a:rPr lang="ru-RU" dirty="0" smtClean="0">
                <a:latin typeface="Times New Roman" panose="02020603050405020304" pitchFamily="18" charset="0"/>
                <a:cs typeface="Times New Roman" panose="02020603050405020304" pitchFamily="18" charset="0"/>
              </a:rPr>
              <a:t> арты </a:t>
            </a:r>
            <a:r>
              <a:rPr lang="ru-RU" dirty="0" err="1" smtClean="0">
                <a:latin typeface="Times New Roman" panose="02020603050405020304" pitchFamily="18" charset="0"/>
                <a:cs typeface="Times New Roman" panose="02020603050405020304" pitchFamily="18" charset="0"/>
              </a:rPr>
              <a:t>ауырсынуымен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көрінетін</a:t>
            </a:r>
            <a:r>
              <a:rPr lang="ru-RU" dirty="0" smtClean="0">
                <a:latin typeface="Times New Roman" panose="02020603050405020304" pitchFamily="18" charset="0"/>
                <a:cs typeface="Times New Roman" panose="02020603050405020304" pitchFamily="18" charset="0"/>
              </a:rPr>
              <a:t>, ары </a:t>
            </a:r>
            <a:r>
              <a:rPr lang="ru-RU" dirty="0" err="1" smtClean="0">
                <a:latin typeface="Times New Roman" panose="02020603050405020304" pitchFamily="18" charset="0"/>
                <a:cs typeface="Times New Roman" panose="02020603050405020304" pitchFamily="18" charset="0"/>
              </a:rPr>
              <a:t>қара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тұрақсыз</a:t>
            </a:r>
            <a:r>
              <a:rPr lang="ru-RU" dirty="0" smtClean="0">
                <a:latin typeface="Times New Roman" panose="02020603050405020304" pitchFamily="18" charset="0"/>
                <a:cs typeface="Times New Roman" panose="02020603050405020304" pitchFamily="18" charset="0"/>
              </a:rPr>
              <a:t> стенокардия </a:t>
            </a:r>
            <a:r>
              <a:rPr lang="ru-RU" dirty="0" err="1" smtClean="0">
                <a:latin typeface="Times New Roman" panose="02020603050405020304" pitchFamily="18" charset="0"/>
                <a:cs typeface="Times New Roman" panose="02020603050405020304" pitchFamily="18" charset="0"/>
              </a:rPr>
              <a:t>немесе</a:t>
            </a:r>
            <a:r>
              <a:rPr lang="ru-RU" dirty="0" smtClean="0">
                <a:latin typeface="Times New Roman" panose="02020603050405020304" pitchFamily="18" charset="0"/>
                <a:cs typeface="Times New Roman" panose="02020603050405020304" pitchFamily="18" charset="0"/>
              </a:rPr>
              <a:t> миокард </a:t>
            </a:r>
            <a:r>
              <a:rPr lang="ru-RU" dirty="0" err="1" smtClean="0">
                <a:latin typeface="Times New Roman" panose="02020603050405020304" pitchFamily="18" charset="0"/>
                <a:cs typeface="Times New Roman" panose="02020603050405020304" pitchFamily="18" charset="0"/>
              </a:rPr>
              <a:t>инфартісіне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ұласатын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жүректің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ишемиялық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ауруының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өршуі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болып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табылатын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жедел</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жағдай</a:t>
            </a:r>
            <a:r>
              <a:rPr lang="ru-RU" dirty="0" smtClean="0">
                <a:latin typeface="Times New Roman" panose="02020603050405020304" pitchFamily="18" charset="0"/>
                <a:cs typeface="Times New Roman" panose="02020603050405020304" pitchFamily="18" charset="0"/>
              </a:rPr>
              <a:t>.</a:t>
            </a:r>
          </a:p>
          <a:p>
            <a:pPr marL="0" indent="0" algn="ctr">
              <a:buNone/>
            </a:pPr>
            <a:endParaRPr lang="kk-KZ"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a:t>
            </a:r>
            <a:r>
              <a:rPr lang="kk-KZ" sz="1800" b="1" dirty="0" smtClean="0">
                <a:latin typeface="Times New Roman" panose="02020603050405020304" pitchFamily="18" charset="0"/>
                <a:cs typeface="Times New Roman" panose="02020603050405020304" pitchFamily="18" charset="0"/>
              </a:rPr>
              <a:t>Жедел </a:t>
            </a:r>
            <a:r>
              <a:rPr lang="kk-KZ" sz="1800" b="1" dirty="0">
                <a:latin typeface="Times New Roman" panose="02020603050405020304" pitchFamily="18" charset="0"/>
                <a:cs typeface="Times New Roman" panose="02020603050405020304" pitchFamily="18" charset="0"/>
              </a:rPr>
              <a:t>коронарлы синдром</a:t>
            </a:r>
            <a:endParaRPr lang="ru-RU" sz="1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0" y="857251"/>
            <a:ext cx="1170709" cy="1167161"/>
          </a:xfrm>
          <a:prstGeom prst="rect">
            <a:avLst/>
          </a:prstGeom>
        </p:spPr>
      </p:pic>
      <p:cxnSp>
        <p:nvCxnSpPr>
          <p:cNvPr id="6" name="Прямая со стрелкой 5"/>
          <p:cNvCxnSpPr/>
          <p:nvPr/>
        </p:nvCxnSpPr>
        <p:spPr>
          <a:xfrm flipH="1">
            <a:off x="2195945" y="2905183"/>
            <a:ext cx="2105892" cy="5636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Прямая со стрелкой 7"/>
          <p:cNvCxnSpPr/>
          <p:nvPr/>
        </p:nvCxnSpPr>
        <p:spPr>
          <a:xfrm>
            <a:off x="4301837" y="2905183"/>
            <a:ext cx="2195946" cy="5636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372231" y="3453152"/>
            <a:ext cx="2389910" cy="300082"/>
          </a:xfrm>
          <a:prstGeom prst="rect">
            <a:avLst/>
          </a:prstGeom>
          <a:noFill/>
        </p:spPr>
        <p:txBody>
          <a:bodyPr wrap="square" rtlCol="0">
            <a:spAutoFit/>
          </a:bodyPr>
          <a:lstStyle/>
          <a:p>
            <a:r>
              <a:rPr lang="en-US"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kk-KZ"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сегменті жоғарылауымен</a:t>
            </a:r>
            <a:endParaRPr lang="ru-RU"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307307" y="3468832"/>
            <a:ext cx="2812474" cy="300082"/>
          </a:xfrm>
          <a:prstGeom prst="rect">
            <a:avLst/>
          </a:prstGeom>
          <a:noFill/>
        </p:spPr>
        <p:txBody>
          <a:bodyPr wrap="square" rtlCol="0">
            <a:spAutoFit/>
          </a:bodyPr>
          <a:lstStyle/>
          <a:p>
            <a:r>
              <a:rPr lang="en-US"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kk-KZ"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сегменті жоғарылауынсыз</a:t>
            </a:r>
            <a:endParaRPr lang="ru-RU" sz="13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print"/>
          <a:stretch>
            <a:fillRect/>
          </a:stretch>
        </p:blipFill>
        <p:spPr>
          <a:xfrm>
            <a:off x="7723498" y="3243077"/>
            <a:ext cx="1143000" cy="757238"/>
          </a:xfrm>
          <a:prstGeom prst="rect">
            <a:avLst/>
          </a:prstGeom>
        </p:spPr>
      </p:pic>
      <p:pic>
        <p:nvPicPr>
          <p:cNvPr id="14" name="Рисунок 13"/>
          <p:cNvPicPr>
            <a:picLocks noChangeAspect="1"/>
          </p:cNvPicPr>
          <p:nvPr/>
        </p:nvPicPr>
        <p:blipFill>
          <a:blip r:embed="rId4" cstate="print"/>
          <a:stretch>
            <a:fillRect/>
          </a:stretch>
        </p:blipFill>
        <p:spPr>
          <a:xfrm>
            <a:off x="54855" y="3232099"/>
            <a:ext cx="1231670" cy="996104"/>
          </a:xfrm>
          <a:prstGeom prst="rect">
            <a:avLst/>
          </a:prstGeom>
        </p:spPr>
      </p:pic>
      <p:sp>
        <p:nvSpPr>
          <p:cNvPr id="15" name="TextBox 14"/>
          <p:cNvSpPr txBox="1"/>
          <p:nvPr/>
        </p:nvSpPr>
        <p:spPr>
          <a:xfrm>
            <a:off x="305344" y="4352174"/>
            <a:ext cx="1842043" cy="300082"/>
          </a:xfrm>
          <a:prstGeom prst="rect">
            <a:avLst/>
          </a:prstGeom>
          <a:noFill/>
        </p:spPr>
        <p:txBody>
          <a:bodyPr wrap="none" rtlCol="0">
            <a:spAutoFit/>
          </a:bodyPr>
          <a:lstStyle/>
          <a:p>
            <a:r>
              <a:rPr lang="kk-KZ" sz="1350" dirty="0">
                <a:latin typeface="Times New Roman" panose="02020603050405020304" pitchFamily="18" charset="0"/>
                <a:cs typeface="Times New Roman" panose="02020603050405020304" pitchFamily="18" charset="0"/>
              </a:rPr>
              <a:t>Тұрақсыз стенокардия</a:t>
            </a:r>
            <a:endParaRPr lang="ru-RU" sz="135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298254" y="4347649"/>
            <a:ext cx="2162910" cy="507831"/>
          </a:xfrm>
          <a:prstGeom prst="rect">
            <a:avLst/>
          </a:prstGeom>
          <a:noFill/>
        </p:spPr>
        <p:txBody>
          <a:bodyPr wrap="square" rtlCol="0">
            <a:spAutoFit/>
          </a:bodyPr>
          <a:lstStyle/>
          <a:p>
            <a:r>
              <a:rPr lang="kk-KZ" sz="1350" dirty="0">
                <a:latin typeface="Times New Roman" panose="02020603050405020304" pitchFamily="18" charset="0"/>
                <a:cs typeface="Times New Roman" panose="02020603050405020304" pitchFamily="18" charset="0"/>
              </a:rPr>
              <a:t>Миокард инфарктісі </a:t>
            </a:r>
            <a:r>
              <a:rPr lang="en-US" sz="1350" dirty="0">
                <a:latin typeface="Times New Roman" panose="02020603050405020304" pitchFamily="18" charset="0"/>
                <a:cs typeface="Times New Roman" panose="02020603050405020304" pitchFamily="18" charset="0"/>
              </a:rPr>
              <a:t>ST</a:t>
            </a:r>
            <a:r>
              <a:rPr lang="kk-KZ" sz="1350" dirty="0">
                <a:latin typeface="Times New Roman" panose="02020603050405020304" pitchFamily="18" charset="0"/>
                <a:cs typeface="Times New Roman" panose="02020603050405020304" pitchFamily="18" charset="0"/>
              </a:rPr>
              <a:t> сегменті жоғарылауынсыз</a:t>
            </a:r>
            <a:endParaRPr lang="ru-RU" sz="135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692169" y="4347440"/>
            <a:ext cx="2542310" cy="715581"/>
          </a:xfrm>
          <a:prstGeom prst="rect">
            <a:avLst/>
          </a:prstGeom>
          <a:noFill/>
        </p:spPr>
        <p:txBody>
          <a:bodyPr wrap="square" rtlCol="0">
            <a:spAutoFit/>
          </a:bodyPr>
          <a:lstStyle/>
          <a:p>
            <a:r>
              <a:rPr lang="kk-KZ" sz="1350" dirty="0">
                <a:latin typeface="Times New Roman" panose="02020603050405020304" pitchFamily="18" charset="0"/>
                <a:cs typeface="Times New Roman" panose="02020603050405020304" pitchFamily="18" charset="0"/>
              </a:rPr>
              <a:t>Миокард инфарктісі </a:t>
            </a:r>
            <a:r>
              <a:rPr lang="en-US" sz="1350" dirty="0">
                <a:latin typeface="Times New Roman" panose="02020603050405020304" pitchFamily="18" charset="0"/>
                <a:cs typeface="Times New Roman" panose="02020603050405020304" pitchFamily="18" charset="0"/>
              </a:rPr>
              <a:t>Q</a:t>
            </a:r>
            <a:r>
              <a:rPr lang="kk-KZ" sz="1350" dirty="0">
                <a:latin typeface="Times New Roman" panose="02020603050405020304" pitchFamily="18" charset="0"/>
                <a:cs typeface="Times New Roman" panose="02020603050405020304" pitchFamily="18" charset="0"/>
              </a:rPr>
              <a:t> тісшесінсіз</a:t>
            </a:r>
            <a:endParaRPr lang="ru-RU" sz="1350" dirty="0">
              <a:latin typeface="Times New Roman" panose="02020603050405020304" pitchFamily="18" charset="0"/>
              <a:cs typeface="Times New Roman" panose="02020603050405020304" pitchFamily="18" charset="0"/>
            </a:endParaRPr>
          </a:p>
          <a:p>
            <a:endParaRPr lang="ru-RU" sz="1350" dirty="0"/>
          </a:p>
        </p:txBody>
      </p:sp>
      <p:sp>
        <p:nvSpPr>
          <p:cNvPr id="18" name="TextBox 17"/>
          <p:cNvSpPr txBox="1"/>
          <p:nvPr/>
        </p:nvSpPr>
        <p:spPr>
          <a:xfrm>
            <a:off x="7127021" y="4347649"/>
            <a:ext cx="1723506" cy="507831"/>
          </a:xfrm>
          <a:prstGeom prst="rect">
            <a:avLst/>
          </a:prstGeom>
          <a:noFill/>
        </p:spPr>
        <p:txBody>
          <a:bodyPr wrap="square" rtlCol="0">
            <a:spAutoFit/>
          </a:bodyPr>
          <a:lstStyle/>
          <a:p>
            <a:r>
              <a:rPr lang="kk-KZ" sz="1350" dirty="0">
                <a:latin typeface="Times New Roman" panose="02020603050405020304" pitchFamily="18" charset="0"/>
                <a:cs typeface="Times New Roman" panose="02020603050405020304" pitchFamily="18" charset="0"/>
              </a:rPr>
              <a:t>Миокард инфарктісі </a:t>
            </a:r>
            <a:r>
              <a:rPr lang="en-US" sz="1350" dirty="0">
                <a:latin typeface="Times New Roman" panose="02020603050405020304" pitchFamily="18" charset="0"/>
                <a:cs typeface="Times New Roman" panose="02020603050405020304" pitchFamily="18" charset="0"/>
              </a:rPr>
              <a:t>Q</a:t>
            </a:r>
            <a:r>
              <a:rPr lang="kk-KZ" sz="1350" dirty="0">
                <a:latin typeface="Times New Roman" panose="02020603050405020304" pitchFamily="18" charset="0"/>
                <a:cs typeface="Times New Roman" panose="02020603050405020304" pitchFamily="18" charset="0"/>
              </a:rPr>
              <a:t> тісшесімен</a:t>
            </a:r>
            <a:endParaRPr lang="ru-RU" sz="1350" dirty="0">
              <a:latin typeface="Times New Roman" panose="02020603050405020304" pitchFamily="18" charset="0"/>
              <a:cs typeface="Times New Roman" panose="02020603050405020304" pitchFamily="18" charset="0"/>
            </a:endParaRPr>
          </a:p>
        </p:txBody>
      </p:sp>
      <p:cxnSp>
        <p:nvCxnSpPr>
          <p:cNvPr id="20" name="Прямая со стрелкой 19"/>
          <p:cNvCxnSpPr/>
          <p:nvPr/>
        </p:nvCxnSpPr>
        <p:spPr>
          <a:xfrm flipH="1">
            <a:off x="1201190" y="3730151"/>
            <a:ext cx="956807" cy="6172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p:cNvCxnSpPr/>
          <p:nvPr/>
        </p:nvCxnSpPr>
        <p:spPr>
          <a:xfrm>
            <a:off x="2157997" y="3730151"/>
            <a:ext cx="1066584" cy="617289"/>
          </a:xfrm>
          <a:prstGeom prst="straightConnector1">
            <a:avLst/>
          </a:prstGeom>
          <a:ln>
            <a:prstDash val="solid"/>
            <a:tailEnd type="triangle"/>
          </a:ln>
        </p:spPr>
        <p:style>
          <a:lnRef idx="3">
            <a:schemeClr val="accent2"/>
          </a:lnRef>
          <a:fillRef idx="0">
            <a:schemeClr val="accent2"/>
          </a:fillRef>
          <a:effectRef idx="2">
            <a:schemeClr val="accent2"/>
          </a:effectRef>
          <a:fontRef idx="minor">
            <a:schemeClr val="tx1"/>
          </a:fontRef>
        </p:style>
      </p:cxnSp>
      <p:cxnSp>
        <p:nvCxnSpPr>
          <p:cNvPr id="25" name="Прямая со стрелкой 24"/>
          <p:cNvCxnSpPr>
            <a:stCxn id="11" idx="2"/>
          </p:cNvCxnSpPr>
          <p:nvPr/>
        </p:nvCxnSpPr>
        <p:spPr>
          <a:xfrm flipH="1">
            <a:off x="5399809" y="3730151"/>
            <a:ext cx="1167377" cy="687717"/>
          </a:xfrm>
          <a:prstGeom prst="straightConnector1">
            <a:avLst/>
          </a:prstGeom>
          <a:ln>
            <a:prstDash val="dashDot"/>
            <a:tailEnd type="triangle"/>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p:cNvCxnSpPr>
            <a:stCxn id="11" idx="2"/>
          </p:cNvCxnSpPr>
          <p:nvPr/>
        </p:nvCxnSpPr>
        <p:spPr>
          <a:xfrm>
            <a:off x="6567186" y="3730152"/>
            <a:ext cx="1354477" cy="7168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a:off x="4181609" y="4590023"/>
            <a:ext cx="51056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Соединительная линия уступом 39"/>
          <p:cNvCxnSpPr>
            <a:stCxn id="16" idx="2"/>
          </p:cNvCxnSpPr>
          <p:nvPr/>
        </p:nvCxnSpPr>
        <p:spPr>
          <a:xfrm rot="16200000" flipH="1">
            <a:off x="5390359" y="2821747"/>
            <a:ext cx="520653" cy="4541954"/>
          </a:xfrm>
          <a:prstGeom prst="bentConnector2">
            <a:avLst/>
          </a:prstGeom>
          <a:ln>
            <a:prstDash val="dashDot"/>
          </a:ln>
        </p:spPr>
        <p:style>
          <a:lnRef idx="3">
            <a:schemeClr val="accent2"/>
          </a:lnRef>
          <a:fillRef idx="0">
            <a:schemeClr val="accent2"/>
          </a:fillRef>
          <a:effectRef idx="2">
            <a:schemeClr val="accent2"/>
          </a:effectRef>
          <a:fontRef idx="minor">
            <a:schemeClr val="tx1"/>
          </a:fontRef>
        </p:style>
      </p:cxnSp>
      <p:cxnSp>
        <p:nvCxnSpPr>
          <p:cNvPr id="42" name="Прямая со стрелкой 41"/>
          <p:cNvCxnSpPr/>
          <p:nvPr/>
        </p:nvCxnSpPr>
        <p:spPr>
          <a:xfrm flipV="1">
            <a:off x="7928590" y="4803667"/>
            <a:ext cx="0" cy="549383"/>
          </a:xfrm>
          <a:prstGeom prst="straightConnector1">
            <a:avLst/>
          </a:prstGeom>
          <a:ln>
            <a:prstDash val="dashDot"/>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4016144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60648"/>
            <a:ext cx="8640960" cy="6264696"/>
          </a:xfrm>
          <a:prstGeom prst="rect">
            <a:avLst/>
          </a:prstGeom>
        </p:spPr>
      </p:pic>
    </p:spTree>
    <p:extLst>
      <p:ext uri="{BB962C8B-B14F-4D97-AF65-F5344CB8AC3E}">
        <p14:creationId xmlns:p14="http://schemas.microsoft.com/office/powerpoint/2010/main" xmlns="" val="221274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260648"/>
            <a:ext cx="8640960" cy="6192688"/>
          </a:xfrm>
          <a:prstGeom prst="rect">
            <a:avLst/>
          </a:prstGeom>
        </p:spPr>
      </p:pic>
    </p:spTree>
    <p:extLst>
      <p:ext uri="{BB962C8B-B14F-4D97-AF65-F5344CB8AC3E}">
        <p14:creationId xmlns:p14="http://schemas.microsoft.com/office/powerpoint/2010/main" xmlns="" val="46079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77846" y="857250"/>
            <a:ext cx="1172196" cy="1172196"/>
          </a:xfrm>
          <a:prstGeom prst="rect">
            <a:avLst/>
          </a:prstGeom>
          <a:ln>
            <a:noFill/>
          </a:ln>
          <a:effectLst>
            <a:softEdge rad="112500"/>
          </a:effectLst>
        </p:spPr>
      </p:pic>
      <p:pic>
        <p:nvPicPr>
          <p:cNvPr id="5" name="Рисунок 4"/>
          <p:cNvPicPr>
            <a:picLocks noChangeAspect="1"/>
          </p:cNvPicPr>
          <p:nvPr/>
        </p:nvPicPr>
        <p:blipFill>
          <a:blip r:embed="rId3" cstate="print"/>
          <a:stretch>
            <a:fillRect/>
          </a:stretch>
        </p:blipFill>
        <p:spPr>
          <a:xfrm>
            <a:off x="886531" y="1292259"/>
            <a:ext cx="7592450" cy="4295695"/>
          </a:xfrm>
          <a:prstGeom prst="rect">
            <a:avLst/>
          </a:prstGeom>
          <a:ln>
            <a:noFill/>
          </a:ln>
          <a:effectLst>
            <a:softEdge rad="112500"/>
          </a:effectLst>
        </p:spPr>
      </p:pic>
    </p:spTree>
    <p:extLst>
      <p:ext uri="{BB962C8B-B14F-4D97-AF65-F5344CB8AC3E}">
        <p14:creationId xmlns:p14="http://schemas.microsoft.com/office/powerpoint/2010/main" xmlns="" val="389697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9512" y="260648"/>
            <a:ext cx="8784976" cy="6297564"/>
          </a:xfrm>
        </p:spPr>
      </p:pic>
      <p:sp>
        <p:nvSpPr>
          <p:cNvPr id="3" name="Заголовок 2"/>
          <p:cNvSpPr>
            <a:spLocks noGrp="1"/>
          </p:cNvSpPr>
          <p:nvPr>
            <p:ph type="title"/>
          </p:nvPr>
        </p:nvSpPr>
        <p:spPr>
          <a:xfrm flipV="1">
            <a:off x="1331640" y="1700808"/>
            <a:ext cx="7355160" cy="469792"/>
          </a:xfrm>
        </p:spPr>
        <p:txBody>
          <a:bodyPr>
            <a:normAutofit fontScale="90000"/>
          </a:bodyPr>
          <a:lstStyle/>
          <a:p>
            <a:endParaRPr lang="ru-RU" dirty="0"/>
          </a:p>
        </p:txBody>
      </p:sp>
    </p:spTree>
    <p:extLst>
      <p:ext uri="{BB962C8B-B14F-4D97-AF65-F5344CB8AC3E}">
        <p14:creationId xmlns:p14="http://schemas.microsoft.com/office/powerpoint/2010/main" xmlns="" val="3680186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942</TotalTime>
  <Words>565</Words>
  <Application>Microsoft Office PowerPoint</Application>
  <PresentationFormat>Экран (4:3)</PresentationFormat>
  <Paragraphs>75</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Волна</vt:lpstr>
      <vt:lpstr>Слайд 1</vt:lpstr>
      <vt:lpstr>Қазақстан Республикасы Денсаулық сақтау министрлігінің қызметтер сапасы бойынша біріккен комиссиясының 2017 жылғы 10 қарашадағы №32 хаттамасымен мақұлданған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Жіті коронарлы синдромы ST ирегінің көтерілуімен</vt:lpstr>
      <vt:lpstr>  Миокард инфарктының ЭКГ кезеңдері:  </vt:lpstr>
      <vt:lpstr>Слайд 26</vt:lpstr>
      <vt:lpstr>Клиникалық көрінісі</vt:lpstr>
      <vt:lpstr>Слайд 28</vt:lpstr>
      <vt:lpstr>ЖКС SТсегменті көтерілуі бар пациентті жүргізу кезіндегі мақсатты уақыттық интервалдар </vt:lpstr>
      <vt:lpstr>Слайд 30</vt:lpstr>
      <vt:lpstr>Слайд 31</vt:lpstr>
      <vt:lpstr>Слайд 32</vt:lpstr>
      <vt:lpstr>ЖКС ST ирегінің көтерілуімен уақытылы диагностикалануына,шұғыл көмек көрсетуге,асқынулардың алдын алуға,бейінді клиникалық тасымалдауға бағытталады.   </vt:lpstr>
      <vt:lpstr>  Реперфузия стратегиясы ретінде фибринолитикалық терапия таңдап алынса(ЧКВ жүргізу уақытына дейін ›120 минут), ЖКС STирегінің көтерілуімен диагнозын бекітуден фибринолизис процедурасына дейінгі максимальды рұқсат етілетін кешігу уақыты 10 мин кем болуы тиіс.   Реперфузия стратегиясы ретінде ЧКВ таңдап алынса(ЧКВ жүргізу уақытына дейін ≤120 минут),уақытты есептеуді ЭКГ-де ИМСПST диагнозының интерпретациясының сәтінен бастау керектігін ескерген жөн.</vt:lpstr>
      <vt:lpstr>Оксигенотерапия-оттегінің 90%-дан төмен сатурациясы немесе оттегінің парцинальды қысымының 60мм.рт.ст аз болуы кезінде Наркотикалық анальгетиктер- кеуде қуысының қарқынды созылмалы ауырсыну кезінде к/і морфинді қолдану (1%ампулада иньекция үшін ерітінді 1,0мл)  Препарат 10 мл 0,9% физиологиялық ерітіндіде ерітіледі. Әрбір 5-15 минут сайын 2-5 мг  к-і ауырсыну синдромы басылғанша, немесе кері әсері пайда болғанша (гипотензия, тыныстың тежелуі, құ су) салынады. Ацетилсалицил қышқылы-ИМСПST бар пациентті алғаш қарап тексеру кезінде жүктемелік дозада тағайындалады-150-300 мг (таблетка), «ішектеерімейтін» жабынмен жабылмаған. Р2Ү12-рецепторларының тромбоциттердің ингибиторлпры- АСҚ- қосымша түрде екінші антиагрегантты тағайындау:</vt:lpstr>
      <vt:lpstr>  Тикагрелор-180мг жүктемелі дозасында,ЧКВ стратегиясы кезінде немесе   -клопидогрел 600 жүктемелі дозасында ЧКВ стратегиясы жағдайында тикагрелор қолжетімсіз немесе қарсы көрсетілген пациенттерге тағайындалады,немесе фибринолитикалық терапия жүргізілген жағдайда 300мг дозасында тағайындалады. ( жасы ≥75  науқастарға  жүктемелі доза клопидогрел – 75 мг)   Антикоагулянтты терапия ИМСПSTдиагнозын бекіту кезінде барлық пациенттерге тағайындалады. МИ-ның жіті фазасында антикоагулянттар ретінде репефузияның стратегиясына байланысты келесі препараттардың бірі қолданылуы мүмкін:   -НФГ (нефракционированный гепарин )тек қана к/і енгізілуі тиіс. Алғашқы ЧКВ стратегиясы кезіндегі таңдау препараты. -Төменгімолекулярлы гепарин-эноксипарин,к/і болюсті. Алғашқы фибринолизис стратегиясы кезіндегі таңдалған дұрыс. -Фондапаринукс пациентті тек консервативті жүргізу кезінде қолданылады.       -Транквилизаторлар-науқастың айқын алаңдаушылығы кезінде диазепамды к/і қолданылуы мүмкін, ампуладағы инъекция үшін ерітінді 2,0мл.</vt:lpstr>
      <vt:lpstr> -Алтеплаза к/і енгізіледі, (препаратты алдын ала 100-200 мл дистиллденген суда немесе 0,9 % -дық натрий хлоридінің ерітіндісінде ерітіп алады,) " болюс+инфузия" схемасы бойынша енгізеді. Препарат дозасы дене массасының 1 мг/кг(бірақ 100 мг-нан артық емес):15 мг болюс енгізіледі            келесі инфузия дене массасынан 0,75мг/кг 30 мин-50мг-нан артық емес;           60 минут 0,5 мг/кг-35 мг нан артық емес.                        Инфузиянын жалпы ұзақтығы-1,5 сағат.</vt:lpstr>
      <vt:lpstr>Абсолюттік: *Кез келген мерзімнің өтуінде бас сүйек ішіне қан құйылу немесе шығу тегі белгісіз инсульт; *Алдыңғы 6 айдағы ишемиялық инсульт; *ОЖЖ-ң зақымдануы немесе ісік немесе артериовеноздық мальформация; *Жақында өткен кең ауқымды жарақат/операция/бастың зақымдалуы; *Алдыңғы ай ішінде асқазан – ішектен қан кету; *Қан кетумен ілеспе белгілі аурулар(menses-ті қоспағанда); *Аорта қабаттарының ажырауы; Алдыңғы 24 сағатта болған басуға келмейтін орындардағы пункция (бауыр биопсиясы, люмбальды пункция) </vt:lpstr>
      <vt:lpstr>Қатыстық:  *Алдыңғы 6 айдағы Транзиторлық ишемиялық шабуыл; *Антикоагулянттарды ішке қабылдау; *Жүктілік немесе босанғаннан кейінгі 1 апта; *Рефрактерлік артериялық гипертензия (Сист. АҚ 180 мм.рт.ст- дан артық және диаст. АҚ 110 мм.рт.ст- дан артық); *Үдемелі сатысындағы бауыр аурулары; *Инфекциялық эндокардит *Ойық жаралы аурудың асқынуы *Ұзақ немесе травматикалық реанимация</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ГУЛИ-МЕДИК</dc:creator>
  <cp:lastModifiedBy>юзер4</cp:lastModifiedBy>
  <cp:revision>77</cp:revision>
  <dcterms:created xsi:type="dcterms:W3CDTF">2018-02-10T08:21:40Z</dcterms:created>
  <dcterms:modified xsi:type="dcterms:W3CDTF">2024-05-27T03:20:11Z</dcterms:modified>
</cp:coreProperties>
</file>