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4"/>
  </p:notesMasterIdLst>
  <p:sldIdLst>
    <p:sldId id="256" r:id="rId2"/>
    <p:sldId id="257" r:id="rId3"/>
    <p:sldId id="301" r:id="rId4"/>
    <p:sldId id="290" r:id="rId5"/>
    <p:sldId id="295" r:id="rId6"/>
    <p:sldId id="296" r:id="rId7"/>
    <p:sldId id="297" r:id="rId8"/>
    <p:sldId id="298" r:id="rId9"/>
    <p:sldId id="299" r:id="rId10"/>
    <p:sldId id="270" r:id="rId11"/>
    <p:sldId id="271" r:id="rId12"/>
    <p:sldId id="272" r:id="rId13"/>
    <p:sldId id="273" r:id="rId14"/>
    <p:sldId id="310" r:id="rId15"/>
    <p:sldId id="279" r:id="rId16"/>
    <p:sldId id="311" r:id="rId17"/>
    <p:sldId id="278" r:id="rId18"/>
    <p:sldId id="262" r:id="rId19"/>
    <p:sldId id="264" r:id="rId20"/>
    <p:sldId id="313" r:id="rId21"/>
    <p:sldId id="314" r:id="rId22"/>
    <p:sldId id="267" r:id="rId23"/>
    <p:sldId id="288" r:id="rId24"/>
    <p:sldId id="287" r:id="rId25"/>
    <p:sldId id="303" r:id="rId26"/>
    <p:sldId id="304" r:id="rId27"/>
    <p:sldId id="305" r:id="rId28"/>
    <p:sldId id="306" r:id="rId29"/>
    <p:sldId id="307" r:id="rId30"/>
    <p:sldId id="308" r:id="rId31"/>
    <p:sldId id="312" r:id="rId32"/>
    <p:sldId id="30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133D8-A2E8-44C8-8FCE-63A93698FB6D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B3052-228C-4A54-8ED1-336DA5D4D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381000"/>
            <a:ext cx="6910536" cy="1752600"/>
          </a:xfrm>
        </p:spPr>
        <p:txBody>
          <a:bodyPr>
            <a:normAutofit fontScale="90000"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Облыстық Медициналық Жедел жәрдем стансасы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561928"/>
          </a:xfrm>
        </p:spPr>
        <p:txBody>
          <a:bodyPr>
            <a:normAutofit fontScale="92500" lnSpcReduction="20000"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Жарақаттар кезінде көрсетілетін шұғыл медициналық көмек 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/>
          </a:p>
          <a:p>
            <a:endParaRPr lang="kk-KZ" b="1" dirty="0" smtClean="0"/>
          </a:p>
          <a:p>
            <a:endParaRPr lang="kk-KZ" b="1" dirty="0" smtClean="0"/>
          </a:p>
          <a:p>
            <a:endParaRPr lang="kk-KZ" b="1" dirty="0" smtClean="0"/>
          </a:p>
          <a:p>
            <a:endParaRPr lang="kk-KZ" b="1" dirty="0" smtClean="0"/>
          </a:p>
          <a:p>
            <a:pPr algn="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№1 Бөлімше меңгерушісі Кенжегараева Г.К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E:\эмблема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29614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Картинки по запросу &quot;картинка скорая желтая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509120"/>
            <a:ext cx="2381390" cy="1714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792088"/>
          </a:xfrm>
        </p:spPr>
        <p:txBody>
          <a:bodyPr>
            <a:noAutofit/>
          </a:bodyPr>
          <a:lstStyle/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Зардап шеккен науқастарды сұрыптау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4509120"/>
            <a:ext cx="8291513" cy="1976438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Бірінші кезекте шұғыл көмек көрсету, дайындық және тасымалдау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196752"/>
            <a:ext cx="3744416" cy="2952328"/>
          </a:xfrm>
          <a:prstGeom prst="roundRect">
            <a:avLst/>
          </a:prstGeom>
          <a:solidFill>
            <a:srgbClr val="FF000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топ – жағдайдың ауырлығы мен зақымдануы тыныс алу және қан айналымы бұзылған, клиникалық өлім болған немесе жақын арада болуы мүмкін;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088" y="1196752"/>
            <a:ext cx="3240360" cy="30243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жолдарының зақымдануынан (бас-жақсүйек жарақаттары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ауыр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жабық және ашық кеуде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жарақаттарымен,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бас-ми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жарақаттарынан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алкогольдік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интоксикациядан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уланудан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ырғағының бұзылуымен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283968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476672"/>
            <a:ext cx="3744416" cy="417646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2 топ – </a:t>
            </a:r>
            <a:r>
              <a:rPr lang="ru-RU" sz="32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ағзаның өмірлік маңызды функцияларының бұзылуы</a:t>
            </a:r>
            <a:r>
              <a:rPr lang="ru-RU" sz="32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ru-RU" sz="32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сағат ішінде</a:t>
            </a:r>
            <a:r>
              <a:rPr lang="ru-RU" sz="32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өлім болуы</a:t>
            </a:r>
            <a:r>
              <a:rPr lang="ru-RU" sz="32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84672"/>
            <a:ext cx="28854" cy="87856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548680"/>
            <a:ext cx="4248472" cy="41044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травматикалық шокпен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және жедел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қан жоғалтумен 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кеудеде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іште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қан кетулер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жамбас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сүйектерінің, омыртқалардың, аяқ-қолдардың сынуы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науқастар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99592" y="5139946"/>
            <a:ext cx="7200800" cy="8265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жәрдем көрсету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тасымалға дайындық және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кезекте</a:t>
            </a:r>
            <a:r>
              <a:rPr lang="ru-RU" sz="2800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5157192"/>
            <a:ext cx="8075240" cy="2985195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жәрдем, дайындық және үшінші  кезекте</a:t>
            </a:r>
            <a:r>
              <a:rPr lang="ru-RU" b="1" dirty="0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srgbClr val="202124"/>
                </a:solidFill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476672"/>
            <a:ext cx="4104456" cy="44644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3-топ –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ағзаның өмірлік маңызды функцияларының бұзылуы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24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сағат ішінде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мүмкін өлім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4-топ –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жарақат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нәтижесінде дененің өмірлік маңызды функцияларының бұзылуы кейіннен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620688"/>
            <a:ext cx="3744416" cy="42484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омыртқа және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жарақатымен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және гемодинамикалық бұзылыстары орташа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дәрежеде көрінетін көптеген жарақаттары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бар,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бірақ бірде-біреуі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пациенттер</a:t>
            </a:r>
            <a:r>
              <a:rPr lang="ru-RU" dirty="0" smtClean="0">
                <a:solidFill>
                  <a:srgbClr val="202124"/>
                </a:solidFill>
                <a:latin typeface="inherit"/>
                <a:cs typeface="Arial" pitchFamily="34" charset="0"/>
              </a:rPr>
              <a:t>.</a:t>
            </a:r>
            <a:r>
              <a:rPr lang="ru-RU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05800" cy="792088"/>
          </a:xfrm>
        </p:spPr>
        <p:txBody>
          <a:bodyPr>
            <a:noAutofit/>
          </a:bodyPr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Науқасты  Х.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A,B,C,D,E</a:t>
            </a:r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жүйесімен тексеру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55576" y="1268760"/>
            <a:ext cx="7474024" cy="5055840"/>
          </a:xfrm>
        </p:spPr>
        <p:txBody>
          <a:bodyPr>
            <a:normAutofit lnSpcReduction="10000"/>
          </a:bodyPr>
          <a:lstStyle/>
          <a:p>
            <a:r>
              <a:rPr lang="kk-KZ" sz="2400" b="1" dirty="0" smtClean="0"/>
              <a:t>Х- Алдымен қан кетуді тоқтатып аламыз</a:t>
            </a:r>
          </a:p>
          <a:p>
            <a:r>
              <a:rPr lang="en-US" sz="2400" b="1" dirty="0" smtClean="0"/>
              <a:t>A (</a:t>
            </a:r>
            <a:r>
              <a:rPr lang="ru-RU" sz="2400" b="1" dirty="0" smtClean="0"/>
              <a:t>а</a:t>
            </a:r>
            <a:r>
              <a:rPr lang="en-US" sz="2400" b="1" dirty="0" err="1" smtClean="0"/>
              <a:t>irway</a:t>
            </a:r>
            <a:r>
              <a:rPr lang="en-US" sz="2400" b="1" dirty="0" smtClean="0"/>
              <a:t>)</a:t>
            </a:r>
            <a:r>
              <a:rPr lang="kk-KZ" sz="2400" b="1" dirty="0" smtClean="0"/>
              <a:t>- </a:t>
            </a:r>
            <a:r>
              <a:rPr lang="kk-KZ" sz="2400" dirty="0" smtClean="0"/>
              <a:t>тыныс жолдарының өткізгіштігін тексеру- тыныс жолдарын ашып, ауыз қуысын тазалап,ауа өткізігіш салу 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В (</a:t>
            </a:r>
            <a:r>
              <a:rPr lang="en-US" sz="2400" b="1" dirty="0" smtClean="0"/>
              <a:t>breathing)</a:t>
            </a:r>
            <a:r>
              <a:rPr lang="kk-KZ" sz="2400" dirty="0" smtClean="0"/>
              <a:t>-тынысты бағалау-тахипноэ, апноэ, цианоз.Тыныс жоқ болса ИВЛ қосу. Пневмотораксты қарау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 smtClean="0"/>
              <a:t>(с</a:t>
            </a:r>
            <a:r>
              <a:rPr lang="en-US" sz="2400" b="1" dirty="0" err="1" smtClean="0"/>
              <a:t>irculation</a:t>
            </a:r>
            <a:r>
              <a:rPr lang="en-US" sz="2400" dirty="0" smtClean="0"/>
              <a:t>)</a:t>
            </a:r>
            <a:r>
              <a:rPr lang="kk-KZ" sz="2400" dirty="0" smtClean="0"/>
              <a:t>-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Қанайналым жүйесін бағалау. Шок жағдайын анықтау. Капиллярларды толтыру  уақытын есептеңіз (ВНК) - тырнақты 2-3 секунд басыңыз. Түсі 2 секундтан артық емес қалпына келтірілуі керек. Егер ұзағырақ болса , онда шок белгісі бар.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Неврологиялық статус-Глазго Шкаласы немесе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AVPU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шкаласы бойынша бағалаймыз.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alert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барма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контактіге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түсема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V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verbal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дауысқа жауап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P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pain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ауырсынуға жауап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 (unresponsive)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реакция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E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еxposure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салқындап қалудан қорғай отырып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толық тексеру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Науқасты шешіндіріңіз және бүкіл денені көзге көрінетін зақымдарды қарап шығу(жаралар, жырылған жарақаттар,геметомалар, деформация,крепитациялар). Алдымен дененің алдыңғы бетін тексеріңіз. Бас, мойын, кеуде, іш аймағы, жамбас сүйектерін, аяқ-қолды. Одан кейін арқасын тексеріңіз. Науқасқа зиян келтірмей омыртқа бойын қарап шығыңыз. Науқасты гипотермиядан қорғау маңызды (тіпті ыстық ауа райында науқаста перифериялық тамырлардың спазмы салдарынан тоңып қалады), сондықтан  үстін жабу қажет.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ЕГЕР АУРУХАНАҒА ЖЕТКІЗУ УАҚЫТЫ 1 САҒАТТАН АРТЫҚ БОЛСА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89120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Инфузиялық терапия: шок кезінде: кристаллоидтар + қан қысымын бақылау кезінде бірдей көлемдегі коллоидтар (90 мм сынап бағанасы) Диурезді және гематурияны бақылау үшін қуыққа катетер енгізу.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Жгут салынған болса  бақылаңыз: оны киіммен жаппаңыз, оны әр 15 минут сайын босатыңыз, перифериялық қан айналымын бақылаңыз. Гемодинамикалық көрсеткіштерді үздіксіз бақылау.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Жарақаттық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шок –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жіті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дамитын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өмірге қауіп төндіретін жағдай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ауыр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механикалық жарақаттың ағзаға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етуі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тижесінен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дамиды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режеліШок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СҚҚ 100-90 мм с.б., пульс 90-100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қанағаттанарлық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шок –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СҚҚ 90-70 мм с. б., 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S-110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130, 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толу.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шок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СҚҚ 70-60 мм с.б.б, пульс 120-160,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толу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режелі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шок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АҚҚ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анықталмайды,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пульс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Шокқа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симптомдар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Суық, ылғалды, бозғылт-цианозды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мраморлық 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Тырнақтарында қан айналымының бірден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төмендеуі (ақырын айналуы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Бұлыңғыр 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Диспноэ;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Олигоурия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Тахикардия;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АҚ 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пульстің төмендеуі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ЖОЛ КӨЛІК оқиғасы кезінде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788024" y="1916832"/>
            <a:ext cx="4038600" cy="443484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"Гауһар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«Алтын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санағының басталуы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жарақат 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уақытынан бастап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мамандандырылған топқа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(травматолог, реаниматолог, хирург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маманына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жеткізілуі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60 минут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844824"/>
            <a:ext cx="4038600" cy="4434840"/>
          </a:xfrm>
        </p:spPr>
        <p:txBody>
          <a:bodyPr>
            <a:normAutofit lnSpcReduction="1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Америкалық дәрігер Коули «Алтын сағат» ережесін ойлап тапты: егер ауыр жарақат алған адамға алғашқы 60 минут ішінде қажетті көмек көрсетілмесе, қолайлы нәтиженің болжамы айтарлықтай төмендейді.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Жарақаттық шоктың дамуында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фазаны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ажыратады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Эректильді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жарақаттан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қанайналымның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орталықтану фонында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айқын психомоторлы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қозуымен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тітіркенуден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іс-қозғалысы түсініксіз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мүмкін, оның көзіне елестер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көрініп, айқайлайды, эйфориялы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өз-өзін ұстай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тексеруге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 көрсетуге қарсы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қиындықтар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тудырады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 қысымы бұл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қалыпты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қалыптыға жақын.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Жарақат түріне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ртүрлі бұзылыстары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фаза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 көрсету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торпидті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түріне ауысады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тоқтайды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Торпидті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фазасына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бұлыңғыр ес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ступор ж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орталық қан айналымның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бұзылысынан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гипоксиясының соңғы 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режесі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комалық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коматозды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жағдай дамиды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АҚҚ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төмендейді, жиі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пульс,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жамылғылары бозғылт.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Бұл сатысында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ауруханаға дейін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жедел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рдем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рігері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АҚҚ-ның деңгейіне сүйену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жоғалтқан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қанның көлемін анықтауға тырысу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Арнайы</a:t>
            </a:r>
            <a:r>
              <a:rPr lang="ru-RU" b="1" dirty="0" smtClean="0"/>
              <a:t> </a:t>
            </a:r>
            <a:r>
              <a:rPr lang="ru-RU" b="1" dirty="0" err="1" smtClean="0"/>
              <a:t>шаралар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Ауруханаға дейінгі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кезеңде сыртқы қан ағуды тоқтату уақытша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дістермен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(тығыз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тампонада,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қатты қысып таңу, жарақатқа немесе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саусақпен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басу, жгут салу т.б.).  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Ауруханаға дейінгі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кезеңде ішкі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қан ағуды тоқтату мүмкін емес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сондықтан жедел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рдем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рігері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науқасты ауруханаға жедел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ұқыпты жеткізуі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2.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Ауырсыну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сезімін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басу: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Транспорттық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иммобилизация.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Жоғалтқан қан орнын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толтыру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АҚҚ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анықталмайтын деңгейінде инфузия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жылдамдығы минутына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250-500 мл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АЛЬГОВЕР ИНДЕКСІ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Қан жоғалту мөлшерін анықтау үшін Альговер индексі қолданылады.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Ол жүрек соғу жиілігінің (ЖСЖ) систолалық қан қысымына (СҚҚ) қатынасы ретінде есептеледі.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ШИ = ЖСЖ/САД.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Қалыптыда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Мысалы:  ЖСЖ-60 , Сист АҚ 110 ммсб 60/110=0,5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 descr="Индекс Альговера — определение степени шока, изображение №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300" name="AutoShape 4" descr="Индекс Альговера — определение степени шока, изображение №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038"/>
            <a:ext cx="9144000" cy="681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Статистикалық мәлімет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(қаңтар, ақпан, наурыз айлары бойынша)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132856"/>
          <a:ext cx="8229600" cy="1559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Жарақат саны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ЖКО саны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Зардап шеккендер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Ауруханаға тасымалданғандар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Жатқызылғаны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4149080"/>
          <a:ext cx="82089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2800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Қала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бойынша</a:t>
                      </a:r>
                      <a:endParaRPr lang="en-US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жыл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2296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(84,5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3528" y="5661248"/>
          <a:ext cx="82089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2800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Қала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бойынша  </a:t>
                      </a:r>
                    </a:p>
                    <a:p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2023 жыл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2523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171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230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(84,3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1559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Жарақат саны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ЖКО саны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Зардап шеккендер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Ауруханаға тасымалданғандар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Жатқызылғаны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3429000"/>
          <a:ext cx="82089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  бойынша </a:t>
                      </a:r>
                    </a:p>
                    <a:p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2024 жыл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1161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(74,2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4797152"/>
          <a:ext cx="82089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Аудан бойынша </a:t>
                      </a:r>
                    </a:p>
                    <a:p>
                      <a:r>
                        <a:rPr lang="kk-KZ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жыл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1247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75,4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58,7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%)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ЖКО кезіндегі өлім жағдайы (қаңтар, ақпан айы бойынша)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Регион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103 дейінгі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103 кезіндегі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Қабылдау бөлімінде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Стационарда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Қала бойынша 2024 жыл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 бойынша 2024 жыл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4077072"/>
          <a:ext cx="828092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Қала бойынша 2023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жыл 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 бойынша 2023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ЖКО кезінде кемшілік анықталған шақырыс  карталары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30.01.2024ж- №699 Нысанбаева К Диагноз: ЗЧМТ сгм? Закрытый перелом шейки бедра справа. Ушиб локтя слева. Наезд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Дефект: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Шкала Глазго тексерілмеген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Ауырсыну бағасы берілмеген. Иньекциядан отказ берілген.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Иммобилизация жасалмаған.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2.31.01.24ж №336 Матаева А Диагноз: ЗЧМТ СГМ?Гематома теменной обл слева.Острая реакция на стресс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Дефект: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Шкала Глазго белгіленбеген. Диагноз-Соматичекая гипертензия жазылмаған.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6063952"/>
          </a:xfrm>
        </p:spPr>
        <p:txBody>
          <a:bodyPr>
            <a:normAutofit lnSpcReduction="1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25.02.2024ж Арыстан Е  №332 Д/з ЗЧМТ СГМ? Перелом копчика?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Дефект: Иммобилизация  қай жерге  қандай  шина салынғаны жазылмаған.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23.02.2024ж №39 карта Умирзахова Ш.К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в/в доступ қосқан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0.9%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қосылмаған. </a:t>
            </a:r>
          </a:p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22.02.2024ж №71 Самат Н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Loc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 Глазго шкала жазылмаған, ауырсыну бағасы 5-6 баллға кетотоп салған.  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21.02.24ж №710 Мансур Ә ауырсыну бағасы жазылмаған кетотоп салынған.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29.02.24ж №808 Есканатова С карта толық жазылмаған. Глазго шкала жазылмаған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2204864"/>
            <a:ext cx="5688632" cy="2404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қауіпсіздігіңізді сақтаңыз және жағдай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жасаңыз және үшінші тұлғалардың жарақаттануын болдырмаңыз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620688"/>
            <a:ext cx="676321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6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6799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 тоқсан ЖКО шақырыс карталары эксперт дәрігерлермен бірге қаралды.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Карталардың көбінде иммобилизация деп жазылған, қай жерге қай иммобилизация, қандай Шина  салынғаны жазылмайды. Воротник Шанца жазылмайды.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Stat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Neur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 Бастап жазылып, аяғы аяқталмай қалады (Глазго шкала жазылмай қалады.)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Status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localis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толық ашып, жарақат орындары сипатталмайды.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Ауырсыну бағасы  дұрыс жазылмайды.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на тему: &quot;Выполнил : Гусенов Ш. А ОМ Проверила : Ким М. А.  Караганда 2015.&quot;. Скачать бесплатно и без регистраци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3851920" cy="3657600"/>
          </a:xfrm>
          <a:prstGeom prst="rect">
            <a:avLst/>
          </a:prstGeom>
          <a:noFill/>
        </p:spPr>
      </p:pic>
      <p:pic>
        <p:nvPicPr>
          <p:cNvPr id="5" name="Picture 10" descr="neuro raccoon's eye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004048" y="0"/>
            <a:ext cx="3203848" cy="3645024"/>
          </a:xfrm>
          <a:prstGeom prst="rect">
            <a:avLst/>
          </a:prstGeom>
        </p:spPr>
      </p:pic>
      <p:pic>
        <p:nvPicPr>
          <p:cNvPr id="6" name="Picture 6" descr="assessment abdomen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3760787"/>
            <a:ext cx="2797175" cy="3097213"/>
          </a:xfrm>
          <a:prstGeom prst="rect">
            <a:avLst/>
          </a:prstGeom>
        </p:spPr>
      </p:pic>
      <p:pic>
        <p:nvPicPr>
          <p:cNvPr id="1028" name="Picture 4" descr="Статьи лечебно-диагностического центра Доктора Дукин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077072"/>
            <a:ext cx="2571031" cy="2088232"/>
          </a:xfrm>
          <a:prstGeom prst="rect">
            <a:avLst/>
          </a:prstGeom>
          <a:noFill/>
        </p:spPr>
      </p:pic>
      <p:pic>
        <p:nvPicPr>
          <p:cNvPr id="1030" name="Picture 6" descr="Перелом - причины, симптомы, диагностика и лечени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3933056"/>
            <a:ext cx="2592288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иабеттік ретинопатия - презентация онла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30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2 -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40768"/>
            <a:ext cx="2458616" cy="16561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ардап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шеккен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көлікте болса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Көліктен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шығарылғанға дейінгі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жағдайды тексеру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475241" y="1340768"/>
            <a:ext cx="2458616" cy="16561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Жәбірленуші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оны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қолынан емес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аяғынан сүйреп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апару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4077072"/>
            <a:ext cx="2458616" cy="871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886489" y="3827381"/>
            <a:ext cx="1620725" cy="79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Науқастың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санасы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айқын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699792" y="3803283"/>
            <a:ext cx="2304256" cy="13339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Науқас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ес-түссіз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ұйқы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артерияларында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пульс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бар.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қарашықтарында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арыққа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әсері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3803283"/>
            <a:ext cx="1728191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Клиникалық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өлім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25225" y="3803283"/>
            <a:ext cx="171734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Биологиялық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өлім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>
            <a:stCxn id="3" idx="3"/>
            <a:endCxn id="6" idx="1"/>
          </p:cNvCxnSpPr>
          <p:nvPr/>
        </p:nvCxnSpPr>
        <p:spPr>
          <a:xfrm>
            <a:off x="3646240" y="2168860"/>
            <a:ext cx="1829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99992" y="2179740"/>
            <a:ext cx="0" cy="1634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73405" y="3356992"/>
            <a:ext cx="62604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8" idx="0"/>
          </p:cNvCxnSpPr>
          <p:nvPr/>
        </p:nvCxnSpPr>
        <p:spPr>
          <a:xfrm>
            <a:off x="1696851" y="3381090"/>
            <a:ext cx="1" cy="446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0" idx="0"/>
          </p:cNvCxnSpPr>
          <p:nvPr/>
        </p:nvCxnSpPr>
        <p:spPr>
          <a:xfrm>
            <a:off x="6084167" y="3356992"/>
            <a:ext cx="1" cy="446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933857" y="3356992"/>
            <a:ext cx="0" cy="446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4900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3 -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068960"/>
            <a:ext cx="2808312" cy="237626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Мойын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Шинасын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ңу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Мүмкіндігінше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сынықтарды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шиналап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кетуді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тоқтатыңыз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Жарақатты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қиындатпай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көліктен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шығарыңыз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004047" y="3153470"/>
            <a:ext cx="2929809" cy="25922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АВС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қағидаты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үрек-өкпе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реанимациясы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30 компрессия -2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тыныс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4077072"/>
            <a:ext cx="2458616" cy="871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1475656" y="1268760"/>
            <a:ext cx="2304256" cy="13339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Науқас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ес-түссіз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ұйқы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артерияларында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пульс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бар.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қарашықтарында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арыққа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әсері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64088" y="1718815"/>
            <a:ext cx="172819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Клиникалық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өлім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18" idx="2"/>
          </p:cNvCxnSpPr>
          <p:nvPr/>
        </p:nvCxnSpPr>
        <p:spPr>
          <a:xfrm>
            <a:off x="2627784" y="2602684"/>
            <a:ext cx="0" cy="466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22" idx="2"/>
          </p:cNvCxnSpPr>
          <p:nvPr/>
        </p:nvCxnSpPr>
        <p:spPr>
          <a:xfrm flipH="1">
            <a:off x="6228183" y="2365146"/>
            <a:ext cx="1" cy="80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468951" y="1065825"/>
            <a:ext cx="1434379" cy="27699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*3 минут сайын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1646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4 -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3178696" cy="7200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жеткіліксіздігі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23927" y="2060848"/>
            <a:ext cx="2140265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кету</a:t>
            </a:r>
          </a:p>
          <a:p>
            <a:pPr marL="0" indent="0" algn="ctr">
              <a:buNone/>
            </a:pP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жалғасуда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67544" y="4077072"/>
            <a:ext cx="2458616" cy="871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51520" y="2302502"/>
            <a:ext cx="1620000" cy="82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Тыныс алу жолдарының бітелуі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007298" y="5325203"/>
            <a:ext cx="3651151" cy="10820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Инфузиялық терапия кристаллоидтар арқылы 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80-90 мм сын.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бағаны шегінде гипотонияны ұстап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тұру,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ауыр гипотония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кезінде коллоидтар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струйно еңгізу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73210" y="1628800"/>
            <a:ext cx="24829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83207" y="162880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2"/>
          <p:cNvSpPr txBox="1">
            <a:spLocks/>
          </p:cNvSpPr>
          <p:nvPr/>
        </p:nvSpPr>
        <p:spPr>
          <a:xfrm>
            <a:off x="6156175" y="1340768"/>
            <a:ext cx="2808311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Қан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бақылау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Травматикалық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геморрагиялық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шок</a:t>
            </a:r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2155536" y="4403384"/>
            <a:ext cx="1620000" cy="82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Плевра қуысының пункциясы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2 м / 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263682" y="3374788"/>
            <a:ext cx="1620000" cy="82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Ауыр бас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жарақаты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287548" y="5337466"/>
            <a:ext cx="1620000" cy="82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Ашық кеуде жарақаттары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2142459" y="2302502"/>
            <a:ext cx="1620000" cy="82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Ауыз қуысын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тазарту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264221" y="4403384"/>
            <a:ext cx="1620000" cy="82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Жабық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пневмоторакс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2155536" y="3401257"/>
            <a:ext cx="1620000" cy="82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Сафар әдісін қолдану*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Түтік,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O2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ингаляциясы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208820" y="6454012"/>
            <a:ext cx="5451412" cy="307777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ессіз жағдайда мойынның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шамадан тыс созылуын болдырмаңыз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бъект 2"/>
          <p:cNvSpPr txBox="1">
            <a:spLocks/>
          </p:cNvSpPr>
          <p:nvPr/>
        </p:nvSpPr>
        <p:spPr>
          <a:xfrm>
            <a:off x="2155536" y="5344741"/>
            <a:ext cx="1620000" cy="9753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Герметикалық стерильді таңғышпен жараны жабу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017193" y="4410055"/>
            <a:ext cx="194684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Тиімсіз болған жағдайда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4017193" y="3130502"/>
            <a:ext cx="1946845" cy="11136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Қысымды таңғыш. Тығыз орау.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Тиімсіз болған жағдайда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жгутпен байлау(уақыт белгілеу)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6552218" y="2397504"/>
            <a:ext cx="2016224" cy="13424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350" dirty="0">
                <a:latin typeface="Times New Roman" pitchFamily="18" charset="0"/>
                <a:cs typeface="Times New Roman" pitchFamily="18" charset="0"/>
              </a:rPr>
              <a:t>Тамырлардың катетеризациясы және инфузияның </a:t>
            </a:r>
            <a:r>
              <a:rPr lang="kk-KZ" sz="1350" dirty="0" smtClean="0">
                <a:latin typeface="Times New Roman" pitchFamily="18" charset="0"/>
                <a:cs typeface="Times New Roman" pitchFamily="18" charset="0"/>
              </a:rPr>
              <a:t>басталуы.</a:t>
            </a:r>
            <a:endParaRPr lang="ru-RU" sz="135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350" dirty="0" smtClean="0">
                <a:latin typeface="Times New Roman" pitchFamily="18" charset="0"/>
                <a:cs typeface="Times New Roman" pitchFamily="18" charset="0"/>
              </a:rPr>
              <a:t>Жылытылған </a:t>
            </a:r>
            <a:r>
              <a:rPr lang="kk-KZ" sz="1350" dirty="0">
                <a:latin typeface="Times New Roman" pitchFamily="18" charset="0"/>
                <a:cs typeface="Times New Roman" pitchFamily="18" charset="0"/>
              </a:rPr>
              <a:t>ерітінділер, қан </a:t>
            </a:r>
            <a:r>
              <a:rPr lang="kk-KZ" sz="1350" dirty="0" smtClean="0">
                <a:latin typeface="Times New Roman" pitchFamily="18" charset="0"/>
                <a:cs typeface="Times New Roman" pitchFamily="18" charset="0"/>
              </a:rPr>
              <a:t>қысымын бақылау</a:t>
            </a:r>
            <a:endParaRPr lang="ru-RU" sz="13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>
          <a:xfrm>
            <a:off x="6156175" y="3815257"/>
            <a:ext cx="1080120" cy="82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Іш қуысынан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қан кету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7560330" y="3815257"/>
            <a:ext cx="1476166" cy="14227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Жамбастың сынуы,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бүйректің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жыртылуы,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Іш аймағынан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қан кету.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7757656" y="5496230"/>
            <a:ext cx="1206830" cy="82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Жамбасты төсенішпен байлау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единительная линия 58"/>
          <p:cNvCxnSpPr>
            <a:stCxn id="3" idx="1"/>
          </p:cNvCxnSpPr>
          <p:nvPr/>
        </p:nvCxnSpPr>
        <p:spPr>
          <a:xfrm flipH="1">
            <a:off x="107504" y="170080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07504" y="1700808"/>
            <a:ext cx="0" cy="4078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33" idx="1"/>
          </p:cNvCxnSpPr>
          <p:nvPr/>
        </p:nvCxnSpPr>
        <p:spPr>
          <a:xfrm flipV="1">
            <a:off x="107504" y="5751466"/>
            <a:ext cx="180044" cy="7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endCxn id="34" idx="1"/>
          </p:cNvCxnSpPr>
          <p:nvPr/>
        </p:nvCxnSpPr>
        <p:spPr>
          <a:xfrm>
            <a:off x="107504" y="4817384"/>
            <a:ext cx="1567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31" idx="1"/>
          </p:cNvCxnSpPr>
          <p:nvPr/>
        </p:nvCxnSpPr>
        <p:spPr>
          <a:xfrm>
            <a:off x="107504" y="3788788"/>
            <a:ext cx="1561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8" idx="1"/>
          </p:cNvCxnSpPr>
          <p:nvPr/>
        </p:nvCxnSpPr>
        <p:spPr>
          <a:xfrm>
            <a:off x="107504" y="2716502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33" idx="3"/>
          </p:cNvCxnSpPr>
          <p:nvPr/>
        </p:nvCxnSpPr>
        <p:spPr>
          <a:xfrm>
            <a:off x="1907548" y="5751466"/>
            <a:ext cx="2349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1475656" y="6172740"/>
            <a:ext cx="0" cy="281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1907548" y="4817384"/>
            <a:ext cx="2349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1895195" y="3815257"/>
            <a:ext cx="2349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1903630" y="2716502"/>
            <a:ext cx="2349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6" idx="2"/>
            <a:endCxn id="42" idx="0"/>
          </p:cNvCxnSpPr>
          <p:nvPr/>
        </p:nvCxnSpPr>
        <p:spPr>
          <a:xfrm flipH="1">
            <a:off x="4990616" y="2708920"/>
            <a:ext cx="3444" cy="421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42" idx="2"/>
            <a:endCxn id="41" idx="0"/>
          </p:cNvCxnSpPr>
          <p:nvPr/>
        </p:nvCxnSpPr>
        <p:spPr>
          <a:xfrm>
            <a:off x="4990616" y="4244186"/>
            <a:ext cx="0" cy="165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41" idx="2"/>
          </p:cNvCxnSpPr>
          <p:nvPr/>
        </p:nvCxnSpPr>
        <p:spPr>
          <a:xfrm>
            <a:off x="4990616" y="4933275"/>
            <a:ext cx="3444" cy="391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>
            <a:off x="6300192" y="2204863"/>
            <a:ext cx="0" cy="1610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24" idx="2"/>
            <a:endCxn id="44" idx="0"/>
          </p:cNvCxnSpPr>
          <p:nvPr/>
        </p:nvCxnSpPr>
        <p:spPr>
          <a:xfrm flipH="1">
            <a:off x="7560330" y="2204864"/>
            <a:ext cx="1" cy="192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>
            <a:off x="8748464" y="2204864"/>
            <a:ext cx="0" cy="16103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>
            <a:stCxn id="45" idx="2"/>
          </p:cNvCxnSpPr>
          <p:nvPr/>
        </p:nvCxnSpPr>
        <p:spPr>
          <a:xfrm>
            <a:off x="6696235" y="4643257"/>
            <a:ext cx="0" cy="701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46" idx="2"/>
          </p:cNvCxnSpPr>
          <p:nvPr/>
        </p:nvCxnSpPr>
        <p:spPr>
          <a:xfrm>
            <a:off x="8298413" y="5238054"/>
            <a:ext cx="0" cy="258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Прямоугольник 115"/>
          <p:cNvSpPr/>
          <p:nvPr/>
        </p:nvSpPr>
        <p:spPr>
          <a:xfrm>
            <a:off x="133208" y="1048741"/>
            <a:ext cx="1434379" cy="27699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*5 минут сайын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46027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5 -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140968"/>
            <a:ext cx="8712968" cy="33123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Науқаста төменде көрсетілген белгілердің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біреуі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байқалғанда: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Тыныс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алу жиілігі минутына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10 реттен аз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немесе 35-тен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жоғары;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Тыныс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алу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ырғағының бұзылуы;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Кома;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 IV дәрежелі шок немесе терминалдық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жағдай; 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Бет-жақ қаңқасының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зақымдануы немесе бас сүйек негізінің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сынуы негізінде қан кетуі;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Көмейдің тарылуы кезінде </a:t>
            </a:r>
          </a:p>
          <a:p>
            <a:pPr marL="0" indent="0">
              <a:buNone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       Мәжбүрлі түрде "тығыз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аска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" әдісімен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қолмен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немесе автоматты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респиратормен     жоғарғы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тыныс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алу жолдарын санациялау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1979712" y="1289418"/>
            <a:ext cx="5472608" cy="13339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Оттегі беру Тиімсіз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болған жағдайда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Коникотомия жасау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endCxn id="3" idx="0"/>
          </p:cNvCxnSpPr>
          <p:nvPr/>
        </p:nvCxnSpPr>
        <p:spPr>
          <a:xfrm>
            <a:off x="4535996" y="2623342"/>
            <a:ext cx="0" cy="517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123041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6 -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7632848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Зақымдануды бағалау;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Анальгезия: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трамадол, кетамин; седация. </a:t>
            </a:r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дәрежелі шок кезінде есірткі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анальгетиктерін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енгізуге болмайды (қан қысымы 60-70 мм сын. бағ. төмен болған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кезде).</a:t>
            </a:r>
          </a:p>
          <a:p>
            <a:pPr algn="just">
              <a:buFont typeface="Wingdings" pitchFamily="2" charset="2"/>
              <a:buChar char="ü"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минут ішінде кристаллоидты инфузиямен систолалық қан қысымын 80-90 мм сынап бағанасы деңгейінде тұрақтандыру қажет, егер бұл сәтсіз болса,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инфузия синтетикалық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коллоидты ерітінділер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басталады.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III-IV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дәрежелі шок 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және терминалды күйде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барлық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ауыр жарақаттар мен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жаралану кезінде преднизолон көктамыр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ішіне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250-300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мг дозада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енгізіледі.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37533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76321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7 -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қадам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6859178" cy="16561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Қан қысымы тұрақтанғаннан кейін және перифериялық артерияларда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пульс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пайда болғаннан кейін аяқ қол сүйектері соның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ішінде 2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көршілес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буын сынықтарды иммобилизациялауды жүргізу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Науқасты жылыту.</a:t>
            </a:r>
          </a:p>
          <a:p>
            <a:pPr>
              <a:buFont typeface="Wingdings" pitchFamily="2" charset="2"/>
              <a:buChar char="Ø"/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Зардап шеккендерді екіншілік тексеру, бақылау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, жүрек-өкпе реанимациясына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дайындау.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58607" y="3584048"/>
            <a:ext cx="1434379" cy="33855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*15 минут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96060" y="5376294"/>
            <a:ext cx="1434379" cy="33855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*30-40минут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23528" y="3068960"/>
            <a:ext cx="6888606" cy="15841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Зардап шеккен адамды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ауыр зақымдану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сипатына сәйкес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зембіл арқылы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тасымалдау.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Инфузиялық, оттегі және басқа терапияны біріктіре отырып,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жылдамдықпен ауруханаға жеткізу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08268" y="4869160"/>
            <a:ext cx="6891879" cy="19888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Жақын жердегі хирургиялық ауруханаға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жеткізу, стационар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дәрігеріне жарақаттың уақыты мен механизмі туралы барлық ақпаратты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беру: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-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байқалған зақымданулар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мен синдромдар,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-жарақат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алған жердегі қан жоғалту көлемі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,-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жедел жәрдем көлігінде,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-бастапқы жағдайы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(сана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, АҚ пульс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сатурация,ТАЖ -көрсетілген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көмектің көлемі мен сапасы,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-ауруханаға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дейінгі бүкіл кезең ішінде науқастың жай-күйінің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өзгеруі туралы ақпарат беру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8607" y="1232123"/>
            <a:ext cx="1434379" cy="46166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Стационарға жеткізу уақыты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97080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2919</TotalTime>
  <Words>1583</Words>
  <Application>Microsoft Office PowerPoint</Application>
  <PresentationFormat>Экран (4:3)</PresentationFormat>
  <Paragraphs>245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Поток</vt:lpstr>
      <vt:lpstr>Облыстық Медициналық Жедел жәрдем стансасы</vt:lpstr>
      <vt:lpstr>ЖОЛ КӨЛІК оқиғасы кезінде </vt:lpstr>
      <vt:lpstr>Слайд 3</vt:lpstr>
      <vt:lpstr>                 2 - қадам </vt:lpstr>
      <vt:lpstr>                3 - қадам </vt:lpstr>
      <vt:lpstr>              4 - қадам </vt:lpstr>
      <vt:lpstr>                 5 - қадам </vt:lpstr>
      <vt:lpstr>             6 - қадам </vt:lpstr>
      <vt:lpstr>               7 - қадам </vt:lpstr>
      <vt:lpstr>Зардап шеккен науқастарды сұрыптау</vt:lpstr>
      <vt:lpstr>Слайд 11</vt:lpstr>
      <vt:lpstr>Слайд 12</vt:lpstr>
      <vt:lpstr>Науқасты  Х.A,B,C,D,E жүйесімен тексеру</vt:lpstr>
      <vt:lpstr>Слайд 14</vt:lpstr>
      <vt:lpstr>Слайд 15</vt:lpstr>
      <vt:lpstr>Слайд 16</vt:lpstr>
      <vt:lpstr>ЕГЕР АУРУХАНАҒА ЖЕТКІЗУ УАҚЫТЫ 1 САҒАТТАН АРТЫҚ БОЛСА</vt:lpstr>
      <vt:lpstr> Жарақаттық шок – жіті дамитын жəне өмірге қауіп төндіретін жағдай. Ол ауыр механикалық жарақаттың ағзаға əсер етуі нəтижесінен дамиды.</vt:lpstr>
      <vt:lpstr>Шокқа тəн симптомдар: </vt:lpstr>
      <vt:lpstr>Жарақаттық шоктың дамуында 2 фазаны ажыратады:</vt:lpstr>
      <vt:lpstr>Слайд 21</vt:lpstr>
      <vt:lpstr>Арнайы шаралар: </vt:lpstr>
      <vt:lpstr>АЛЬГОВЕР ИНДЕКСІ</vt:lpstr>
      <vt:lpstr>Слайд 24</vt:lpstr>
      <vt:lpstr>Статистикалық мәлімет  (қаңтар, ақпан, наурыз айлары бойынша)</vt:lpstr>
      <vt:lpstr>Слайд 26</vt:lpstr>
      <vt:lpstr>ЖКО кезіндегі өлім жағдайы (қаңтар, ақпан айы бойынша)</vt:lpstr>
      <vt:lpstr>ЖКО кезінде кемшілік анықталған шақырыс  карталары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Buh-Zhiba</dc:creator>
  <cp:lastModifiedBy>Buh-Zhiba</cp:lastModifiedBy>
  <cp:revision>234</cp:revision>
  <dcterms:created xsi:type="dcterms:W3CDTF">2024-03-11T11:41:42Z</dcterms:created>
  <dcterms:modified xsi:type="dcterms:W3CDTF">2024-04-11T10:18:55Z</dcterms:modified>
</cp:coreProperties>
</file>