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79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44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74" cy="14841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950" y="49225"/>
            <a:ext cx="8058099" cy="129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510" y="1261948"/>
            <a:ext cx="8840978" cy="441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4406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8565" y="0"/>
            <a:ext cx="3435434" cy="31429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" y="529719"/>
            <a:ext cx="9143999" cy="6328281"/>
            <a:chOff x="1" y="365682"/>
            <a:chExt cx="9143999" cy="779211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41" y="365682"/>
              <a:ext cx="3841419" cy="64923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5304870"/>
              <a:ext cx="9143999" cy="28529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9168" y="1475232"/>
              <a:ext cx="786383" cy="12252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35551" y="826014"/>
            <a:ext cx="4956049" cy="159992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 algn="ctr">
              <a:lnSpc>
                <a:spcPct val="79300"/>
              </a:lnSpc>
              <a:spcBef>
                <a:spcPts val="1100"/>
              </a:spcBef>
            </a:pPr>
            <a:r>
              <a:rPr sz="4000" b="1" spc="15" dirty="0">
                <a:solidFill>
                  <a:srgbClr val="04056C"/>
                </a:solidFill>
                <a:latin typeface="Times New Roman"/>
                <a:cs typeface="Times New Roman"/>
              </a:rPr>
              <a:t>«</a:t>
            </a:r>
            <a:r>
              <a:rPr sz="4000" b="1" spc="5" dirty="0">
                <a:solidFill>
                  <a:srgbClr val="04056C"/>
                </a:solidFill>
                <a:latin typeface="Times New Roman"/>
                <a:cs typeface="Times New Roman"/>
              </a:rPr>
              <a:t>Ин</a:t>
            </a:r>
            <a:r>
              <a:rPr sz="4000" b="1" spc="-40" dirty="0">
                <a:solidFill>
                  <a:srgbClr val="04056C"/>
                </a:solidFill>
                <a:latin typeface="Times New Roman"/>
                <a:cs typeface="Times New Roman"/>
              </a:rPr>
              <a:t>ф</a:t>
            </a:r>
            <a:r>
              <a:rPr sz="4000" b="1" spc="5" dirty="0">
                <a:solidFill>
                  <a:srgbClr val="04056C"/>
                </a:solidFill>
                <a:latin typeface="Times New Roman"/>
                <a:cs typeface="Times New Roman"/>
              </a:rPr>
              <a:t>ек</a:t>
            </a:r>
            <a:r>
              <a:rPr sz="4000" b="1" spc="-15" dirty="0">
                <a:solidFill>
                  <a:srgbClr val="04056C"/>
                </a:solidFill>
                <a:latin typeface="Times New Roman"/>
                <a:cs typeface="Times New Roman"/>
              </a:rPr>
              <a:t>ц</a:t>
            </a:r>
            <a:r>
              <a:rPr sz="4000" b="1" dirty="0">
                <a:solidFill>
                  <a:srgbClr val="04056C"/>
                </a:solidFill>
                <a:latin typeface="Times New Roman"/>
                <a:cs typeface="Times New Roman"/>
              </a:rPr>
              <a:t>и</a:t>
            </a:r>
            <a:r>
              <a:rPr sz="4000" b="1" spc="-15" dirty="0">
                <a:solidFill>
                  <a:srgbClr val="04056C"/>
                </a:solidFill>
                <a:latin typeface="Times New Roman"/>
                <a:cs typeface="Times New Roman"/>
              </a:rPr>
              <a:t>я</a:t>
            </a:r>
            <a:r>
              <a:rPr sz="4000" b="1" dirty="0">
                <a:solidFill>
                  <a:srgbClr val="04056C"/>
                </a:solidFill>
                <a:latin typeface="Times New Roman"/>
                <a:cs typeface="Times New Roman"/>
              </a:rPr>
              <a:t>н</a:t>
            </a:r>
            <a:r>
              <a:rPr sz="4000" b="1" spc="-20" dirty="0">
                <a:solidFill>
                  <a:srgbClr val="04056C"/>
                </a:solidFill>
                <a:latin typeface="Times New Roman"/>
                <a:cs typeface="Times New Roman"/>
              </a:rPr>
              <a:t>ы</a:t>
            </a:r>
            <a:r>
              <a:rPr sz="4000" b="1" dirty="0">
                <a:solidFill>
                  <a:srgbClr val="04056C"/>
                </a:solidFill>
                <a:latin typeface="Times New Roman"/>
                <a:cs typeface="Times New Roman"/>
              </a:rPr>
              <a:t>ң  </a:t>
            </a:r>
            <a:r>
              <a:rPr sz="4000" b="1" spc="5" dirty="0">
                <a:solidFill>
                  <a:srgbClr val="04056C"/>
                </a:solidFill>
                <a:latin typeface="Times New Roman"/>
                <a:cs typeface="Times New Roman"/>
              </a:rPr>
              <a:t>алдын</a:t>
            </a:r>
            <a:r>
              <a:rPr sz="4000" b="1" spc="-45" dirty="0">
                <a:solidFill>
                  <a:srgbClr val="04056C"/>
                </a:solidFill>
                <a:latin typeface="Times New Roman"/>
                <a:cs typeface="Times New Roman"/>
              </a:rPr>
              <a:t> </a:t>
            </a:r>
            <a:r>
              <a:rPr sz="4000" b="1" spc="10" dirty="0">
                <a:solidFill>
                  <a:srgbClr val="04056C"/>
                </a:solidFill>
                <a:latin typeface="Times New Roman"/>
                <a:cs typeface="Times New Roman"/>
              </a:rPr>
              <a:t>алу</a:t>
            </a:r>
            <a:r>
              <a:rPr sz="4000" b="1" spc="-50" dirty="0">
                <a:solidFill>
                  <a:srgbClr val="04056C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4056C"/>
                </a:solidFill>
                <a:latin typeface="Times New Roman"/>
                <a:cs typeface="Times New Roman"/>
              </a:rPr>
              <a:t>және </a:t>
            </a:r>
            <a:r>
              <a:rPr sz="4000" b="1" spc="-990" dirty="0">
                <a:solidFill>
                  <a:srgbClr val="04056C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 err="1">
                <a:solidFill>
                  <a:srgbClr val="04056C"/>
                </a:solidFill>
                <a:latin typeface="Times New Roman"/>
                <a:cs typeface="Times New Roman"/>
              </a:rPr>
              <a:t>бақылау</a:t>
            </a:r>
            <a:r>
              <a:rPr sz="4000" b="1" spc="-5" dirty="0" smtClean="0">
                <a:solidFill>
                  <a:srgbClr val="04056C"/>
                </a:solidFill>
                <a:latin typeface="Times New Roman"/>
                <a:cs typeface="Times New Roman"/>
              </a:rPr>
              <a:t>»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950" y="269570"/>
            <a:ext cx="7610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86605" algn="l"/>
              </a:tabLst>
            </a:pPr>
            <a:r>
              <a:rPr lang="kk-KZ" sz="3600" spc="-25" dirty="0" smtClean="0">
                <a:solidFill>
                  <a:srgbClr val="C00000"/>
                </a:solidFill>
              </a:rPr>
              <a:t>Күрделі </a:t>
            </a:r>
            <a:r>
              <a:rPr sz="3600" spc="65" dirty="0" smtClean="0">
                <a:solidFill>
                  <a:srgbClr val="C00000"/>
                </a:solidFill>
              </a:rPr>
              <a:t> </a:t>
            </a:r>
            <a:r>
              <a:rPr sz="3600" spc="-25" dirty="0">
                <a:solidFill>
                  <a:srgbClr val="C00000"/>
                </a:solidFill>
              </a:rPr>
              <a:t>тазалау</a:t>
            </a:r>
            <a:r>
              <a:rPr sz="3600" spc="35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және	дезинфекция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78916" y="1063244"/>
            <a:ext cx="8098155" cy="6722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0"/>
              </a:spcBef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400" b="1" spc="-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0,5%   жуу ерітіндісімен жуу (</a:t>
            </a:r>
            <a:r>
              <a:rPr lang="kk-KZ" b="1" spc="-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10суға *50 гр жуу ерітіндісі</a:t>
            </a:r>
            <a:r>
              <a:rPr b="1" spc="-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kk-KZ" b="1" spc="-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);</a:t>
            </a:r>
            <a:endParaRPr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SzPct val="95833"/>
              <a:buFont typeface="+mj-lt"/>
              <a:buAutoNum type="arabicPeriod"/>
              <a:tabLst>
                <a:tab pos="254000" algn="l"/>
                <a:tab pos="2784475" algn="l"/>
              </a:tabLst>
            </a:pPr>
            <a:r>
              <a:rPr lang="kk-KZ" sz="2400" b="1" spc="-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т</a:t>
            </a:r>
            <a:r>
              <a:rPr sz="2400" b="1" spc="-1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өбе</a:t>
            </a:r>
            <a:r>
              <a:rPr sz="2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,</a:t>
            </a:r>
            <a:r>
              <a:rPr sz="2400" b="1" spc="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244060"/>
                </a:solidFill>
                <a:latin typeface="Times New Roman"/>
                <a:cs typeface="Times New Roman"/>
              </a:rPr>
              <a:t>терезе</a:t>
            </a:r>
            <a:r>
              <a:rPr sz="2400" b="1" spc="-3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244060"/>
                </a:solidFill>
                <a:latin typeface="Times New Roman"/>
                <a:cs typeface="Times New Roman"/>
              </a:rPr>
              <a:t>және	</a:t>
            </a:r>
            <a:r>
              <a:rPr lang="kk-KZ" sz="2400" b="1" spc="-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қабырғалар</a:t>
            </a:r>
            <a:r>
              <a:rPr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>
                <a:solidFill>
                  <a:srgbClr val="244060"/>
                </a:solidFill>
                <a:latin typeface="Times New Roman"/>
                <a:cs typeface="Times New Roman"/>
              </a:rPr>
              <a:t>мен</a:t>
            </a:r>
            <a:r>
              <a:rPr sz="24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есіктер</a:t>
            </a:r>
            <a:r>
              <a:rPr lang="kk-KZ" sz="2400" b="1" dirty="0" smtClean="0">
                <a:solidFill>
                  <a:srgbClr val="244060"/>
                </a:solidFill>
                <a:latin typeface="Times New Roman"/>
                <a:cs typeface="Times New Roman"/>
              </a:rPr>
              <a:t>ді - жуу</a:t>
            </a:r>
            <a:r>
              <a:rPr sz="2400" b="1" spc="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244060"/>
                </a:solidFill>
                <a:latin typeface="Times New Roman"/>
                <a:cs typeface="Times New Roman"/>
              </a:rPr>
              <a:t>реттілігі</a:t>
            </a:r>
            <a:r>
              <a:rPr sz="2400" b="1" spc="-8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kk-KZ" sz="2400" b="1" spc="-8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бойынша </a:t>
            </a:r>
            <a:r>
              <a:rPr sz="2400" b="1" spc="1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таза</a:t>
            </a:r>
            <a:r>
              <a:rPr sz="2400" b="1" spc="-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244060"/>
                </a:solidFill>
                <a:latin typeface="Times New Roman"/>
                <a:cs typeface="Times New Roman"/>
              </a:rPr>
              <a:t>аймақтан</a:t>
            </a:r>
            <a:r>
              <a:rPr sz="24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баста</a:t>
            </a:r>
            <a:r>
              <a:rPr lang="kk-KZ"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п лас аймаққа қарай , </a:t>
            </a:r>
            <a:r>
              <a:rPr sz="2400" b="1" spc="-5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жоғарыдан</a:t>
            </a:r>
            <a:r>
              <a:rPr sz="2400" b="1" spc="2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төмен</a:t>
            </a:r>
            <a:r>
              <a:rPr lang="kk-KZ" sz="2400" b="1" dirty="0" smtClean="0">
                <a:solidFill>
                  <a:srgbClr val="244060"/>
                </a:solidFill>
                <a:latin typeface="Times New Roman"/>
                <a:cs typeface="Times New Roman"/>
              </a:rPr>
              <a:t> төрден есікке </a:t>
            </a:r>
            <a:r>
              <a:rPr sz="2400" b="1" spc="-2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244060"/>
                </a:solidFill>
                <a:latin typeface="Times New Roman"/>
                <a:cs typeface="Times New Roman"/>
              </a:rPr>
              <a:t>қарай</a:t>
            </a:r>
            <a:r>
              <a:rPr sz="2400" b="1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58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ж</a:t>
            </a:r>
            <a:r>
              <a:rPr lang="kk-KZ" sz="2400" b="1" spc="-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уу;</a:t>
            </a:r>
            <a:endParaRPr sz="2400" dirty="0">
              <a:latin typeface="Times New Roman"/>
              <a:cs typeface="Times New Roman"/>
            </a:endParaRPr>
          </a:p>
          <a:p>
            <a:pPr marL="469900" marR="948690" indent="-457200">
              <a:lnSpc>
                <a:spcPct val="100000"/>
              </a:lnSpc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400" b="1" spc="-5" smtClean="0">
                <a:solidFill>
                  <a:srgbClr val="244060"/>
                </a:solidFill>
                <a:latin typeface="Times New Roman"/>
                <a:cs typeface="Times New Roman"/>
              </a:rPr>
              <a:t>қ</a:t>
            </a:r>
            <a:r>
              <a:rPr sz="2400" b="1" spc="-5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абырғаларды</a:t>
            </a:r>
            <a:r>
              <a:rPr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,</a:t>
            </a:r>
            <a:r>
              <a:rPr lang="kk-KZ"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 </a:t>
            </a:r>
            <a:r>
              <a:rPr sz="2400" b="1" spc="-5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терезе</a:t>
            </a:r>
            <a:r>
              <a:rPr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,</a:t>
            </a:r>
            <a:r>
              <a:rPr lang="kk-KZ"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еден</a:t>
            </a:r>
            <a:r>
              <a:rPr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,</a:t>
            </a:r>
            <a:r>
              <a:rPr lang="kk-KZ"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құрал-жабдықтарды, </a:t>
            </a:r>
            <a:r>
              <a:rPr sz="2400" b="1" spc="-58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kk-KZ" sz="2400" b="1" spc="-58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  </a:t>
            </a:r>
            <a:r>
              <a:rPr sz="2400" b="1" spc="-1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жиһаздарды</a:t>
            </a:r>
            <a:r>
              <a:rPr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kk-KZ" sz="24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қолдану нұсқаулығына  сәйкес </a:t>
            </a:r>
            <a:r>
              <a:rPr sz="2400" b="1" spc="-15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дезинфекциялау</a:t>
            </a:r>
            <a:r>
              <a:rPr lang="kk-KZ" sz="2400" b="1" spc="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;</a:t>
            </a:r>
          </a:p>
          <a:p>
            <a:pPr marL="469900" marR="948690" indent="-457200">
              <a:lnSpc>
                <a:spcPct val="100000"/>
              </a:lnSpc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400" b="1" spc="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уақыттын сақтау(экпозиция);</a:t>
            </a:r>
          </a:p>
          <a:p>
            <a:pPr marL="469900" marR="948690" indent="-457200">
              <a:lnSpc>
                <a:spcPct val="100000"/>
              </a:lnSpc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400" b="1" spc="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таза сумен шаю;</a:t>
            </a:r>
          </a:p>
          <a:p>
            <a:pPr marL="469900" marR="948690" indent="-457200"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400" b="1" spc="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кварц шамын қосу(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Кварцтеудің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есепті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жабдықты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нұсқаулыққа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айқындалады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69900" marR="948690" indent="-457200"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желдету;</a:t>
            </a:r>
          </a:p>
          <a:p>
            <a:pPr marL="469900" marR="948690" indent="-457200"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журналға тіркеу;</a:t>
            </a:r>
          </a:p>
          <a:p>
            <a:pPr marL="469900" marR="948690" indent="-457200"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мүкәммалдарды  залалсыздандырып таза сумен шаю,кептіру</a:t>
            </a:r>
          </a:p>
          <a:p>
            <a:pPr marL="469900" marR="948690" indent="-457200">
              <a:buSzPct val="95833"/>
              <a:buFont typeface="+mj-lt"/>
              <a:buAutoNum type="arabicPeriod"/>
              <a:tabLst>
                <a:tab pos="254000" algn="l"/>
              </a:tabLst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қолды өңдеу.</a:t>
            </a:r>
          </a:p>
          <a:p>
            <a:pPr marL="469900" marR="948690" indent="-457200">
              <a:buSzPct val="95833"/>
              <a:buFont typeface="+mj-lt"/>
              <a:buAutoNum type="arabicPeriod"/>
              <a:tabLst>
                <a:tab pos="254000" algn="l"/>
              </a:tabLst>
            </a:pP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9900" marR="948690" indent="-457200">
              <a:buSzPct val="95833"/>
              <a:buFont typeface="+mj-lt"/>
              <a:buAutoNum type="arabicPeriod"/>
              <a:tabLst>
                <a:tab pos="25400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3365" indent="-241300">
              <a:lnSpc>
                <a:spcPct val="100000"/>
              </a:lnSpc>
              <a:buSzPct val="95833"/>
              <a:tabLst>
                <a:tab pos="254000" algn="l"/>
              </a:tabLst>
            </a:pPr>
            <a:endParaRPr lang="ru-RU" sz="2400" dirty="0" smtClean="0">
              <a:latin typeface="Times New Roman"/>
              <a:cs typeface="Times New Roman"/>
            </a:endParaRPr>
          </a:p>
          <a:p>
            <a:pPr marL="253365" indent="-241300">
              <a:lnSpc>
                <a:spcPct val="100000"/>
              </a:lnSpc>
              <a:buSzPct val="95833"/>
              <a:buFont typeface="Wingdings"/>
              <a:buChar char=""/>
              <a:tabLst>
                <a:tab pos="2540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174" cy="2514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390" y="1"/>
            <a:ext cx="71100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  <a:tabLst>
                <a:tab pos="3089275" algn="l"/>
              </a:tabLst>
            </a:pPr>
            <a:r>
              <a:rPr sz="3200" spc="-25" dirty="0" smtClean="0"/>
              <a:t> </a:t>
            </a:r>
            <a:r>
              <a:rPr lang="ru-RU" sz="2400" spc="-15" dirty="0" smtClean="0"/>
              <a:t>Д</a:t>
            </a:r>
            <a:r>
              <a:rPr sz="2400" spc="-15" dirty="0" err="1" smtClean="0"/>
              <a:t>езинфекциялау</a:t>
            </a:r>
            <a:r>
              <a:rPr lang="ru-RU" sz="2400" spc="-15" dirty="0" smtClean="0"/>
              <a:t>   </a:t>
            </a:r>
            <a:r>
              <a:rPr lang="ru-RU" sz="2400" spc="-15" dirty="0" err="1" smtClean="0"/>
              <a:t>түрлері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152400" y="457200"/>
            <a:ext cx="8572906" cy="1871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indent="-457200">
              <a:lnSpc>
                <a:spcPct val="100000"/>
              </a:lnSpc>
              <a:spcBef>
                <a:spcPts val="95"/>
              </a:spcBef>
              <a:buSzPct val="95000"/>
              <a:buFont typeface="Wingdings" pitchFamily="2" charset="2"/>
              <a:buChar char="Ø"/>
              <a:tabLst>
                <a:tab pos="239395" algn="l"/>
              </a:tabLst>
            </a:pPr>
            <a:r>
              <a:rPr lang="ru-RU" sz="2000" b="1" spc="-1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Профилактикалық </a:t>
            </a:r>
            <a:r>
              <a:rPr lang="ru-RU" sz="2000" b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-а</a:t>
            </a:r>
            <a:r>
              <a:rPr sz="2000" spc="-3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урухана</a:t>
            </a:r>
            <a:r>
              <a:rPr sz="2000" spc="1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ішілік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инфекциялардың</a:t>
            </a:r>
            <a:r>
              <a:rPr sz="2000" spc="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00"/>
                </a:solidFill>
                <a:latin typeface="Times New Roman"/>
                <a:cs typeface="Times New Roman"/>
              </a:rPr>
              <a:t>пайда</a:t>
            </a:r>
            <a:r>
              <a:rPr sz="2000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00"/>
                </a:solidFill>
                <a:latin typeface="Times New Roman"/>
                <a:cs typeface="Times New Roman"/>
              </a:rPr>
              <a:t>болуының</a:t>
            </a:r>
            <a:r>
              <a:rPr sz="2000" spc="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00"/>
                </a:solidFill>
                <a:latin typeface="Times New Roman"/>
                <a:cs typeface="Times New Roman"/>
              </a:rPr>
              <a:t>алдын</a:t>
            </a:r>
            <a:r>
              <a:rPr sz="20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алу</a:t>
            </a:r>
            <a:r>
              <a:rPr sz="2000" spc="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мақсатында</a:t>
            </a:r>
            <a:r>
              <a:rPr lang="kk-KZ" sz="2000" spc="-15" dirty="0" smtClean="0">
                <a:solidFill>
                  <a:srgbClr val="FFFF00"/>
                </a:solidFill>
                <a:latin typeface="Times New Roman"/>
                <a:cs typeface="Times New Roman"/>
              </a:rPr>
              <a:t>ғы </a:t>
            </a:r>
            <a:r>
              <a:rPr lang="kk-KZ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іс-</a:t>
            </a:r>
            <a:r>
              <a:rPr sz="20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шаралар</a:t>
            </a:r>
            <a:r>
              <a:rPr sz="2000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kk-KZ" sz="2000" spc="-1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6565" lvl="1" indent="-457200">
              <a:spcBef>
                <a:spcPts val="95"/>
              </a:spcBef>
              <a:buSzPct val="95000"/>
              <a:buFont typeface="Wingdings" pitchFamily="2" charset="2"/>
              <a:buChar char="Ø"/>
              <a:tabLst>
                <a:tab pos="239395" algn="l"/>
              </a:tabLst>
            </a:pPr>
            <a:r>
              <a:rPr lang="ru-RU" sz="2000" spc="-1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Ошақты </a:t>
            </a:r>
            <a:r>
              <a:rPr lang="ru-RU" sz="2000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-  </a:t>
            </a:r>
            <a:r>
              <a:rPr lang="kk-KZ" sz="2000" dirty="0" smtClean="0">
                <a:solidFill>
                  <a:srgbClr val="FFFF00"/>
                </a:solidFill>
              </a:rPr>
              <a:t> эпидемиялық аймақтарда  инфекция көзі немесе жұқтырған адамның бар-жоғына күдікті немесе бұрыннан анықталған жерлерде жүргізіледі. </a:t>
            </a:r>
          </a:p>
          <a:p>
            <a:pPr marL="360680" lvl="1" indent="-227329">
              <a:lnSpc>
                <a:spcPct val="100000"/>
              </a:lnSpc>
              <a:buSzPct val="95000"/>
              <a:tabLst>
                <a:tab pos="361315" algn="l"/>
                <a:tab pos="7334884" algn="l"/>
              </a:tabLst>
            </a:pPr>
            <a:r>
              <a:rPr lang="kk-KZ" sz="2000" dirty="0" smtClean="0">
                <a:solidFill>
                  <a:srgbClr val="FFFF00"/>
                </a:solidFill>
              </a:rPr>
              <a:t>Ошақты екі түрге бөлінеді:</a:t>
            </a:r>
            <a:r>
              <a:rPr lang="kk-KZ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күнделікті</a:t>
            </a:r>
            <a:r>
              <a:rPr lang="kk-KZ" sz="2000" b="1" spc="-5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kk-KZ" sz="2000" b="1" spc="-15" dirty="0" smtClean="0">
                <a:solidFill>
                  <a:srgbClr val="FFFF00"/>
                </a:solidFill>
                <a:latin typeface="Times New Roman"/>
                <a:cs typeface="Times New Roman"/>
              </a:rPr>
              <a:t>және</a:t>
            </a:r>
            <a:r>
              <a:rPr lang="kk-KZ" sz="2000" b="1" spc="6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kk-KZ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қорытынды</a:t>
            </a:r>
            <a:r>
              <a:rPr lang="kk-KZ" sz="2000" b="1" spc="-15" dirty="0" smtClean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4137533" cy="422897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2075" y="3733800"/>
            <a:ext cx="3055620" cy="1245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014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Күнделікті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ағымдағы</a:t>
            </a:r>
            <a:endParaRPr dirty="0">
              <a:latin typeface="Times New Roman"/>
              <a:cs typeface="Times New Roman"/>
            </a:endParaRPr>
          </a:p>
          <a:p>
            <a:pPr marL="12700" marR="5080" indent="-1270" algn="ctr">
              <a:lnSpc>
                <a:spcPct val="86700"/>
              </a:lnSpc>
              <a:spcBef>
                <a:spcPts val="145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инфекция</a:t>
            </a:r>
            <a:r>
              <a:rPr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ошағында,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науқастың</a:t>
            </a:r>
            <a:r>
              <a:rPr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анықтаған</a:t>
            </a:r>
            <a:r>
              <a:rPr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кезден </a:t>
            </a:r>
            <a:r>
              <a:rPr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бастап</a:t>
            </a:r>
            <a:r>
              <a:rPr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емдеуге</a:t>
            </a:r>
            <a:r>
              <a:rPr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жатқызғанға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дейінгі 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кезеңде</a:t>
            </a:r>
            <a:r>
              <a:rPr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жүргізіледі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2247" y="2438401"/>
            <a:ext cx="4107053" cy="43325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05400" y="3581401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дезинфекция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инфекциялық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паразиттік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ошақтарында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науқасты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емдеуге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жатқызған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оқшаулаған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сауыққан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қайтыс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кезден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тәулік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асырылады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"/>
            <a:ext cx="9139174" cy="8433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622" y="78435"/>
            <a:ext cx="7970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Тазалау</a:t>
            </a:r>
            <a:r>
              <a:rPr sz="3600" spc="10" dirty="0"/>
              <a:t> </a:t>
            </a:r>
            <a:r>
              <a:rPr sz="3600" spc="-10" dirty="0"/>
              <a:t>және</a:t>
            </a:r>
            <a:r>
              <a:rPr sz="3600" spc="25" dirty="0"/>
              <a:t> </a:t>
            </a:r>
            <a:r>
              <a:rPr sz="3600" spc="-20" dirty="0"/>
              <a:t>дезинфекциялау</a:t>
            </a:r>
            <a:r>
              <a:rPr sz="3600" spc="80" dirty="0"/>
              <a:t> </a:t>
            </a:r>
            <a:r>
              <a:rPr sz="3600" dirty="0"/>
              <a:t>әдістері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-12191" y="996696"/>
            <a:ext cx="9168765" cy="2566670"/>
            <a:chOff x="-12191" y="996696"/>
            <a:chExt cx="9168765" cy="2566670"/>
          </a:xfrm>
        </p:grpSpPr>
        <p:sp>
          <p:nvSpPr>
            <p:cNvPr id="5" name="object 5"/>
            <p:cNvSpPr/>
            <p:nvPr/>
          </p:nvSpPr>
          <p:spPr>
            <a:xfrm>
              <a:off x="0" y="1213104"/>
              <a:ext cx="9144000" cy="2338070"/>
            </a:xfrm>
            <a:custGeom>
              <a:avLst/>
              <a:gdLst/>
              <a:ahLst/>
              <a:cxnLst/>
              <a:rect l="l" t="t" r="r" b="b"/>
              <a:pathLst>
                <a:path w="9144000" h="2338070">
                  <a:moveTo>
                    <a:pt x="0" y="2337816"/>
                  </a:moveTo>
                  <a:lnTo>
                    <a:pt x="9144000" y="233781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337816"/>
                  </a:lnTo>
                  <a:close/>
                </a:path>
              </a:pathLst>
            </a:custGeom>
            <a:ln w="2438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199" y="1008888"/>
              <a:ext cx="6400800" cy="411480"/>
            </a:xfrm>
            <a:custGeom>
              <a:avLst/>
              <a:gdLst/>
              <a:ahLst/>
              <a:cxnLst/>
              <a:rect l="l" t="t" r="r" b="b"/>
              <a:pathLst>
                <a:path w="6400800" h="411480">
                  <a:moveTo>
                    <a:pt x="6332220" y="0"/>
                  </a:moveTo>
                  <a:lnTo>
                    <a:pt x="68579" y="0"/>
                  </a:lnTo>
                  <a:lnTo>
                    <a:pt x="41887" y="5393"/>
                  </a:lnTo>
                  <a:lnTo>
                    <a:pt x="20088" y="20097"/>
                  </a:lnTo>
                  <a:lnTo>
                    <a:pt x="5389" y="41898"/>
                  </a:lnTo>
                  <a:lnTo>
                    <a:pt x="0" y="68579"/>
                  </a:lnTo>
                  <a:lnTo>
                    <a:pt x="0" y="342900"/>
                  </a:lnTo>
                  <a:lnTo>
                    <a:pt x="5389" y="369581"/>
                  </a:lnTo>
                  <a:lnTo>
                    <a:pt x="20088" y="391382"/>
                  </a:lnTo>
                  <a:lnTo>
                    <a:pt x="41887" y="406086"/>
                  </a:lnTo>
                  <a:lnTo>
                    <a:pt x="68579" y="411479"/>
                  </a:lnTo>
                  <a:lnTo>
                    <a:pt x="6332220" y="411479"/>
                  </a:lnTo>
                  <a:lnTo>
                    <a:pt x="6358901" y="406086"/>
                  </a:lnTo>
                  <a:lnTo>
                    <a:pt x="6380702" y="391382"/>
                  </a:lnTo>
                  <a:lnTo>
                    <a:pt x="6395406" y="369581"/>
                  </a:lnTo>
                  <a:lnTo>
                    <a:pt x="6400800" y="342900"/>
                  </a:lnTo>
                  <a:lnTo>
                    <a:pt x="6400800" y="68579"/>
                  </a:lnTo>
                  <a:lnTo>
                    <a:pt x="6395406" y="41898"/>
                  </a:lnTo>
                  <a:lnTo>
                    <a:pt x="6380702" y="20097"/>
                  </a:lnTo>
                  <a:lnTo>
                    <a:pt x="6358901" y="5393"/>
                  </a:lnTo>
                  <a:lnTo>
                    <a:pt x="633222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" y="1008888"/>
              <a:ext cx="6400800" cy="411480"/>
            </a:xfrm>
            <a:custGeom>
              <a:avLst/>
              <a:gdLst/>
              <a:ahLst/>
              <a:cxnLst/>
              <a:rect l="l" t="t" r="r" b="b"/>
              <a:pathLst>
                <a:path w="6400800" h="411480">
                  <a:moveTo>
                    <a:pt x="0" y="68579"/>
                  </a:moveTo>
                  <a:lnTo>
                    <a:pt x="5389" y="41898"/>
                  </a:lnTo>
                  <a:lnTo>
                    <a:pt x="20088" y="20097"/>
                  </a:lnTo>
                  <a:lnTo>
                    <a:pt x="41887" y="5393"/>
                  </a:lnTo>
                  <a:lnTo>
                    <a:pt x="68579" y="0"/>
                  </a:lnTo>
                  <a:lnTo>
                    <a:pt x="6332220" y="0"/>
                  </a:lnTo>
                  <a:lnTo>
                    <a:pt x="6358901" y="5393"/>
                  </a:lnTo>
                  <a:lnTo>
                    <a:pt x="6380702" y="20097"/>
                  </a:lnTo>
                  <a:lnTo>
                    <a:pt x="6395406" y="41898"/>
                  </a:lnTo>
                  <a:lnTo>
                    <a:pt x="6400800" y="68579"/>
                  </a:lnTo>
                  <a:lnTo>
                    <a:pt x="6400800" y="342900"/>
                  </a:lnTo>
                  <a:lnTo>
                    <a:pt x="6395406" y="369581"/>
                  </a:lnTo>
                  <a:lnTo>
                    <a:pt x="6380702" y="391382"/>
                  </a:lnTo>
                  <a:lnTo>
                    <a:pt x="6358901" y="406086"/>
                  </a:lnTo>
                  <a:lnTo>
                    <a:pt x="6332220" y="411479"/>
                  </a:lnTo>
                  <a:lnTo>
                    <a:pt x="68579" y="411479"/>
                  </a:lnTo>
                  <a:lnTo>
                    <a:pt x="41887" y="406086"/>
                  </a:lnTo>
                  <a:lnTo>
                    <a:pt x="20088" y="391382"/>
                  </a:lnTo>
                  <a:lnTo>
                    <a:pt x="5389" y="369581"/>
                  </a:lnTo>
                  <a:lnTo>
                    <a:pt x="0" y="342900"/>
                  </a:lnTo>
                  <a:lnTo>
                    <a:pt x="0" y="68579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2191" y="3614928"/>
            <a:ext cx="9168765" cy="1158240"/>
            <a:chOff x="-12191" y="3614928"/>
            <a:chExt cx="9168765" cy="1158240"/>
          </a:xfrm>
        </p:grpSpPr>
        <p:sp>
          <p:nvSpPr>
            <p:cNvPr id="9" name="object 9"/>
            <p:cNvSpPr/>
            <p:nvPr/>
          </p:nvSpPr>
          <p:spPr>
            <a:xfrm>
              <a:off x="0" y="3834384"/>
              <a:ext cx="9144000" cy="927100"/>
            </a:xfrm>
            <a:custGeom>
              <a:avLst/>
              <a:gdLst/>
              <a:ahLst/>
              <a:cxnLst/>
              <a:rect l="l" t="t" r="r" b="b"/>
              <a:pathLst>
                <a:path w="9144000" h="927100">
                  <a:moveTo>
                    <a:pt x="0" y="926591"/>
                  </a:moveTo>
                  <a:lnTo>
                    <a:pt x="9144000" y="92659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26591"/>
                  </a:lnTo>
                  <a:close/>
                </a:path>
              </a:pathLst>
            </a:custGeom>
            <a:ln w="24384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199" y="3627120"/>
              <a:ext cx="6400800" cy="414655"/>
            </a:xfrm>
            <a:custGeom>
              <a:avLst/>
              <a:gdLst/>
              <a:ahLst/>
              <a:cxnLst/>
              <a:rect l="l" t="t" r="r" b="b"/>
              <a:pathLst>
                <a:path w="6400800" h="414654">
                  <a:moveTo>
                    <a:pt x="6331711" y="0"/>
                  </a:moveTo>
                  <a:lnTo>
                    <a:pt x="69087" y="0"/>
                  </a:lnTo>
                  <a:lnTo>
                    <a:pt x="42198" y="5437"/>
                  </a:lnTo>
                  <a:lnTo>
                    <a:pt x="20237" y="20256"/>
                  </a:lnTo>
                  <a:lnTo>
                    <a:pt x="5430" y="42219"/>
                  </a:lnTo>
                  <a:lnTo>
                    <a:pt x="0" y="69087"/>
                  </a:lnTo>
                  <a:lnTo>
                    <a:pt x="0" y="345439"/>
                  </a:lnTo>
                  <a:lnTo>
                    <a:pt x="5430" y="372308"/>
                  </a:lnTo>
                  <a:lnTo>
                    <a:pt x="20237" y="394271"/>
                  </a:lnTo>
                  <a:lnTo>
                    <a:pt x="42198" y="409090"/>
                  </a:lnTo>
                  <a:lnTo>
                    <a:pt x="69087" y="414527"/>
                  </a:lnTo>
                  <a:lnTo>
                    <a:pt x="6331711" y="414527"/>
                  </a:lnTo>
                  <a:lnTo>
                    <a:pt x="6358580" y="409090"/>
                  </a:lnTo>
                  <a:lnTo>
                    <a:pt x="6380543" y="394271"/>
                  </a:lnTo>
                  <a:lnTo>
                    <a:pt x="6395362" y="372308"/>
                  </a:lnTo>
                  <a:lnTo>
                    <a:pt x="6400800" y="345439"/>
                  </a:lnTo>
                  <a:lnTo>
                    <a:pt x="6400800" y="69087"/>
                  </a:lnTo>
                  <a:lnTo>
                    <a:pt x="6395362" y="42219"/>
                  </a:lnTo>
                  <a:lnTo>
                    <a:pt x="6380543" y="20256"/>
                  </a:lnTo>
                  <a:lnTo>
                    <a:pt x="6358580" y="5437"/>
                  </a:lnTo>
                  <a:lnTo>
                    <a:pt x="6331711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199" y="3627120"/>
              <a:ext cx="6400800" cy="414655"/>
            </a:xfrm>
            <a:custGeom>
              <a:avLst/>
              <a:gdLst/>
              <a:ahLst/>
              <a:cxnLst/>
              <a:rect l="l" t="t" r="r" b="b"/>
              <a:pathLst>
                <a:path w="6400800" h="414654">
                  <a:moveTo>
                    <a:pt x="0" y="69087"/>
                  </a:moveTo>
                  <a:lnTo>
                    <a:pt x="5430" y="42219"/>
                  </a:lnTo>
                  <a:lnTo>
                    <a:pt x="20237" y="20256"/>
                  </a:lnTo>
                  <a:lnTo>
                    <a:pt x="42198" y="5437"/>
                  </a:lnTo>
                  <a:lnTo>
                    <a:pt x="69087" y="0"/>
                  </a:lnTo>
                  <a:lnTo>
                    <a:pt x="6331711" y="0"/>
                  </a:lnTo>
                  <a:lnTo>
                    <a:pt x="6358580" y="5437"/>
                  </a:lnTo>
                  <a:lnTo>
                    <a:pt x="6380543" y="20256"/>
                  </a:lnTo>
                  <a:lnTo>
                    <a:pt x="6395362" y="42219"/>
                  </a:lnTo>
                  <a:lnTo>
                    <a:pt x="6400800" y="69087"/>
                  </a:lnTo>
                  <a:lnTo>
                    <a:pt x="6400800" y="345439"/>
                  </a:lnTo>
                  <a:lnTo>
                    <a:pt x="6395362" y="372308"/>
                  </a:lnTo>
                  <a:lnTo>
                    <a:pt x="6380543" y="394271"/>
                  </a:lnTo>
                  <a:lnTo>
                    <a:pt x="6358580" y="409090"/>
                  </a:lnTo>
                  <a:lnTo>
                    <a:pt x="6331711" y="414527"/>
                  </a:lnTo>
                  <a:lnTo>
                    <a:pt x="69087" y="414527"/>
                  </a:lnTo>
                  <a:lnTo>
                    <a:pt x="42198" y="409090"/>
                  </a:lnTo>
                  <a:lnTo>
                    <a:pt x="20237" y="394271"/>
                  </a:lnTo>
                  <a:lnTo>
                    <a:pt x="5430" y="372308"/>
                  </a:lnTo>
                  <a:lnTo>
                    <a:pt x="0" y="345439"/>
                  </a:lnTo>
                  <a:lnTo>
                    <a:pt x="0" y="6908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-12191" y="4821935"/>
            <a:ext cx="9168765" cy="2039620"/>
            <a:chOff x="-12191" y="4821935"/>
            <a:chExt cx="9168765" cy="2039620"/>
          </a:xfrm>
        </p:grpSpPr>
        <p:sp>
          <p:nvSpPr>
            <p:cNvPr id="13" name="object 13"/>
            <p:cNvSpPr/>
            <p:nvPr/>
          </p:nvSpPr>
          <p:spPr>
            <a:xfrm>
              <a:off x="0" y="5041391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0" y="1807464"/>
                  </a:moveTo>
                  <a:lnTo>
                    <a:pt x="9144000" y="180746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807464"/>
                  </a:lnTo>
                  <a:close/>
                </a:path>
              </a:pathLst>
            </a:custGeom>
            <a:ln w="24384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199" y="4834127"/>
              <a:ext cx="6400800" cy="414655"/>
            </a:xfrm>
            <a:custGeom>
              <a:avLst/>
              <a:gdLst/>
              <a:ahLst/>
              <a:cxnLst/>
              <a:rect l="l" t="t" r="r" b="b"/>
              <a:pathLst>
                <a:path w="6400800" h="414654">
                  <a:moveTo>
                    <a:pt x="6331711" y="0"/>
                  </a:moveTo>
                  <a:lnTo>
                    <a:pt x="69087" y="0"/>
                  </a:lnTo>
                  <a:lnTo>
                    <a:pt x="42198" y="5437"/>
                  </a:lnTo>
                  <a:lnTo>
                    <a:pt x="20237" y="20256"/>
                  </a:lnTo>
                  <a:lnTo>
                    <a:pt x="5430" y="42219"/>
                  </a:lnTo>
                  <a:lnTo>
                    <a:pt x="0" y="69088"/>
                  </a:lnTo>
                  <a:lnTo>
                    <a:pt x="0" y="345440"/>
                  </a:lnTo>
                  <a:lnTo>
                    <a:pt x="5430" y="372308"/>
                  </a:lnTo>
                  <a:lnTo>
                    <a:pt x="20237" y="394271"/>
                  </a:lnTo>
                  <a:lnTo>
                    <a:pt x="42198" y="409090"/>
                  </a:lnTo>
                  <a:lnTo>
                    <a:pt x="69087" y="414528"/>
                  </a:lnTo>
                  <a:lnTo>
                    <a:pt x="6331711" y="414528"/>
                  </a:lnTo>
                  <a:lnTo>
                    <a:pt x="6358580" y="409090"/>
                  </a:lnTo>
                  <a:lnTo>
                    <a:pt x="6380543" y="394271"/>
                  </a:lnTo>
                  <a:lnTo>
                    <a:pt x="6395362" y="372308"/>
                  </a:lnTo>
                  <a:lnTo>
                    <a:pt x="6400800" y="345440"/>
                  </a:lnTo>
                  <a:lnTo>
                    <a:pt x="6400800" y="69088"/>
                  </a:lnTo>
                  <a:lnTo>
                    <a:pt x="6395362" y="42219"/>
                  </a:lnTo>
                  <a:lnTo>
                    <a:pt x="6380543" y="20256"/>
                  </a:lnTo>
                  <a:lnTo>
                    <a:pt x="6358580" y="5437"/>
                  </a:lnTo>
                  <a:lnTo>
                    <a:pt x="6331711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199" y="4834127"/>
              <a:ext cx="6400800" cy="414655"/>
            </a:xfrm>
            <a:custGeom>
              <a:avLst/>
              <a:gdLst/>
              <a:ahLst/>
              <a:cxnLst/>
              <a:rect l="l" t="t" r="r" b="b"/>
              <a:pathLst>
                <a:path w="6400800" h="414654">
                  <a:moveTo>
                    <a:pt x="0" y="69088"/>
                  </a:moveTo>
                  <a:lnTo>
                    <a:pt x="5430" y="42219"/>
                  </a:lnTo>
                  <a:lnTo>
                    <a:pt x="20237" y="20256"/>
                  </a:lnTo>
                  <a:lnTo>
                    <a:pt x="42198" y="5437"/>
                  </a:lnTo>
                  <a:lnTo>
                    <a:pt x="69087" y="0"/>
                  </a:lnTo>
                  <a:lnTo>
                    <a:pt x="6331711" y="0"/>
                  </a:lnTo>
                  <a:lnTo>
                    <a:pt x="6358580" y="5437"/>
                  </a:lnTo>
                  <a:lnTo>
                    <a:pt x="6380543" y="20256"/>
                  </a:lnTo>
                  <a:lnTo>
                    <a:pt x="6395362" y="42219"/>
                  </a:lnTo>
                  <a:lnTo>
                    <a:pt x="6400800" y="69088"/>
                  </a:lnTo>
                  <a:lnTo>
                    <a:pt x="6400800" y="345440"/>
                  </a:lnTo>
                  <a:lnTo>
                    <a:pt x="6395362" y="372308"/>
                  </a:lnTo>
                  <a:lnTo>
                    <a:pt x="6380543" y="394271"/>
                  </a:lnTo>
                  <a:lnTo>
                    <a:pt x="6358580" y="409090"/>
                  </a:lnTo>
                  <a:lnTo>
                    <a:pt x="6331711" y="414528"/>
                  </a:lnTo>
                  <a:lnTo>
                    <a:pt x="69087" y="414528"/>
                  </a:lnTo>
                  <a:lnTo>
                    <a:pt x="42198" y="409090"/>
                  </a:lnTo>
                  <a:lnTo>
                    <a:pt x="20237" y="394271"/>
                  </a:lnTo>
                  <a:lnTo>
                    <a:pt x="5430" y="372308"/>
                  </a:lnTo>
                  <a:lnTo>
                    <a:pt x="0" y="345440"/>
                  </a:lnTo>
                  <a:lnTo>
                    <a:pt x="0" y="6908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6816" y="838201"/>
            <a:ext cx="7698740" cy="5937598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Механикалық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әдіс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1125"/>
              </a:spcBef>
              <a:buFont typeface="Times New Roman"/>
              <a:buChar char="•"/>
              <a:tabLst>
                <a:tab pos="194310" algn="l"/>
              </a:tabLst>
            </a:pPr>
            <a:r>
              <a:rPr sz="1800" b="1" spc="-5" dirty="0" err="1">
                <a:latin typeface="Times New Roman"/>
                <a:cs typeface="Times New Roman"/>
              </a:rPr>
              <a:t>Ылғалды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 err="1" smtClean="0">
                <a:latin typeface="Times New Roman"/>
                <a:cs typeface="Times New Roman"/>
              </a:rPr>
              <a:t>тазалау</a:t>
            </a:r>
            <a:r>
              <a:rPr lang="kk-KZ" sz="1800" b="1" spc="-20" dirty="0" smtClean="0">
                <a:latin typeface="Times New Roman"/>
                <a:cs typeface="Times New Roman"/>
              </a:rPr>
              <a:t>, шаңсорғышты қолдану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ts val="2014"/>
              </a:lnSpc>
              <a:spcBef>
                <a:spcPts val="145"/>
              </a:spcBef>
              <a:buFont typeface="Times New Roman"/>
              <a:buChar char="•"/>
              <a:tabLst>
                <a:tab pos="194310" algn="l"/>
              </a:tabLst>
            </a:pPr>
            <a:r>
              <a:rPr lang="kk-KZ" b="1" spc="-5" dirty="0" smtClean="0">
                <a:latin typeface="Times New Roman"/>
                <a:cs typeface="Times New Roman"/>
              </a:rPr>
              <a:t>бөлменің б</a:t>
            </a:r>
            <a:r>
              <a:rPr lang="kk-KZ" sz="1800" b="1" spc="-5" dirty="0" smtClean="0">
                <a:latin typeface="Times New Roman"/>
                <a:cs typeface="Times New Roman"/>
              </a:rPr>
              <a:t>еткейлерінің  үстіңгі қабатын </a:t>
            </a:r>
            <a:r>
              <a:rPr sz="1800" b="1" spc="5" dirty="0" smtClean="0">
                <a:latin typeface="Times New Roman"/>
                <a:cs typeface="Times New Roman"/>
              </a:rPr>
              <a:t> </a:t>
            </a:r>
            <a:r>
              <a:rPr sz="1800" b="1" spc="-15" dirty="0" err="1" smtClean="0">
                <a:latin typeface="Times New Roman"/>
                <a:cs typeface="Times New Roman"/>
              </a:rPr>
              <a:t>бояу</a:t>
            </a:r>
            <a:r>
              <a:rPr lang="kk-KZ" sz="1800" b="1" spc="-15" dirty="0" smtClean="0">
                <a:latin typeface="Times New Roman"/>
                <a:cs typeface="Times New Roman"/>
              </a:rPr>
              <a:t>,</a:t>
            </a:r>
            <a:r>
              <a:rPr lang="ru-RU" b="1" spc="-50" dirty="0" smtClean="0">
                <a:latin typeface="Times New Roman"/>
                <a:cs typeface="Times New Roman"/>
              </a:rPr>
              <a:t> </a:t>
            </a:r>
            <a:r>
              <a:rPr lang="ru-RU" b="1" spc="-50" dirty="0" err="1" smtClean="0">
                <a:latin typeface="Times New Roman"/>
                <a:cs typeface="Times New Roman"/>
              </a:rPr>
              <a:t>әктеу;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125"/>
              </a:spcBef>
              <a:buFont typeface="Times New Roman"/>
              <a:buChar char="•"/>
              <a:tabLst>
                <a:tab pos="194310" algn="l"/>
              </a:tabLst>
            </a:pPr>
            <a:r>
              <a:rPr lang="ru-RU" b="1" spc="-5" dirty="0" err="1" smtClean="0">
                <a:latin typeface="Times New Roman"/>
                <a:cs typeface="Times New Roman"/>
              </a:rPr>
              <a:t>төсек жаймаларды</a:t>
            </a:r>
            <a:r>
              <a:rPr lang="ru-RU" b="1" spc="-5" dirty="0" smtClean="0">
                <a:latin typeface="Times New Roman"/>
                <a:cs typeface="Times New Roman"/>
              </a:rPr>
              <a:t>, </a:t>
            </a:r>
            <a:r>
              <a:rPr lang="ru-RU" b="1" spc="-5" dirty="0" err="1" smtClean="0">
                <a:latin typeface="Times New Roman"/>
                <a:cs typeface="Times New Roman"/>
              </a:rPr>
              <a:t>киімдерді</a:t>
            </a:r>
            <a:r>
              <a:rPr lang="ru-RU" b="1" spc="-5" dirty="0" smtClean="0">
                <a:latin typeface="Times New Roman"/>
                <a:cs typeface="Times New Roman"/>
              </a:rPr>
              <a:t>  с</a:t>
            </a:r>
            <a:r>
              <a:rPr sz="1800" b="1" spc="-5" dirty="0" err="1" smtClean="0">
                <a:latin typeface="Times New Roman"/>
                <a:cs typeface="Times New Roman"/>
              </a:rPr>
              <a:t>ілк</a:t>
            </a:r>
            <a:r>
              <a:rPr lang="kk-KZ" sz="1800" b="1" spc="-5" dirty="0" smtClean="0">
                <a:latin typeface="Times New Roman"/>
                <a:cs typeface="Times New Roman"/>
              </a:rPr>
              <a:t>у,қағу;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  <a:tabLst>
                <a:tab pos="194310" algn="l"/>
              </a:tabLst>
            </a:pPr>
            <a:r>
              <a:rPr lang="kk-KZ" b="1" spc="-20" dirty="0" smtClean="0">
                <a:latin typeface="Times New Roman"/>
                <a:cs typeface="Times New Roman"/>
              </a:rPr>
              <a:t>қ</a:t>
            </a:r>
            <a:r>
              <a:rPr sz="1800" b="1" spc="-20" dirty="0" err="1" smtClean="0">
                <a:latin typeface="Times New Roman"/>
                <a:cs typeface="Times New Roman"/>
              </a:rPr>
              <a:t>ол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жуу.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  <a:tabLst>
                <a:tab pos="194310" algn="l"/>
              </a:tabLst>
            </a:pPr>
            <a:endParaRPr lang="kk-KZ" sz="1800" dirty="0" smtClean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  <a:tabLst>
                <a:tab pos="194310" algn="l"/>
              </a:tabLst>
            </a:pPr>
            <a:endParaRPr lang="kk-KZ" dirty="0" smtClean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  <a:tabLst>
                <a:tab pos="194310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Химиялық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әдіс</a:t>
            </a:r>
            <a:endParaRPr sz="1800" dirty="0">
              <a:latin typeface="Times New Roman"/>
              <a:cs typeface="Times New Roman"/>
            </a:endParaRPr>
          </a:p>
          <a:p>
            <a:pPr marL="193675" marR="168910" indent="-170815">
              <a:lnSpc>
                <a:spcPts val="1900"/>
              </a:lnSpc>
              <a:spcBef>
                <a:spcPts val="1380"/>
              </a:spcBef>
              <a:buFont typeface="Times New Roman"/>
              <a:buChar char="•"/>
              <a:tabLst>
                <a:tab pos="194310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Дезинфекциялау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құралдарын</a:t>
            </a:r>
            <a:r>
              <a:rPr sz="1800" b="1" spc="60" dirty="0">
                <a:latin typeface="Times New Roman"/>
                <a:cs typeface="Times New Roman"/>
              </a:rPr>
              <a:t> </a:t>
            </a:r>
            <a:r>
              <a:rPr sz="1800" b="1" spc="-15" dirty="0" err="1">
                <a:latin typeface="Times New Roman"/>
                <a:cs typeface="Times New Roman"/>
              </a:rPr>
              <a:t>қолдану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lang="kk-KZ" sz="1800" b="1" spc="50" dirty="0" smtClean="0">
                <a:latin typeface="Times New Roman"/>
                <a:cs typeface="Times New Roman"/>
              </a:rPr>
              <a:t>–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40" dirty="0" smtClean="0">
                <a:latin typeface="Times New Roman"/>
                <a:cs typeface="Times New Roman"/>
              </a:rPr>
              <a:t>б</a:t>
            </a:r>
            <a:r>
              <a:rPr lang="kk-KZ" sz="1800" b="1" spc="-40" dirty="0" smtClean="0">
                <a:latin typeface="Times New Roman"/>
                <a:cs typeface="Times New Roman"/>
              </a:rPr>
              <a:t>үрку,</a:t>
            </a:r>
            <a:r>
              <a:rPr sz="1800" b="1" spc="-40" dirty="0" smtClean="0">
                <a:latin typeface="Times New Roman"/>
                <a:cs typeface="Times New Roman"/>
              </a:rPr>
              <a:t> </a:t>
            </a:r>
            <a:r>
              <a:rPr sz="1800" b="1" spc="-434" dirty="0" smtClean="0">
                <a:latin typeface="Times New Roman"/>
                <a:cs typeface="Times New Roman"/>
              </a:rPr>
              <a:t> </a:t>
            </a:r>
            <a:r>
              <a:rPr lang="kk-KZ" sz="1800" b="1" spc="-434" dirty="0" smtClean="0">
                <a:latin typeface="Times New Roman"/>
                <a:cs typeface="Times New Roman"/>
              </a:rPr>
              <a:t>     </a:t>
            </a:r>
            <a:r>
              <a:rPr sz="1800" b="1" spc="-45" dirty="0" err="1" smtClean="0">
                <a:latin typeface="Times New Roman"/>
                <a:cs typeface="Times New Roman"/>
              </a:rPr>
              <a:t>сүрту</a:t>
            </a:r>
            <a:r>
              <a:rPr sz="1800" b="1" spc="-45" dirty="0">
                <a:latin typeface="Times New Roman"/>
                <a:cs typeface="Times New Roman"/>
              </a:rPr>
              <a:t>,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45" dirty="0" err="1" smtClean="0">
                <a:latin typeface="Times New Roman"/>
                <a:cs typeface="Times New Roman"/>
              </a:rPr>
              <a:t>батыру</a:t>
            </a:r>
            <a:r>
              <a:rPr sz="1800" b="1" spc="-45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kk-KZ" sz="1800" b="1" spc="-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kk-KZ" b="1" spc="-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Физикалық</a:t>
            </a:r>
            <a:r>
              <a:rPr sz="18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әдіс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1125"/>
              </a:spcBef>
              <a:buFont typeface="Times New Roman"/>
              <a:buChar char="•"/>
              <a:tabLst>
                <a:tab pos="194310" algn="l"/>
              </a:tabLst>
            </a:pPr>
            <a:r>
              <a:rPr lang="kk-KZ" b="1" spc="-10" dirty="0" smtClean="0">
                <a:latin typeface="Times New Roman"/>
                <a:cs typeface="Times New Roman"/>
              </a:rPr>
              <a:t>Қ</a:t>
            </a:r>
            <a:r>
              <a:rPr sz="1800" b="1" spc="-10" dirty="0" err="1" smtClean="0">
                <a:latin typeface="Times New Roman"/>
                <a:cs typeface="Times New Roman"/>
              </a:rPr>
              <a:t>айнаған</a:t>
            </a:r>
            <a:r>
              <a:rPr sz="1800" b="1" spc="30" dirty="0" smtClean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сумен </a:t>
            </a:r>
            <a:r>
              <a:rPr sz="1800" b="1" spc="-45" dirty="0">
                <a:latin typeface="Times New Roman"/>
                <a:cs typeface="Times New Roman"/>
              </a:rPr>
              <a:t>өңдеу,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45" dirty="0" err="1" smtClean="0">
                <a:latin typeface="Times New Roman"/>
                <a:cs typeface="Times New Roman"/>
              </a:rPr>
              <a:t>қайнату</a:t>
            </a:r>
            <a:r>
              <a:rPr lang="kk-KZ" sz="1800" b="1" spc="-45" dirty="0" smtClean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145"/>
              </a:spcBef>
              <a:buFont typeface="Times New Roman"/>
              <a:buChar char="•"/>
              <a:tabLst>
                <a:tab pos="194310" algn="l"/>
              </a:tabLst>
            </a:pPr>
            <a:r>
              <a:rPr sz="1800" b="1" spc="-55" dirty="0" err="1" smtClean="0">
                <a:latin typeface="Times New Roman"/>
                <a:cs typeface="Times New Roman"/>
              </a:rPr>
              <a:t>өртеу</a:t>
            </a:r>
            <a:r>
              <a:rPr lang="kk-KZ" sz="1800" b="1" spc="-55" dirty="0" smtClean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94310" algn="l"/>
              </a:tabLst>
            </a:pPr>
            <a:r>
              <a:rPr sz="1800" b="1" spc="5" dirty="0" smtClean="0">
                <a:latin typeface="Times New Roman"/>
                <a:cs typeface="Times New Roman"/>
              </a:rPr>
              <a:t> </a:t>
            </a:r>
            <a:r>
              <a:rPr sz="1800" b="1" spc="-35" dirty="0" err="1" smtClean="0">
                <a:latin typeface="Times New Roman"/>
                <a:cs typeface="Times New Roman"/>
              </a:rPr>
              <a:t>үтіктеу</a:t>
            </a:r>
            <a:r>
              <a:rPr lang="kk-KZ" sz="1800" b="1" spc="-35" dirty="0" smtClean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20"/>
              </a:spcBef>
              <a:buFont typeface="Times New Roman"/>
              <a:buChar char="•"/>
              <a:tabLst>
                <a:tab pos="194310" algn="l"/>
              </a:tabLst>
            </a:pPr>
            <a:r>
              <a:rPr lang="ru-RU" b="1" spc="-30" dirty="0" smtClean="0">
                <a:latin typeface="Times New Roman"/>
                <a:cs typeface="Times New Roman"/>
              </a:rPr>
              <a:t>к</a:t>
            </a:r>
            <a:r>
              <a:rPr sz="1800" b="1" spc="-30" dirty="0" err="1" smtClean="0">
                <a:latin typeface="Times New Roman"/>
                <a:cs typeface="Times New Roman"/>
              </a:rPr>
              <a:t>үйдіру</a:t>
            </a:r>
            <a:r>
              <a:rPr lang="kk-KZ" b="1" spc="-30" dirty="0" smtClean="0">
                <a:latin typeface="Times New Roman"/>
                <a:cs typeface="Times New Roman"/>
              </a:rPr>
              <a:t>;</a:t>
            </a:r>
            <a:endParaRPr sz="1800" dirty="0">
              <a:latin typeface="Times New Roman"/>
              <a:cs typeface="Times New Roman"/>
            </a:endParaRPr>
          </a:p>
          <a:p>
            <a:pPr marL="193675" indent="-17145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94310" algn="l"/>
              </a:tabLst>
            </a:pPr>
            <a:r>
              <a:rPr lang="kk-KZ" b="1" dirty="0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үн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spc="-10" dirty="0" err="1" smtClean="0">
                <a:latin typeface="Times New Roman"/>
                <a:cs typeface="Times New Roman"/>
              </a:rPr>
              <a:t>сәулесі</a:t>
            </a:r>
            <a:r>
              <a:rPr lang="kk-KZ" b="1" spc="-10" dirty="0" smtClean="0">
                <a:latin typeface="Times New Roman"/>
                <a:cs typeface="Times New Roman"/>
              </a:rPr>
              <a:t>мен 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және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 err="1">
                <a:latin typeface="Times New Roman"/>
                <a:cs typeface="Times New Roman"/>
              </a:rPr>
              <a:t>ультракүлгін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20" dirty="0" err="1" smtClean="0">
                <a:latin typeface="Times New Roman"/>
                <a:cs typeface="Times New Roman"/>
              </a:rPr>
              <a:t>сәуле</a:t>
            </a:r>
            <a:r>
              <a:rPr lang="kk-KZ" sz="1800" b="1" spc="-20" dirty="0" smtClean="0">
                <a:latin typeface="Times New Roman"/>
                <a:cs typeface="Times New Roman"/>
              </a:rPr>
              <a:t>сін </a:t>
            </a:r>
            <a:r>
              <a:rPr sz="1800" b="1" spc="25" dirty="0" smtClean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пайдалану.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89" y="758393"/>
            <a:ext cx="8949690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r>
              <a:rPr lang="kk-KZ" sz="2000" spc="-30" dirty="0" smtClean="0">
                <a:latin typeface="Times New Roman"/>
                <a:cs typeface="Times New Roman"/>
              </a:rPr>
              <a:t>      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r>
              <a:rPr lang="kk-KZ" sz="2000" spc="-30" dirty="0" smtClean="0">
                <a:latin typeface="Times New Roman"/>
                <a:cs typeface="Times New Roman"/>
              </a:rPr>
              <a:t> </a:t>
            </a:r>
            <a:r>
              <a:rPr lang="kk-KZ" sz="20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Пациенттің  </a:t>
            </a:r>
            <a:r>
              <a:rPr lang="kk-KZ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қолданыстағы</a:t>
            </a:r>
            <a:r>
              <a:rPr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kk-KZ" sz="2000" b="1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заттары</a:t>
            </a:r>
            <a:r>
              <a:rPr sz="2000" b="1" spc="-4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kk-KZ" sz="2000" b="1" spc="-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дез ерітіндіге</a:t>
            </a:r>
            <a:r>
              <a:rPr sz="2000" b="1" spc="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батыру</a:t>
            </a:r>
            <a:r>
              <a:rPr lang="kk-KZ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000" b="1" spc="-5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сүрту </a:t>
            </a:r>
            <a:r>
              <a:rPr sz="2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арқылы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залалсыздандырылады</a:t>
            </a:r>
            <a:r>
              <a:rPr lang="ru-RU"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ru-RU" sz="2000" b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lang="kk-KZ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езинфекция) .</a:t>
            </a: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r>
              <a:rPr lang="kk-KZ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өсеніш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клеенка матрацтар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және </a:t>
            </a:r>
            <a:r>
              <a:rPr sz="2000" b="1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клеенка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алжапқыштар</a:t>
            </a:r>
            <a:r>
              <a:rPr sz="20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малынған </a:t>
            </a:r>
            <a:r>
              <a:rPr lang="ru-RU"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 мүкәммал </a:t>
            </a: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мен</a:t>
            </a:r>
            <a:r>
              <a:rPr lang="ru-RU" sz="2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он</a:t>
            </a:r>
            <a:r>
              <a:rPr lang="ru-RU"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бес</a:t>
            </a:r>
            <a:r>
              <a:rPr lang="ru-RU" sz="20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минут</a:t>
            </a:r>
            <a:r>
              <a:rPr lang="ru-RU" sz="2000" b="1" spc="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аралығында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екі</a:t>
            </a:r>
            <a:r>
              <a:rPr lang="ru-RU" sz="2000" b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рет</a:t>
            </a: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сүрту</a:t>
            </a:r>
            <a:r>
              <a:rPr lang="ru-RU"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 арқылы</a:t>
            </a:r>
            <a:r>
              <a:rPr lang="ru-RU"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залалсыздандыруға</a:t>
            </a:r>
            <a:r>
              <a:rPr sz="2000" b="1" spc="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err="1">
                <a:solidFill>
                  <a:srgbClr val="FF0000"/>
                </a:solidFill>
                <a:latin typeface="Times New Roman"/>
                <a:cs typeface="Times New Roman"/>
              </a:rPr>
              <a:t>рұқсат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етіледі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kk-KZ" sz="20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1356360" algn="l"/>
                <a:tab pos="3415665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"/>
            <a:ext cx="9139174" cy="4495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73530" y="26034"/>
            <a:ext cx="59905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/>
              <a:t>Науқасқа</a:t>
            </a:r>
            <a:r>
              <a:rPr sz="2000" spc="-25" dirty="0"/>
              <a:t> </a:t>
            </a:r>
            <a:r>
              <a:rPr sz="2000" spc="5" dirty="0"/>
              <a:t>күтім</a:t>
            </a:r>
            <a:r>
              <a:rPr sz="2000" spc="-45" dirty="0"/>
              <a:t> </a:t>
            </a:r>
            <a:r>
              <a:rPr sz="2000" spc="-25" dirty="0"/>
              <a:t>жасау</a:t>
            </a:r>
            <a:r>
              <a:rPr sz="2000" spc="20" dirty="0"/>
              <a:t> </a:t>
            </a:r>
            <a:r>
              <a:rPr sz="2000" spc="-5" dirty="0"/>
              <a:t>құралдарын</a:t>
            </a:r>
            <a:r>
              <a:rPr sz="2000" dirty="0"/>
              <a:t> </a:t>
            </a:r>
            <a:r>
              <a:rPr sz="2000" spc="-15" dirty="0"/>
              <a:t>дезинфекциялау</a:t>
            </a:r>
            <a:endParaRPr sz="2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057400"/>
            <a:ext cx="2429256" cy="2286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1981200"/>
            <a:ext cx="2225040" cy="2362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34200" y="1905000"/>
            <a:ext cx="1737360" cy="24384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443921"/>
            <a:ext cx="9142476" cy="4125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"/>
            <a:ext cx="9139174" cy="8422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4222" y="179323"/>
            <a:ext cx="7510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6845" algn="l"/>
              </a:tabLst>
            </a:pPr>
            <a:r>
              <a:rPr sz="2400" spc="-15" dirty="0"/>
              <a:t>Науқасқа </a:t>
            </a:r>
            <a:r>
              <a:rPr sz="2400" dirty="0"/>
              <a:t>күтім</a:t>
            </a:r>
            <a:r>
              <a:rPr sz="2400" spc="-15" dirty="0"/>
              <a:t> </a:t>
            </a:r>
            <a:r>
              <a:rPr sz="2400" spc="-5" dirty="0"/>
              <a:t>жасайтын</a:t>
            </a:r>
            <a:r>
              <a:rPr sz="2400" spc="35" dirty="0"/>
              <a:t> </a:t>
            </a:r>
            <a:r>
              <a:rPr sz="2400" spc="-5" dirty="0"/>
              <a:t>заттарды	</a:t>
            </a:r>
            <a:r>
              <a:rPr sz="2400" spc="-15" dirty="0"/>
              <a:t>дезинфекциялау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21691" y="762001"/>
            <a:ext cx="8692515" cy="4197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35" dirty="0" smtClean="0">
                <a:latin typeface="Times New Roman"/>
                <a:cs typeface="Times New Roman"/>
              </a:rPr>
              <a:t> </a:t>
            </a:r>
            <a:r>
              <a:rPr lang="kk-KZ" sz="2000" spc="35" dirty="0" smtClean="0">
                <a:latin typeface="Times New Roman"/>
                <a:cs typeface="Times New Roman"/>
              </a:rPr>
              <a:t>-</a:t>
            </a:r>
            <a:r>
              <a:rPr lang="kk-KZ" sz="1900" spc="-10" dirty="0" smtClean="0">
                <a:latin typeface="Times New Roman"/>
                <a:cs typeface="Times New Roman"/>
              </a:rPr>
              <a:t>оттегі маскалары, </a:t>
            </a:r>
            <a:r>
              <a:rPr lang="kk-KZ" sz="1900" spc="-20" dirty="0" smtClean="0">
                <a:latin typeface="Times New Roman"/>
                <a:cs typeface="Times New Roman"/>
              </a:rPr>
              <a:t>клизма </a:t>
            </a:r>
            <a:r>
              <a:rPr lang="kk-KZ" sz="1900" spc="-5" dirty="0" smtClean="0">
                <a:latin typeface="Times New Roman"/>
                <a:cs typeface="Times New Roman"/>
              </a:rPr>
              <a:t>ұштықтары, мұз </a:t>
            </a:r>
            <a:r>
              <a:rPr lang="kk-KZ" sz="1900" spc="-15" dirty="0" smtClean="0">
                <a:latin typeface="Times New Roman"/>
                <a:cs typeface="Times New Roman"/>
              </a:rPr>
              <a:t>пакеттері,жылыту </a:t>
            </a:r>
            <a:r>
              <a:rPr lang="kk-KZ" sz="1900" spc="-484" dirty="0" smtClean="0">
                <a:latin typeface="Times New Roman"/>
                <a:cs typeface="Times New Roman"/>
              </a:rPr>
              <a:t> </a:t>
            </a:r>
            <a:r>
              <a:rPr lang="kk-KZ" sz="1900" dirty="0" smtClean="0">
                <a:latin typeface="Times New Roman"/>
                <a:cs typeface="Times New Roman"/>
              </a:rPr>
              <a:t>төсемдері,ы</a:t>
            </a:r>
            <a:r>
              <a:rPr sz="1900" dirty="0" err="1" smtClean="0">
                <a:latin typeface="Times New Roman"/>
                <a:cs typeface="Times New Roman"/>
              </a:rPr>
              <a:t>дыстар</a:t>
            </a:r>
            <a:r>
              <a:rPr sz="1900" dirty="0">
                <a:latin typeface="Times New Roman"/>
                <a:cs typeface="Times New Roman"/>
              </a:rPr>
              <a:t>,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lang="kk-KZ" sz="1900" spc="15" dirty="0" smtClean="0">
                <a:latin typeface="Times New Roman"/>
                <a:cs typeface="Times New Roman"/>
              </a:rPr>
              <a:t>зәр қабылдағыш, 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медициналық ыдыс – несеп пен нәжісті қабылдауға(</a:t>
            </a:r>
            <a:r>
              <a:rPr lang="kk-KZ" sz="1900" spc="15" dirty="0" smtClean="0">
                <a:latin typeface="Times New Roman" pitchFamily="18" charset="0"/>
                <a:cs typeface="Times New Roman" pitchFamily="18" charset="0"/>
              </a:rPr>
              <a:t>судно)</a:t>
            </a: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900" spc="-5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1900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spc="-10" dirty="0" err="1">
                <a:latin typeface="Times New Roman" pitchFamily="18" charset="0"/>
                <a:cs typeface="Times New Roman" pitchFamily="18" charset="0"/>
              </a:rPr>
              <a:t>ішіндегілерден</a:t>
            </a:r>
            <a:r>
              <a:rPr sz="19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900" spc="-5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1900" spc="-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1900" spc="-5" dirty="0" err="1" smtClean="0"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kk-KZ" sz="1900" spc="-5" dirty="0" smtClean="0">
                <a:latin typeface="Times New Roman" pitchFamily="18" charset="0"/>
                <a:cs typeface="Times New Roman" pitchFamily="18" charset="0"/>
              </a:rPr>
              <a:t>ылғаннан кейін</a:t>
            </a:r>
            <a:r>
              <a:rPr lang="kk-KZ" sz="1900" spc="-5" dirty="0" smtClean="0">
                <a:latin typeface="Times New Roman"/>
                <a:cs typeface="Times New Roman"/>
              </a:rPr>
              <a:t>  </a:t>
            </a: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r>
              <a:rPr lang="kk-KZ" sz="2000" spc="-10" dirty="0" smtClean="0">
                <a:latin typeface="Times New Roman"/>
                <a:cs typeface="Times New Roman"/>
              </a:rPr>
              <a:t>дезинфекциялық</a:t>
            </a:r>
            <a:r>
              <a:rPr lang="kk-KZ" sz="2000" spc="130" dirty="0" smtClean="0">
                <a:latin typeface="Times New Roman"/>
                <a:cs typeface="Times New Roman"/>
              </a:rPr>
              <a:t> </a:t>
            </a:r>
            <a:r>
              <a:rPr lang="kk-KZ" sz="2000" spc="-15" dirty="0" smtClean="0">
                <a:latin typeface="Times New Roman"/>
                <a:cs typeface="Times New Roman"/>
              </a:rPr>
              <a:t>ертіндіге</a:t>
            </a:r>
            <a:r>
              <a:rPr lang="kk-KZ" sz="2000" spc="35" dirty="0" smtClean="0">
                <a:latin typeface="Times New Roman"/>
                <a:cs typeface="Times New Roman"/>
              </a:rPr>
              <a:t> </a:t>
            </a:r>
            <a:r>
              <a:rPr lang="kk-KZ" sz="2000" spc="-10" dirty="0" smtClean="0">
                <a:latin typeface="Times New Roman"/>
                <a:cs typeface="Times New Roman"/>
              </a:rPr>
              <a:t>толығымен</a:t>
            </a:r>
            <a:r>
              <a:rPr lang="kk-KZ" sz="2000" spc="30" dirty="0" smtClean="0">
                <a:latin typeface="Times New Roman"/>
                <a:cs typeface="Times New Roman"/>
              </a:rPr>
              <a:t> </a:t>
            </a:r>
            <a:r>
              <a:rPr lang="kk-KZ" sz="2000" spc="-10" dirty="0" smtClean="0">
                <a:latin typeface="Times New Roman"/>
                <a:cs typeface="Times New Roman"/>
              </a:rPr>
              <a:t>батыру </a:t>
            </a:r>
            <a:r>
              <a:rPr lang="kk-KZ" sz="2000" spc="-5" dirty="0" smtClean="0">
                <a:latin typeface="Times New Roman"/>
                <a:cs typeface="Times New Roman"/>
              </a:rPr>
              <a:t>арқылы  </a:t>
            </a:r>
            <a:r>
              <a:rPr lang="kk-KZ" sz="2000" spc="-10" dirty="0" smtClean="0">
                <a:latin typeface="Times New Roman"/>
                <a:cs typeface="Times New Roman"/>
              </a:rPr>
              <a:t>залалсыздандырылады; </a:t>
            </a: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r>
              <a:rPr lang="kk-KZ" sz="2000" spc="-10" dirty="0" smtClean="0">
                <a:latin typeface="Times New Roman"/>
                <a:cs typeface="Times New Roman"/>
              </a:rPr>
              <a:t> - </a:t>
            </a:r>
            <a:r>
              <a:rPr lang="kk-KZ" sz="2000" spc="-15" dirty="0" smtClean="0">
                <a:latin typeface="Times New Roman"/>
                <a:cs typeface="Times New Roman"/>
              </a:rPr>
              <a:t>уақыты</a:t>
            </a:r>
            <a:r>
              <a:rPr lang="kk-KZ" sz="2000" spc="85" dirty="0" smtClean="0">
                <a:latin typeface="Times New Roman"/>
                <a:cs typeface="Times New Roman"/>
              </a:rPr>
              <a:t> </a:t>
            </a:r>
            <a:r>
              <a:rPr lang="kk-KZ" sz="2000" spc="-10" dirty="0" smtClean="0">
                <a:latin typeface="Times New Roman"/>
                <a:cs typeface="Times New Roman"/>
              </a:rPr>
              <a:t>жазылады ;</a:t>
            </a:r>
            <a:endParaRPr lang="kk-KZ" sz="2000" spc="65" dirty="0" smtClean="0">
              <a:latin typeface="Times New Roman"/>
              <a:cs typeface="Times New Roman"/>
            </a:endParaRP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r>
              <a:rPr lang="kk-KZ" sz="2000" spc="-5" dirty="0" smtClean="0">
                <a:latin typeface="Times New Roman"/>
                <a:cs typeface="Times New Roman"/>
              </a:rPr>
              <a:t> - дезинфекциялық</a:t>
            </a:r>
            <a:r>
              <a:rPr lang="kk-KZ" sz="2000" spc="95" dirty="0" smtClean="0">
                <a:latin typeface="Times New Roman"/>
                <a:cs typeface="Times New Roman"/>
              </a:rPr>
              <a:t>  уақыты</a:t>
            </a:r>
            <a:r>
              <a:rPr lang="kk-KZ" sz="2000" spc="-15" dirty="0" smtClean="0">
                <a:latin typeface="Times New Roman"/>
                <a:cs typeface="Times New Roman"/>
              </a:rPr>
              <a:t> </a:t>
            </a:r>
            <a:r>
              <a:rPr lang="kk-KZ" sz="2000" spc="-5" dirty="0" smtClean="0">
                <a:latin typeface="Times New Roman"/>
                <a:cs typeface="Times New Roman"/>
              </a:rPr>
              <a:t>аяқталғаннан</a:t>
            </a:r>
            <a:r>
              <a:rPr lang="kk-KZ" sz="2000" spc="95" dirty="0" smtClean="0">
                <a:latin typeface="Times New Roman"/>
                <a:cs typeface="Times New Roman"/>
              </a:rPr>
              <a:t> </a:t>
            </a:r>
            <a:r>
              <a:rPr lang="kk-KZ" sz="2000" spc="-20" dirty="0" smtClean="0">
                <a:latin typeface="Times New Roman"/>
                <a:cs typeface="Times New Roman"/>
              </a:rPr>
              <a:t>кейін</a:t>
            </a:r>
            <a:r>
              <a:rPr lang="kk-KZ" sz="2000" spc="40" dirty="0" smtClean="0">
                <a:latin typeface="Times New Roman"/>
                <a:cs typeface="Times New Roman"/>
              </a:rPr>
              <a:t> </a:t>
            </a:r>
            <a:r>
              <a:rPr lang="kk-KZ" sz="2000" spc="-10" dirty="0" smtClean="0">
                <a:latin typeface="Times New Roman"/>
                <a:cs typeface="Times New Roman"/>
              </a:rPr>
              <a:t>күтім</a:t>
            </a:r>
            <a:r>
              <a:rPr lang="kk-KZ" sz="2000" spc="15" dirty="0" smtClean="0">
                <a:latin typeface="Times New Roman"/>
                <a:cs typeface="Times New Roman"/>
              </a:rPr>
              <a:t> </a:t>
            </a:r>
            <a:r>
              <a:rPr lang="kk-KZ" sz="2000" spc="-10" dirty="0" smtClean="0">
                <a:latin typeface="Times New Roman"/>
                <a:cs typeface="Times New Roman"/>
              </a:rPr>
              <a:t>заттарын ағынды</a:t>
            </a:r>
            <a:endParaRPr lang="kk-KZ" sz="2000" dirty="0" smtClean="0">
              <a:latin typeface="Times New Roman"/>
              <a:cs typeface="Times New Roman"/>
            </a:endParaRPr>
          </a:p>
          <a:p>
            <a:pPr marL="12700" marR="1010919" algn="just">
              <a:lnSpc>
                <a:spcPct val="100000"/>
              </a:lnSpc>
            </a:pPr>
            <a:r>
              <a:rPr lang="kk-KZ" sz="2000" spc="-10" dirty="0" smtClean="0">
                <a:latin typeface="Times New Roman"/>
                <a:cs typeface="Times New Roman"/>
              </a:rPr>
              <a:t>    </a:t>
            </a:r>
            <a:r>
              <a:rPr lang="kk-KZ" sz="2000" spc="-20" dirty="0" smtClean="0">
                <a:latin typeface="Times New Roman"/>
                <a:cs typeface="Times New Roman"/>
              </a:rPr>
              <a:t>су астында </a:t>
            </a:r>
            <a:r>
              <a:rPr lang="kk-KZ" sz="2000" spc="-10" dirty="0" smtClean="0">
                <a:latin typeface="Times New Roman"/>
                <a:cs typeface="Times New Roman"/>
              </a:rPr>
              <a:t>жуылады.</a:t>
            </a:r>
            <a:endParaRPr lang="kk-KZ" sz="2000" spc="-15" dirty="0" smtClean="0">
              <a:latin typeface="Times New Roman"/>
              <a:cs typeface="Times New Roman"/>
            </a:endParaRP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endParaRPr lang="kk-KZ" sz="1900" spc="-10" dirty="0" smtClean="0">
              <a:latin typeface="Times New Roman"/>
              <a:cs typeface="Times New Roman"/>
            </a:endParaRP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endParaRPr lang="kk-KZ" sz="1900" spc="-10" dirty="0" smtClean="0">
              <a:latin typeface="Times New Roman"/>
              <a:cs typeface="Times New Roman"/>
            </a:endParaRP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endParaRPr lang="kk-KZ" sz="1900" spc="-10" dirty="0" smtClean="0">
              <a:latin typeface="Times New Roman"/>
              <a:cs typeface="Times New Roman"/>
            </a:endParaRP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endParaRPr lang="kk-KZ" sz="1900" spc="-10" dirty="0" smtClean="0">
              <a:latin typeface="Times New Roman"/>
              <a:cs typeface="Times New Roman"/>
            </a:endParaRP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endParaRPr lang="kk-KZ" sz="1900" spc="-10" dirty="0" smtClean="0">
              <a:latin typeface="Times New Roman"/>
              <a:cs typeface="Times New Roman"/>
            </a:endParaRPr>
          </a:p>
          <a:p>
            <a:pPr marL="12700" marR="295910">
              <a:lnSpc>
                <a:spcPct val="100000"/>
              </a:lnSpc>
              <a:tabLst>
                <a:tab pos="2785745" algn="l"/>
              </a:tabLst>
            </a:pP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3200400"/>
            <a:ext cx="7162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"/>
            <a:ext cx="9139174" cy="11989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173" y="333197"/>
            <a:ext cx="87649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Төгілген</a:t>
            </a:r>
            <a:r>
              <a:rPr spc="-60" dirty="0"/>
              <a:t> </a:t>
            </a:r>
            <a:r>
              <a:rPr dirty="0"/>
              <a:t>қан</a:t>
            </a:r>
            <a:r>
              <a:rPr spc="5" dirty="0"/>
              <a:t> </a:t>
            </a:r>
            <a:r>
              <a:rPr dirty="0"/>
              <a:t>мен</a:t>
            </a:r>
            <a:r>
              <a:rPr spc="-5" dirty="0"/>
              <a:t> </a:t>
            </a:r>
            <a:r>
              <a:rPr dirty="0"/>
              <a:t>дене</a:t>
            </a:r>
            <a:r>
              <a:rPr spc="-20" dirty="0"/>
              <a:t> </a:t>
            </a:r>
            <a:r>
              <a:rPr dirty="0"/>
              <a:t>сұйықтықтарын</a:t>
            </a:r>
            <a:r>
              <a:rPr spc="-30" dirty="0"/>
              <a:t> </a:t>
            </a:r>
            <a:r>
              <a:rPr dirty="0"/>
              <a:t>жуу</a:t>
            </a:r>
            <a:r>
              <a:rPr spc="-10" dirty="0"/>
              <a:t> </a:t>
            </a:r>
            <a:r>
              <a:rPr spc="-5" dirty="0"/>
              <a:t>ережелері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1475" marR="217804" indent="-344805" algn="just">
              <a:lnSpc>
                <a:spcPct val="100000"/>
              </a:lnSpc>
              <a:spcBef>
                <a:spcPts val="100"/>
              </a:spcBef>
              <a:buClr>
                <a:srgbClr val="244060"/>
              </a:buClr>
              <a:buSzPct val="58333"/>
              <a:buFont typeface="Wingdings"/>
              <a:buChar char=""/>
              <a:tabLst>
                <a:tab pos="1800225" algn="l"/>
                <a:tab pos="1800860" algn="l"/>
              </a:tabLst>
            </a:pPr>
            <a:r>
              <a:rPr b="0" dirty="0">
                <a:solidFill>
                  <a:srgbClr val="000000"/>
                </a:solidFill>
              </a:rPr>
              <a:t>	</a:t>
            </a:r>
            <a:r>
              <a:rPr spc="-10" dirty="0"/>
              <a:t>Төгілген</a:t>
            </a:r>
            <a:r>
              <a:rPr dirty="0"/>
              <a:t> қанды</a:t>
            </a:r>
            <a:r>
              <a:rPr spc="-25" dirty="0"/>
              <a:t> </a:t>
            </a:r>
            <a:r>
              <a:rPr dirty="0"/>
              <a:t>немесе</a:t>
            </a:r>
            <a:r>
              <a:rPr spc="35" dirty="0"/>
              <a:t> </a:t>
            </a:r>
            <a:r>
              <a:rPr spc="-5" dirty="0"/>
              <a:t>дене</a:t>
            </a:r>
            <a:r>
              <a:rPr spc="-15" dirty="0"/>
              <a:t> </a:t>
            </a:r>
            <a:r>
              <a:rPr spc="5" dirty="0"/>
              <a:t>сұйықтықтарын </a:t>
            </a:r>
            <a:r>
              <a:rPr spc="10" dirty="0"/>
              <a:t> </a:t>
            </a:r>
            <a:r>
              <a:rPr spc="-15" dirty="0"/>
              <a:t>кетіру</a:t>
            </a:r>
            <a:r>
              <a:rPr spc="-30" dirty="0"/>
              <a:t> </a:t>
            </a:r>
            <a:r>
              <a:rPr spc="-15" dirty="0" err="1"/>
              <a:t>үшін</a:t>
            </a:r>
            <a:r>
              <a:rPr spc="25" dirty="0"/>
              <a:t> </a:t>
            </a:r>
            <a:r>
              <a:rPr lang="kk-KZ" spc="25" dirty="0" smtClean="0"/>
              <a:t> жаңа </a:t>
            </a:r>
            <a:r>
              <a:rPr spc="-5" dirty="0" smtClean="0"/>
              <a:t> </a:t>
            </a:r>
            <a:r>
              <a:rPr spc="-585" dirty="0" smtClean="0"/>
              <a:t> </a:t>
            </a:r>
            <a:r>
              <a:rPr dirty="0"/>
              <a:t>дайындалған</a:t>
            </a:r>
            <a:r>
              <a:rPr spc="-25" dirty="0"/>
              <a:t> </a:t>
            </a:r>
            <a:r>
              <a:rPr dirty="0"/>
              <a:t>ертіндіні</a:t>
            </a:r>
            <a:r>
              <a:rPr spc="-70" dirty="0"/>
              <a:t> </a:t>
            </a:r>
            <a:r>
              <a:rPr dirty="0"/>
              <a:t>пайдаланыңыз.</a:t>
            </a:r>
          </a:p>
          <a:p>
            <a:pPr marL="1641475" marR="5080" indent="-344805" algn="just">
              <a:lnSpc>
                <a:spcPct val="100000"/>
              </a:lnSpc>
              <a:spcBef>
                <a:spcPts val="5"/>
              </a:spcBef>
              <a:buClr>
                <a:srgbClr val="244060"/>
              </a:buClr>
              <a:buFont typeface="Wingdings"/>
              <a:buChar char=""/>
              <a:tabLst>
                <a:tab pos="1794510" algn="l"/>
                <a:tab pos="1795145" algn="l"/>
                <a:tab pos="3730625" algn="l"/>
                <a:tab pos="7160895" algn="l"/>
              </a:tabLst>
            </a:pPr>
            <a:r>
              <a:rPr b="0" dirty="0">
                <a:solidFill>
                  <a:srgbClr val="000000"/>
                </a:solidFill>
              </a:rPr>
              <a:t>	</a:t>
            </a:r>
            <a:r>
              <a:rPr dirty="0"/>
              <a:t>Пайдаланылған </a:t>
            </a:r>
            <a:r>
              <a:rPr spc="-5" dirty="0"/>
              <a:t>салфетка,мукәмалді </a:t>
            </a:r>
            <a:r>
              <a:rPr dirty="0"/>
              <a:t>Б </a:t>
            </a:r>
            <a:r>
              <a:rPr spc="-5" dirty="0"/>
              <a:t>тобындағы </a:t>
            </a:r>
            <a:r>
              <a:rPr spc="-585" dirty="0"/>
              <a:t> </a:t>
            </a:r>
            <a:r>
              <a:rPr spc="-5" dirty="0"/>
              <a:t>медициналық	</a:t>
            </a:r>
            <a:r>
              <a:rPr spc="5" dirty="0" err="1" smtClean="0"/>
              <a:t>қалдықтарға</a:t>
            </a:r>
            <a:r>
              <a:rPr lang="kk-KZ" spc="5" dirty="0" smtClean="0"/>
              <a:t> </a:t>
            </a:r>
            <a:r>
              <a:rPr dirty="0" err="1" smtClean="0"/>
              <a:t>арналған</a:t>
            </a:r>
            <a:r>
              <a:rPr dirty="0"/>
              <a:t>	</a:t>
            </a:r>
            <a:r>
              <a:rPr lang="kk-KZ" dirty="0" smtClean="0"/>
              <a:t>контейнерге</a:t>
            </a:r>
            <a:r>
              <a:rPr spc="-30" dirty="0" smtClean="0"/>
              <a:t> </a:t>
            </a:r>
            <a:r>
              <a:rPr spc="-25" dirty="0" smtClean="0"/>
              <a:t> </a:t>
            </a:r>
            <a:r>
              <a:rPr spc="-10" dirty="0"/>
              <a:t>тастау</a:t>
            </a:r>
            <a:r>
              <a:rPr spc="-35" dirty="0"/>
              <a:t> </a:t>
            </a:r>
            <a:r>
              <a:rPr spc="-15" dirty="0"/>
              <a:t>керек.</a:t>
            </a:r>
            <a:r>
              <a:rPr dirty="0"/>
              <a:t> </a:t>
            </a:r>
            <a:r>
              <a:rPr spc="-30" dirty="0"/>
              <a:t>Тазалау</a:t>
            </a:r>
            <a:r>
              <a:rPr dirty="0"/>
              <a:t> </a:t>
            </a:r>
            <a:r>
              <a:rPr spc="-10" dirty="0"/>
              <a:t>кезінде</a:t>
            </a:r>
            <a:r>
              <a:rPr spc="-15" dirty="0"/>
              <a:t> </a:t>
            </a:r>
            <a:r>
              <a:rPr spc="-25" dirty="0"/>
              <a:t>латекс</a:t>
            </a:r>
            <a:r>
              <a:rPr spc="10" dirty="0"/>
              <a:t> </a:t>
            </a:r>
            <a:r>
              <a:rPr spc="-15" dirty="0"/>
              <a:t>қолғап</a:t>
            </a:r>
            <a:r>
              <a:rPr spc="-20" dirty="0"/>
              <a:t> </a:t>
            </a:r>
            <a:r>
              <a:rPr spc="-30" dirty="0"/>
              <a:t>киюді </a:t>
            </a:r>
            <a:r>
              <a:rPr spc="-25" dirty="0"/>
              <a:t> </a:t>
            </a:r>
            <a:r>
              <a:rPr dirty="0"/>
              <a:t>ұмытпаңыз.</a:t>
            </a:r>
          </a:p>
          <a:p>
            <a:pPr marL="1641475" marR="359410" indent="-344805" algn="just">
              <a:lnSpc>
                <a:spcPct val="100000"/>
              </a:lnSpc>
              <a:spcBef>
                <a:spcPts val="5"/>
              </a:spcBef>
              <a:buClr>
                <a:srgbClr val="244060"/>
              </a:buClr>
              <a:buFont typeface="Wingdings"/>
              <a:buChar char=""/>
              <a:tabLst>
                <a:tab pos="1718310" algn="l"/>
                <a:tab pos="1718945" algn="l"/>
                <a:tab pos="4683760" algn="l"/>
                <a:tab pos="6180455" algn="l"/>
              </a:tabLst>
            </a:pPr>
            <a:r>
              <a:rPr b="0" dirty="0">
                <a:solidFill>
                  <a:srgbClr val="000000"/>
                </a:solidFill>
              </a:rPr>
              <a:t>	</a:t>
            </a:r>
            <a:r>
              <a:rPr dirty="0" smtClean="0"/>
              <a:t> </a:t>
            </a:r>
            <a:r>
              <a:rPr spc="-5" dirty="0"/>
              <a:t>Қолғаптар </a:t>
            </a:r>
            <a:r>
              <a:rPr dirty="0"/>
              <a:t>бір реттік </a:t>
            </a:r>
            <a:r>
              <a:rPr spc="-15" dirty="0"/>
              <a:t>болуы </a:t>
            </a:r>
            <a:r>
              <a:rPr spc="-20" dirty="0"/>
              <a:t>керек </a:t>
            </a:r>
            <a:r>
              <a:rPr spc="-585" dirty="0"/>
              <a:t> </a:t>
            </a:r>
            <a:r>
              <a:rPr spc="-15" dirty="0"/>
              <a:t>және</a:t>
            </a:r>
            <a:r>
              <a:rPr spc="30" dirty="0"/>
              <a:t> </a:t>
            </a:r>
            <a:r>
              <a:rPr spc="-10" dirty="0" err="1"/>
              <a:t>оларды</a:t>
            </a:r>
            <a:r>
              <a:rPr spc="-30" dirty="0"/>
              <a:t> </a:t>
            </a:r>
            <a:r>
              <a:rPr dirty="0" smtClean="0"/>
              <a:t> </a:t>
            </a:r>
            <a:r>
              <a:rPr spc="5" dirty="0"/>
              <a:t>«Б»</a:t>
            </a:r>
            <a:r>
              <a:rPr spc="-25" dirty="0"/>
              <a:t> </a:t>
            </a:r>
            <a:r>
              <a:rPr spc="-5" dirty="0"/>
              <a:t>сыныбындағы </a:t>
            </a:r>
            <a:r>
              <a:rPr dirty="0"/>
              <a:t> </a:t>
            </a:r>
            <a:r>
              <a:rPr spc="-5" dirty="0"/>
              <a:t>медициналық</a:t>
            </a:r>
            <a:r>
              <a:rPr spc="5" dirty="0"/>
              <a:t> </a:t>
            </a:r>
            <a:r>
              <a:rPr dirty="0"/>
              <a:t>қоқыс	</a:t>
            </a:r>
            <a:r>
              <a:rPr spc="-10" dirty="0"/>
              <a:t>пакетіне</a:t>
            </a:r>
            <a:r>
              <a:rPr spc="-50" dirty="0"/>
              <a:t> </a:t>
            </a:r>
            <a:r>
              <a:rPr spc="-10" dirty="0"/>
              <a:t>тастау</a:t>
            </a:r>
            <a:r>
              <a:rPr spc="-50" dirty="0"/>
              <a:t> </a:t>
            </a:r>
            <a:r>
              <a:rPr spc="-15" dirty="0"/>
              <a:t>керек. </a:t>
            </a:r>
            <a:r>
              <a:rPr spc="-10" dirty="0"/>
              <a:t>Егер </a:t>
            </a:r>
            <a:r>
              <a:rPr spc="-585" dirty="0"/>
              <a:t> </a:t>
            </a:r>
            <a:r>
              <a:rPr dirty="0"/>
              <a:t>қан</a:t>
            </a:r>
            <a:r>
              <a:rPr spc="10" dirty="0"/>
              <a:t> </a:t>
            </a:r>
            <a:r>
              <a:rPr spc="-5" dirty="0"/>
              <a:t>теріге</a:t>
            </a:r>
            <a:r>
              <a:rPr spc="-50" dirty="0"/>
              <a:t> </a:t>
            </a:r>
            <a:r>
              <a:rPr spc="5" dirty="0"/>
              <a:t>тиіп</a:t>
            </a:r>
            <a:r>
              <a:rPr spc="-10" dirty="0"/>
              <a:t> кетсе,</a:t>
            </a:r>
            <a:r>
              <a:rPr spc="10" dirty="0"/>
              <a:t> </a:t>
            </a:r>
            <a:r>
              <a:rPr dirty="0"/>
              <a:t>оны</a:t>
            </a:r>
            <a:r>
              <a:rPr spc="10" dirty="0"/>
              <a:t> </a:t>
            </a:r>
            <a:r>
              <a:rPr spc="-20" dirty="0"/>
              <a:t>дереу	</a:t>
            </a:r>
            <a:r>
              <a:rPr spc="-5" dirty="0" err="1" smtClean="0"/>
              <a:t>сабынмен</a:t>
            </a:r>
            <a:r>
              <a:rPr lang="kk-KZ" spc="-5" dirty="0" smtClean="0"/>
              <a:t> </a:t>
            </a:r>
            <a:r>
              <a:rPr spc="10" dirty="0" smtClean="0"/>
              <a:t> </a:t>
            </a:r>
            <a:r>
              <a:rPr lang="kk-KZ" spc="10" dirty="0" smtClean="0"/>
              <a:t> </a:t>
            </a:r>
            <a:r>
              <a:rPr spc="-15" dirty="0" err="1" smtClean="0"/>
              <a:t>және</a:t>
            </a:r>
            <a:r>
              <a:rPr lang="kk-KZ" spc="-15" dirty="0" smtClean="0"/>
              <a:t> ағынды</a:t>
            </a:r>
            <a:r>
              <a:rPr spc="-15" dirty="0" smtClean="0"/>
              <a:t> </a:t>
            </a:r>
            <a:r>
              <a:rPr spc="-10" dirty="0" smtClean="0"/>
              <a:t> </a:t>
            </a:r>
            <a:r>
              <a:rPr spc="-15" dirty="0"/>
              <a:t>сумен</a:t>
            </a:r>
            <a:r>
              <a:rPr dirty="0"/>
              <a:t> </a:t>
            </a:r>
            <a:r>
              <a:rPr spc="-15" dirty="0"/>
              <a:t>жуу</a:t>
            </a:r>
            <a:r>
              <a:rPr spc="15" dirty="0"/>
              <a:t> </a:t>
            </a:r>
            <a:r>
              <a:rPr spc="-15" dirty="0"/>
              <a:t>керек.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55" y="1356360"/>
            <a:ext cx="1194816" cy="11734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59" y="2785872"/>
            <a:ext cx="950976" cy="13411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39174" cy="627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606" y="71704"/>
            <a:ext cx="47224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Қолданылған</a:t>
            </a:r>
            <a:r>
              <a:rPr sz="2400" spc="-35" dirty="0"/>
              <a:t> </a:t>
            </a:r>
            <a:r>
              <a:rPr sz="2400" spc="5" dirty="0"/>
              <a:t>төсек-</a:t>
            </a:r>
            <a:r>
              <a:rPr sz="2400" spc="-25" dirty="0"/>
              <a:t> </a:t>
            </a:r>
            <a:r>
              <a:rPr sz="2400" spc="-10" dirty="0"/>
              <a:t>жаймаларды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5562911" y="71704"/>
            <a:ext cx="34067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00"/>
              </a:spcBef>
            </a:pPr>
            <a:r>
              <a:rPr sz="2400" b="1" spc="-15" dirty="0" err="1">
                <a:solidFill>
                  <a:srgbClr val="FFFFFF"/>
                </a:solidFill>
                <a:latin typeface="Times New Roman"/>
                <a:cs typeface="Times New Roman"/>
              </a:rPr>
              <a:t>қауіпсіз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24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ауыстыру</a:t>
            </a:r>
            <a:r>
              <a:rPr sz="20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14400"/>
            <a:ext cx="9139555" cy="6096000"/>
            <a:chOff x="0" y="1121676"/>
            <a:chExt cx="9139555" cy="57321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59356"/>
              <a:ext cx="9139174" cy="4939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47360"/>
              <a:ext cx="9139174" cy="891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800599"/>
              <a:ext cx="9139174" cy="891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105719"/>
              <a:ext cx="9139174" cy="8425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310140"/>
              <a:ext cx="9139174" cy="891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612148"/>
              <a:ext cx="9139174" cy="8426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865350"/>
              <a:ext cx="9139174" cy="8457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1121676"/>
              <a:ext cx="9139174" cy="84263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8600" y="152400"/>
            <a:ext cx="8915399" cy="60593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kk-KZ" sz="2000" b="1" spc="-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Қолданылған</a:t>
            </a:r>
            <a:r>
              <a:rPr sz="2000" b="1" spc="4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немесе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лас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төсек-жаймалар</a:t>
            </a:r>
            <a:r>
              <a:rPr lang="kk-KZ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мен жұмыс жүргізгенде ЖҚК кию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kk-KZ" sz="2000" b="1" spc="-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b="1" spc="-5" dirty="0" err="1" smtClean="0">
                <a:latin typeface="Times New Roman"/>
                <a:cs typeface="Times New Roman"/>
              </a:rPr>
              <a:t>Ластануды</a:t>
            </a:r>
            <a:r>
              <a:rPr b="1" spc="-95" dirty="0" smtClean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болдырмау</a:t>
            </a:r>
            <a:r>
              <a:rPr b="1" spc="-80" dirty="0">
                <a:latin typeface="Times New Roman"/>
                <a:cs typeface="Times New Roman"/>
              </a:rPr>
              <a:t> </a:t>
            </a:r>
            <a:r>
              <a:rPr b="1" spc="5" dirty="0" err="1">
                <a:latin typeface="Times New Roman"/>
                <a:cs typeface="Times New Roman"/>
              </a:rPr>
              <a:t>үшін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lang="kk-KZ" b="1" spc="-5" dirty="0" smtClean="0">
                <a:latin typeface="Times New Roman"/>
                <a:cs typeface="Times New Roman"/>
              </a:rPr>
              <a:t>төсек-жаймаларды, киімдерді </a:t>
            </a:r>
            <a:r>
              <a:rPr b="1" dirty="0" err="1" smtClean="0">
                <a:latin typeface="Times New Roman"/>
                <a:cs typeface="Times New Roman"/>
              </a:rPr>
              <a:t>сілкімеңіз</a:t>
            </a:r>
            <a:r>
              <a:rPr b="1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</a:pPr>
            <a:endParaRPr sz="1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b="1" dirty="0">
              <a:latin typeface="Times New Roman"/>
              <a:cs typeface="Times New Roman"/>
            </a:endParaRPr>
          </a:p>
          <a:p>
            <a:pPr marL="4445" algn="ctr">
              <a:lnSpc>
                <a:spcPct val="100000"/>
              </a:lnSpc>
            </a:pPr>
            <a:r>
              <a:rPr sz="1600" b="1" spc="5" dirty="0">
                <a:latin typeface="Times New Roman"/>
                <a:cs typeface="Times New Roman"/>
              </a:rPr>
              <a:t>Ластанған</a:t>
            </a:r>
            <a:r>
              <a:rPr sz="1600" b="1" spc="-80" dirty="0">
                <a:latin typeface="Times New Roman"/>
                <a:cs typeface="Times New Roman"/>
              </a:rPr>
              <a:t> </a:t>
            </a:r>
            <a:r>
              <a:rPr sz="1600" b="1" spc="-5" dirty="0" err="1">
                <a:latin typeface="Times New Roman"/>
                <a:cs typeface="Times New Roman"/>
              </a:rPr>
              <a:t>кірді</a:t>
            </a:r>
            <a:r>
              <a:rPr sz="1600" b="1" spc="385" dirty="0">
                <a:latin typeface="Times New Roman"/>
                <a:cs typeface="Times New Roman"/>
              </a:rPr>
              <a:t> </a:t>
            </a:r>
            <a:r>
              <a:rPr sz="1600" b="1" spc="10" dirty="0" err="1" smtClean="0">
                <a:latin typeface="Times New Roman"/>
                <a:cs typeface="Times New Roman"/>
              </a:rPr>
              <a:t>төсек</a:t>
            </a:r>
            <a:r>
              <a:rPr lang="kk-KZ" sz="1600" b="1" spc="10" dirty="0" smtClean="0">
                <a:latin typeface="Times New Roman"/>
                <a:cs typeface="Times New Roman"/>
              </a:rPr>
              <a:t>-жаймаларды,киімдерді</a:t>
            </a:r>
            <a:r>
              <a:rPr sz="1600" b="1" spc="335" dirty="0" smtClean="0">
                <a:latin typeface="Times New Roman"/>
                <a:cs typeface="Times New Roman"/>
              </a:rPr>
              <a:t> </a:t>
            </a:r>
            <a:r>
              <a:rPr lang="kk-KZ" sz="1600" b="1" dirty="0" smtClean="0">
                <a:latin typeface="Times New Roman"/>
                <a:cs typeface="Times New Roman"/>
              </a:rPr>
              <a:t>арнайы</a:t>
            </a:r>
            <a:r>
              <a:rPr sz="1600" b="1" spc="365" dirty="0" smtClean="0"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latin typeface="Times New Roman"/>
                <a:cs typeface="Times New Roman"/>
              </a:rPr>
              <a:t>қапшық</a:t>
            </a:r>
            <a:r>
              <a:rPr lang="kk-KZ" sz="1600" b="1" dirty="0" smtClean="0">
                <a:latin typeface="Times New Roman"/>
                <a:cs typeface="Times New Roman"/>
              </a:rPr>
              <a:t>тарға</a:t>
            </a:r>
            <a:r>
              <a:rPr sz="1600" b="1" spc="-75" dirty="0" smtClean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салыңыз.</a:t>
            </a:r>
            <a:endParaRPr sz="16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b="1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2400" b="1" spc="5" dirty="0" err="1" smtClean="0">
                <a:latin typeface="Times New Roman"/>
                <a:cs typeface="Times New Roman"/>
              </a:rPr>
              <a:t>Кір</a:t>
            </a:r>
            <a:r>
              <a:rPr sz="2400" b="1" spc="-40" dirty="0" smtClean="0">
                <a:latin typeface="Times New Roman"/>
                <a:cs typeface="Times New Roman"/>
              </a:rPr>
              <a:t> </a:t>
            </a:r>
            <a:r>
              <a:rPr sz="2400" b="1" spc="5" dirty="0" err="1" smtClean="0">
                <a:latin typeface="Times New Roman"/>
                <a:cs typeface="Times New Roman"/>
              </a:rPr>
              <a:t>өте</a:t>
            </a:r>
            <a:r>
              <a:rPr sz="2400" b="1" spc="340" dirty="0" smtClean="0">
                <a:latin typeface="Times New Roman"/>
                <a:cs typeface="Times New Roman"/>
              </a:rPr>
              <a:t> </a:t>
            </a:r>
            <a:r>
              <a:rPr sz="2400" b="1" spc="5" dirty="0" err="1" smtClean="0">
                <a:latin typeface="Times New Roman"/>
                <a:cs typeface="Times New Roman"/>
              </a:rPr>
              <a:t>лас</a:t>
            </a:r>
            <a:r>
              <a:rPr sz="2400" b="1" spc="-55" dirty="0" smtClean="0">
                <a:latin typeface="Times New Roman"/>
                <a:cs typeface="Times New Roman"/>
              </a:rPr>
              <a:t> </a:t>
            </a:r>
            <a:r>
              <a:rPr sz="2400" b="1" spc="5" dirty="0" err="1" smtClean="0">
                <a:latin typeface="Times New Roman"/>
                <a:cs typeface="Times New Roman"/>
              </a:rPr>
              <a:t>болса</a:t>
            </a:r>
            <a:r>
              <a:rPr sz="2400" b="1" spc="5" dirty="0" smtClean="0">
                <a:latin typeface="Times New Roman"/>
                <a:cs typeface="Times New Roman"/>
              </a:rPr>
              <a:t>.</a:t>
            </a:r>
            <a:endParaRPr sz="2400" b="1" dirty="0" smtClean="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  <a:spcBef>
                <a:spcPts val="1060"/>
              </a:spcBef>
            </a:pPr>
            <a:endParaRPr lang="kk-KZ" b="1" dirty="0" smtClean="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  <a:spcBef>
                <a:spcPts val="1060"/>
              </a:spcBef>
            </a:pPr>
            <a:r>
              <a:rPr sz="1500" b="1" spc="-5" dirty="0" err="1" smtClean="0">
                <a:latin typeface="Times New Roman"/>
                <a:cs typeface="Times New Roman"/>
              </a:rPr>
              <a:t>Қатты</a:t>
            </a:r>
            <a:r>
              <a:rPr sz="1500" b="1" spc="-45" dirty="0" smtClean="0">
                <a:latin typeface="Times New Roman"/>
                <a:cs typeface="Times New Roman"/>
              </a:rPr>
              <a:t> </a:t>
            </a:r>
            <a:r>
              <a:rPr sz="1500" b="1" spc="-5" dirty="0" err="1" smtClean="0">
                <a:latin typeface="Times New Roman"/>
                <a:cs typeface="Times New Roman"/>
              </a:rPr>
              <a:t>ластану</a:t>
            </a:r>
            <a:r>
              <a:rPr lang="kk-KZ" sz="1500" b="1" spc="-5" dirty="0" smtClean="0">
                <a:latin typeface="Times New Roman"/>
                <a:cs typeface="Times New Roman"/>
              </a:rPr>
              <a:t> кезінде </a:t>
            </a:r>
            <a:r>
              <a:rPr sz="1500" b="1" spc="5" dirty="0" smtClean="0">
                <a:latin typeface="Times New Roman"/>
                <a:cs typeface="Times New Roman"/>
              </a:rPr>
              <a:t>(</a:t>
            </a:r>
            <a:r>
              <a:rPr sz="1500" b="1" spc="5" dirty="0" err="1" smtClean="0">
                <a:latin typeface="Times New Roman"/>
                <a:cs typeface="Times New Roman"/>
              </a:rPr>
              <a:t>мысалы,нәжіс</a:t>
            </a:r>
            <a:r>
              <a:rPr sz="1500" b="1" spc="5" dirty="0">
                <a:latin typeface="Times New Roman"/>
                <a:cs typeface="Times New Roman"/>
              </a:rPr>
              <a:t>,</a:t>
            </a:r>
            <a:r>
              <a:rPr sz="1500" b="1" spc="-85" dirty="0">
                <a:latin typeface="Times New Roman"/>
                <a:cs typeface="Times New Roman"/>
              </a:rPr>
              <a:t> </a:t>
            </a:r>
            <a:r>
              <a:rPr sz="1500" b="1" spc="5" dirty="0">
                <a:latin typeface="Times New Roman"/>
                <a:cs typeface="Times New Roman"/>
              </a:rPr>
              <a:t>құсық)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-5" dirty="0" err="1">
                <a:latin typeface="Times New Roman"/>
                <a:cs typeface="Times New Roman"/>
              </a:rPr>
              <a:t>қолғап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lang="kk-KZ" sz="1500" b="1" spc="-55" dirty="0" smtClean="0">
                <a:latin typeface="Times New Roman"/>
                <a:cs typeface="Times New Roman"/>
              </a:rPr>
              <a:t> пен</a:t>
            </a:r>
            <a:r>
              <a:rPr sz="1500" b="1" spc="-80" dirty="0" smtClean="0">
                <a:latin typeface="Times New Roman"/>
                <a:cs typeface="Times New Roman"/>
              </a:rPr>
              <a:t> </a:t>
            </a:r>
            <a:r>
              <a:rPr lang="kk-KZ" sz="1500" b="1" spc="-80" dirty="0" smtClean="0">
                <a:latin typeface="Times New Roman"/>
                <a:cs typeface="Times New Roman"/>
              </a:rPr>
              <a:t> немесе</a:t>
            </a:r>
            <a:r>
              <a:rPr sz="1500" b="1" spc="-35" dirty="0" smtClean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қатты</a:t>
            </a:r>
            <a:r>
              <a:rPr sz="1500" b="1" spc="-4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затпен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spc="10" dirty="0">
                <a:latin typeface="Times New Roman"/>
                <a:cs typeface="Times New Roman"/>
              </a:rPr>
              <a:t>алып</a:t>
            </a:r>
            <a:endParaRPr sz="1500" b="1" dirty="0">
              <a:latin typeface="Times New Roman"/>
              <a:cs typeface="Times New Roman"/>
            </a:endParaRPr>
          </a:p>
          <a:p>
            <a:pPr marL="13335" algn="ctr">
              <a:lnSpc>
                <a:spcPts val="1789"/>
              </a:lnSpc>
            </a:pPr>
            <a:r>
              <a:rPr sz="1500" b="1" spc="5" dirty="0">
                <a:latin typeface="Times New Roman"/>
                <a:cs typeface="Times New Roman"/>
              </a:rPr>
              <a:t>тастаңыз.</a:t>
            </a:r>
            <a:endParaRPr sz="1500" b="1" dirty="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1055"/>
              </a:spcBef>
            </a:pPr>
            <a:r>
              <a:rPr lang="ru-RU" sz="1600" b="1" spc="5" dirty="0" err="1" smtClean="0">
                <a:latin typeface="Times New Roman"/>
                <a:cs typeface="Times New Roman"/>
              </a:rPr>
              <a:t>Ластанған</a:t>
            </a:r>
            <a:r>
              <a:rPr lang="ru-RU" sz="1600" b="1" spc="-75" dirty="0" err="1" smtClean="0">
                <a:latin typeface="Times New Roman"/>
                <a:cs typeface="Times New Roman"/>
              </a:rPr>
              <a:t> </a:t>
            </a:r>
            <a:r>
              <a:rPr lang="ru-RU" sz="1600" b="1" spc="10" dirty="0" err="1" smtClean="0">
                <a:latin typeface="Times New Roman"/>
                <a:cs typeface="Times New Roman"/>
              </a:rPr>
              <a:t>төсек</a:t>
            </a:r>
            <a:r>
              <a:rPr lang="ru-RU" sz="1600" b="1" spc="-25" dirty="0" err="1" smtClean="0"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latin typeface="Times New Roman"/>
                <a:cs typeface="Times New Roman"/>
              </a:rPr>
              <a:t>–</a:t>
            </a:r>
            <a:r>
              <a:rPr lang="ru-RU" sz="1600" b="1" spc="10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жаймаларды</a:t>
            </a:r>
            <a:r>
              <a:rPr lang="ru-RU" sz="1600" b="1" dirty="0" smtClean="0">
                <a:latin typeface="Times New Roman"/>
                <a:cs typeface="Times New Roman"/>
              </a:rPr>
              <a:t>, </a:t>
            </a:r>
            <a:r>
              <a:rPr lang="ru-RU" sz="1600" b="1" dirty="0" err="1" smtClean="0">
                <a:latin typeface="Times New Roman"/>
                <a:cs typeface="Times New Roman"/>
              </a:rPr>
              <a:t>киімдерді</a:t>
            </a:r>
            <a:r>
              <a:rPr lang="ru-RU" sz="1600" b="1" dirty="0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таңбаланған</a:t>
            </a:r>
            <a:r>
              <a:rPr lang="ru-RU" sz="1600" b="1" spc="-5" dirty="0" err="1" smtClean="0">
                <a:latin typeface="Times New Roman"/>
                <a:cs typeface="Times New Roman"/>
              </a:rPr>
              <a:t>, саңылау</a:t>
            </a:r>
            <a:r>
              <a:rPr lang="ru-RU" sz="1600" b="1" spc="-60" dirty="0" err="1" smtClean="0"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latin typeface="Times New Roman"/>
                <a:cs typeface="Times New Roman"/>
              </a:rPr>
              <a:t>өткізбейтін</a:t>
            </a:r>
            <a:r>
              <a:rPr lang="ru-RU" sz="1600" b="1" spc="-65" dirty="0" err="1" smtClean="0">
                <a:latin typeface="Times New Roman"/>
                <a:cs typeface="Times New Roman"/>
              </a:rPr>
              <a:t> </a:t>
            </a:r>
            <a:r>
              <a:rPr lang="ru-RU" sz="1600" b="1" spc="-5" dirty="0" err="1" smtClean="0">
                <a:latin typeface="Times New Roman"/>
                <a:cs typeface="Times New Roman"/>
              </a:rPr>
              <a:t>контейнерге</a:t>
            </a:r>
            <a:r>
              <a:rPr lang="ru-RU" sz="1600" b="1" spc="-35" dirty="0" smtClean="0">
                <a:latin typeface="Times New Roman"/>
                <a:cs typeface="Times New Roman"/>
              </a:rPr>
              <a:t> </a:t>
            </a:r>
            <a:r>
              <a:rPr lang="ru-RU" sz="1600" b="1" spc="10" dirty="0" err="1" smtClean="0">
                <a:latin typeface="Times New Roman"/>
                <a:cs typeface="Times New Roman"/>
              </a:rPr>
              <a:t>салыңыз </a:t>
            </a:r>
            <a:r>
              <a:rPr lang="ru-RU" sz="1600" b="1" spc="-385" dirty="0" err="1" smtClean="0">
                <a:latin typeface="Times New Roman"/>
                <a:cs typeface="Times New Roman"/>
              </a:rPr>
              <a:t> </a:t>
            </a:r>
            <a:r>
              <a:rPr lang="ru-RU" sz="1600" b="1" spc="10" dirty="0" smtClean="0">
                <a:latin typeface="Times New Roman"/>
                <a:cs typeface="Times New Roman"/>
              </a:rPr>
              <a:t>(контейнер </a:t>
            </a:r>
            <a:r>
              <a:rPr lang="ru-RU" sz="1600" b="1" spc="10" dirty="0" err="1" smtClean="0">
                <a:latin typeface="Times New Roman"/>
                <a:cs typeface="Times New Roman"/>
              </a:rPr>
              <a:t>қақпағы толық жабылатын</a:t>
            </a:r>
            <a:r>
              <a:rPr lang="ru-RU" sz="1600" b="1" spc="10" dirty="0" smtClean="0">
                <a:latin typeface="Times New Roman"/>
                <a:cs typeface="Times New Roman"/>
              </a:rPr>
              <a:t> </a:t>
            </a:r>
            <a:r>
              <a:rPr lang="ru-RU" sz="1600" b="1" spc="10" dirty="0" err="1" smtClean="0">
                <a:latin typeface="Times New Roman"/>
                <a:cs typeface="Times New Roman"/>
              </a:rPr>
              <a:t>немесе</a:t>
            </a:r>
            <a:r>
              <a:rPr lang="ru-RU" sz="1600" b="1" spc="10" dirty="0" smtClean="0">
                <a:latin typeface="Times New Roman"/>
                <a:cs typeface="Times New Roman"/>
              </a:rPr>
              <a:t> </a:t>
            </a:r>
            <a:r>
              <a:rPr lang="ru-RU" sz="1600" b="1" spc="10" dirty="0" err="1" smtClean="0">
                <a:latin typeface="Times New Roman"/>
                <a:cs typeface="Times New Roman"/>
              </a:rPr>
              <a:t>қапшық</a:t>
            </a:r>
            <a:r>
              <a:rPr lang="ru-RU" sz="1600" b="1" dirty="0" smtClean="0">
                <a:latin typeface="Times New Roman"/>
                <a:cs typeface="Times New Roman"/>
              </a:rPr>
              <a:t>).</a:t>
            </a:r>
            <a:endParaRPr sz="1600" b="1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b="1" dirty="0">
              <a:latin typeface="Times New Roman"/>
              <a:cs typeface="Times New Roman"/>
            </a:endParaRPr>
          </a:p>
          <a:p>
            <a:pPr marL="3175" algn="ctr">
              <a:lnSpc>
                <a:spcPts val="1789"/>
              </a:lnSpc>
            </a:pPr>
            <a:r>
              <a:rPr sz="1500" b="1" spc="-10" dirty="0" err="1" smtClean="0">
                <a:latin typeface="Times New Roman"/>
                <a:cs typeface="Times New Roman"/>
              </a:rPr>
              <a:t>Таза</a:t>
            </a:r>
            <a:r>
              <a:rPr sz="1500" b="1" spc="-20" dirty="0" smtClean="0">
                <a:latin typeface="Times New Roman"/>
                <a:cs typeface="Times New Roman"/>
              </a:rPr>
              <a:t> </a:t>
            </a:r>
            <a:r>
              <a:rPr sz="1500" b="1" spc="10" dirty="0" err="1">
                <a:latin typeface="Times New Roman"/>
                <a:cs typeface="Times New Roman"/>
              </a:rPr>
              <a:t>төсек</a:t>
            </a:r>
            <a:r>
              <a:rPr sz="1500" b="1" spc="10" dirty="0">
                <a:latin typeface="Times New Roman"/>
                <a:cs typeface="Times New Roman"/>
              </a:rPr>
              <a:t>-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dirty="0" err="1" smtClean="0">
                <a:latin typeface="Times New Roman"/>
                <a:cs typeface="Times New Roman"/>
              </a:rPr>
              <a:t>жаймалар</a:t>
            </a:r>
            <a:r>
              <a:rPr lang="kk-KZ" sz="1500" b="1" dirty="0" smtClean="0">
                <a:latin typeface="Times New Roman"/>
                <a:cs typeface="Times New Roman"/>
              </a:rPr>
              <a:t>ды</a:t>
            </a:r>
            <a:r>
              <a:rPr sz="1500" b="1" spc="345" dirty="0" smtClean="0">
                <a:latin typeface="Times New Roman"/>
                <a:cs typeface="Times New Roman"/>
              </a:rPr>
              <a:t> </a:t>
            </a:r>
            <a:r>
              <a:rPr sz="1500" b="1" spc="5" dirty="0">
                <a:latin typeface="Times New Roman"/>
                <a:cs typeface="Times New Roman"/>
              </a:rPr>
              <a:t>ластануын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болдырмайтындай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етіп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spc="5" dirty="0">
                <a:latin typeface="Times New Roman"/>
                <a:cs typeface="Times New Roman"/>
              </a:rPr>
              <a:t>сұрыпталуы</a:t>
            </a:r>
            <a:r>
              <a:rPr sz="1500" b="1" spc="-9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және </a:t>
            </a:r>
            <a:r>
              <a:rPr sz="1500" b="1" spc="5" dirty="0">
                <a:latin typeface="Times New Roman"/>
                <a:cs typeface="Times New Roman"/>
              </a:rPr>
              <a:t>тасымалдануы</a:t>
            </a:r>
            <a:endParaRPr sz="1500" b="1" dirty="0">
              <a:latin typeface="Times New Roman"/>
              <a:cs typeface="Times New Roman"/>
            </a:endParaRPr>
          </a:p>
          <a:p>
            <a:pPr marL="10160" algn="ctr">
              <a:lnSpc>
                <a:spcPts val="1789"/>
              </a:lnSpc>
            </a:pPr>
            <a:r>
              <a:rPr sz="1500" b="1" spc="-10" dirty="0">
                <a:latin typeface="Times New Roman"/>
                <a:cs typeface="Times New Roman"/>
              </a:rPr>
              <a:t>керек</a:t>
            </a:r>
            <a:r>
              <a:rPr sz="1500" b="1" spc="-3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(яғни</a:t>
            </a:r>
            <a:r>
              <a:rPr sz="1500" b="1" spc="-10" dirty="0">
                <a:latin typeface="Times New Roman"/>
                <a:cs typeface="Times New Roman"/>
              </a:rPr>
              <a:t> </a:t>
            </a:r>
            <a:r>
              <a:rPr sz="1500" b="1" spc="10" dirty="0">
                <a:latin typeface="Times New Roman"/>
                <a:cs typeface="Times New Roman"/>
              </a:rPr>
              <a:t>таза</a:t>
            </a:r>
            <a:r>
              <a:rPr sz="1500" b="1" spc="-25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жерде,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жабық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сыйымдылықтарда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).</a:t>
            </a:r>
            <a:endParaRPr sz="15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 b="1" dirty="0">
              <a:latin typeface="Times New Roman"/>
              <a:cs typeface="Times New Roman"/>
            </a:endParaRPr>
          </a:p>
          <a:p>
            <a:pPr marL="635000" marR="605790" algn="ctr">
              <a:lnSpc>
                <a:spcPts val="1660"/>
              </a:lnSpc>
            </a:pPr>
            <a:endParaRPr lang="kk-KZ" sz="1500" b="1" spc="-10" dirty="0" smtClean="0">
              <a:latin typeface="Times New Roman"/>
              <a:cs typeface="Times New Roman"/>
            </a:endParaRPr>
          </a:p>
          <a:p>
            <a:pPr marL="635000" marR="605790" algn="ctr">
              <a:lnSpc>
                <a:spcPts val="1660"/>
              </a:lnSpc>
            </a:pPr>
            <a:r>
              <a:rPr sz="1400" b="1" spc="-10" dirty="0" err="1" smtClean="0">
                <a:latin typeface="Times New Roman"/>
                <a:cs typeface="Times New Roman"/>
              </a:rPr>
              <a:t>Таза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5" dirty="0" err="1" smtClean="0">
                <a:latin typeface="Times New Roman"/>
                <a:cs typeface="Times New Roman"/>
              </a:rPr>
              <a:t>төсек-жаймалары</a:t>
            </a:r>
            <a:r>
              <a:rPr lang="kk-KZ" sz="1400" b="1" spc="5" dirty="0" smtClean="0">
                <a:latin typeface="Times New Roman"/>
                <a:cs typeface="Times New Roman"/>
              </a:rPr>
              <a:t> арнайы белгіленген бөлмеде </a:t>
            </a:r>
            <a:r>
              <a:rPr lang="kk-KZ" sz="1400" b="1" dirty="0" smtClean="0">
                <a:latin typeface="Times New Roman"/>
                <a:cs typeface="Times New Roman"/>
              </a:rPr>
              <a:t>  немесе жабық </a:t>
            </a:r>
            <a:r>
              <a:rPr sz="1400" b="1" dirty="0" err="1" smtClean="0">
                <a:latin typeface="Times New Roman"/>
                <a:cs typeface="Times New Roman"/>
              </a:rPr>
              <a:t>шкаф</a:t>
            </a:r>
            <a:r>
              <a:rPr lang="kk-KZ" sz="1400" b="1" dirty="0" smtClean="0">
                <a:latin typeface="Times New Roman"/>
                <a:cs typeface="Times New Roman"/>
              </a:rPr>
              <a:t>та   көпшілік ортасынан алшақ орындарда</a:t>
            </a:r>
            <a:r>
              <a:rPr sz="1400" b="1" spc="345" dirty="0" smtClean="0">
                <a:latin typeface="Times New Roman"/>
                <a:cs typeface="Times New Roman"/>
              </a:rPr>
              <a:t> </a:t>
            </a:r>
            <a:r>
              <a:rPr sz="1400" b="1" spc="10" dirty="0">
                <a:latin typeface="Times New Roman"/>
                <a:cs typeface="Times New Roman"/>
              </a:rPr>
              <a:t>сақталуы</a:t>
            </a:r>
            <a:r>
              <a:rPr sz="1400" b="1" spc="-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керек.</a:t>
            </a:r>
            <a:endParaRPr sz="1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"/>
            <a:ext cx="9139174" cy="5570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574" y="82683"/>
            <a:ext cx="7740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750" algn="l"/>
                <a:tab pos="5166995" algn="l"/>
              </a:tabLst>
            </a:pPr>
            <a:r>
              <a:rPr sz="2400" spc="-5" dirty="0"/>
              <a:t>Қолданылған	</a:t>
            </a:r>
            <a:r>
              <a:rPr sz="2400" dirty="0"/>
              <a:t>төсек</a:t>
            </a:r>
            <a:r>
              <a:rPr sz="2400" spc="25" dirty="0"/>
              <a:t> </a:t>
            </a:r>
            <a:r>
              <a:rPr sz="2400" dirty="0"/>
              <a:t>–</a:t>
            </a:r>
            <a:r>
              <a:rPr sz="2400" spc="15" dirty="0"/>
              <a:t> </a:t>
            </a:r>
            <a:r>
              <a:rPr sz="2400" spc="-10" dirty="0"/>
              <a:t>жаймаларын	</a:t>
            </a:r>
            <a:r>
              <a:rPr sz="2400" spc="-20" dirty="0"/>
              <a:t>қауіпсіз</a:t>
            </a:r>
            <a:r>
              <a:rPr sz="2400" spc="-55" dirty="0"/>
              <a:t> </a:t>
            </a:r>
            <a:r>
              <a:rPr sz="2400" spc="-45" dirty="0"/>
              <a:t>ауыстыру.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66624" y="914400"/>
            <a:ext cx="8972550" cy="3982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Денсаулық</a:t>
            </a:r>
            <a:r>
              <a:rPr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сақтау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мекемелеріндегі</a:t>
            </a:r>
            <a:r>
              <a:rPr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төсеніш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режиміне</a:t>
            </a:r>
            <a:r>
              <a:rPr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келесі</a:t>
            </a:r>
            <a:r>
              <a:rPr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талаптар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қойылады:</a:t>
            </a:r>
            <a:endParaRPr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70485" indent="-58419">
              <a:lnSpc>
                <a:spcPct val="100000"/>
              </a:lnSpc>
              <a:buSzPct val="92307"/>
              <a:buFont typeface="Wingdings" pitchFamily="2" charset="2"/>
              <a:buChar char="Ø"/>
              <a:tabLst>
                <a:tab pos="71120" algn="l"/>
              </a:tabLst>
            </a:pPr>
            <a:r>
              <a:rPr sz="1600" spc="-10" dirty="0" err="1" smtClean="0">
                <a:latin typeface="Times New Roman"/>
                <a:cs typeface="Times New Roman"/>
              </a:rPr>
              <a:t>обьектілер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төсек-жаймаларымен</a:t>
            </a:r>
            <a:r>
              <a:rPr sz="1600" spc="-5" dirty="0" smtClean="0">
                <a:latin typeface="Times New Roman"/>
                <a:cs typeface="Times New Roman"/>
              </a:rPr>
              <a:t>,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жаялықпен</a:t>
            </a:r>
            <a:r>
              <a:rPr sz="1600" spc="-10" dirty="0" smtClean="0">
                <a:latin typeface="Times New Roman"/>
                <a:cs typeface="Times New Roman"/>
              </a:rPr>
              <a:t>,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сүлгілер</a:t>
            </a:r>
            <a:r>
              <a:rPr sz="1600" spc="50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мен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қамтамасыз</a:t>
            </a:r>
            <a:r>
              <a:rPr sz="1600" spc="2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етіледі</a:t>
            </a:r>
            <a:r>
              <a:rPr sz="1600" spc="-10" dirty="0" smtClean="0">
                <a:latin typeface="Times New Roman"/>
                <a:cs typeface="Times New Roman"/>
              </a:rPr>
              <a:t>;</a:t>
            </a:r>
            <a:endParaRPr sz="1600" dirty="0" smtClean="0">
              <a:latin typeface="Times New Roman"/>
              <a:cs typeface="Times New Roman"/>
            </a:endParaRPr>
          </a:p>
          <a:p>
            <a:pPr marL="70485" indent="-58419">
              <a:buSzPct val="92307"/>
              <a:buFont typeface="Wingdings" pitchFamily="2" charset="2"/>
              <a:buChar char="Ø"/>
              <a:tabLst>
                <a:tab pos="71120" algn="l"/>
              </a:tabLst>
            </a:pPr>
            <a:r>
              <a:rPr sz="1600" spc="-5" dirty="0" err="1" smtClean="0">
                <a:latin typeface="Times New Roman"/>
                <a:cs typeface="Times New Roman"/>
              </a:rPr>
              <a:t>операциялық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бөлімдерде,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босану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залдарында,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асептикалық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жағдайы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бар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бөлмелерде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стерильді </a:t>
            </a:r>
            <a:r>
              <a:rPr sz="1600" dirty="0">
                <a:latin typeface="Times New Roman"/>
                <a:cs typeface="Times New Roman"/>
              </a:rPr>
              <a:t>немесе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бір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рет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қолданылатын</a:t>
            </a:r>
            <a:r>
              <a:rPr lang="kk-KZ" sz="1600" spc="-10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киімдер</a:t>
            </a:r>
            <a:r>
              <a:rPr lang="ru-RU" sz="1600" spc="5" dirty="0" smtClean="0">
                <a:latin typeface="Times New Roman"/>
                <a:cs typeface="Times New Roman"/>
              </a:rPr>
              <a:t> </a:t>
            </a:r>
            <a:r>
              <a:rPr lang="ru-RU" sz="1600" spc="-10" dirty="0" err="1" smtClean="0">
                <a:latin typeface="Times New Roman"/>
                <a:cs typeface="Times New Roman"/>
              </a:rPr>
              <a:t>қолданылады;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70485" indent="-58419">
              <a:lnSpc>
                <a:spcPct val="100000"/>
              </a:lnSpc>
              <a:buSzPct val="92307"/>
              <a:buFont typeface="Wingdings" pitchFamily="2" charset="2"/>
              <a:buChar char="Ø"/>
              <a:tabLst>
                <a:tab pos="71120" algn="l"/>
              </a:tabLst>
            </a:pPr>
            <a:r>
              <a:rPr lang="kk-KZ" sz="1600" spc="-10" dirty="0" smtClean="0">
                <a:latin typeface="Times New Roman"/>
                <a:cs typeface="Times New Roman"/>
              </a:rPr>
              <a:t>пациенттерге </a:t>
            </a:r>
            <a:r>
              <a:rPr sz="1600" spc="15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арналған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төсенішті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ауыстыру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күнтізбелік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жеті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күнде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бір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және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ластануына</a:t>
            </a:r>
            <a:r>
              <a:rPr sz="1600" spc="-5" dirty="0">
                <a:latin typeface="Times New Roman"/>
                <a:cs typeface="Times New Roman"/>
              </a:rPr>
              <a:t> қарай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жүргізіледі;</a:t>
            </a:r>
            <a:endParaRPr sz="1600" dirty="0">
              <a:latin typeface="Times New Roman"/>
              <a:cs typeface="Times New Roman"/>
            </a:endParaRPr>
          </a:p>
          <a:p>
            <a:pPr marL="70485" indent="-58419">
              <a:lnSpc>
                <a:spcPct val="100000"/>
              </a:lnSpc>
              <a:buSzPct val="92307"/>
              <a:buFont typeface="Wingdings" pitchFamily="2" charset="2"/>
              <a:buChar char="Ø"/>
              <a:tabLst>
                <a:tab pos="71120" algn="l"/>
              </a:tabLst>
            </a:pPr>
            <a:r>
              <a:rPr sz="1600" dirty="0">
                <a:latin typeface="Times New Roman"/>
                <a:cs typeface="Times New Roman"/>
              </a:rPr>
              <a:t>босануға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арналған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төсек</a:t>
            </a:r>
            <a:r>
              <a:rPr lang="kk-KZ" sz="1600" dirty="0" smtClean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-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орын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жабдығын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ауыстыру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күнтізбелік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үш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күн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сайын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және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оның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ластануына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қарай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 err="1" smtClean="0">
                <a:latin typeface="Times New Roman"/>
                <a:cs typeface="Times New Roman"/>
              </a:rPr>
              <a:t>жүзеге</a:t>
            </a:r>
            <a:r>
              <a:rPr lang="kk-KZ"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асырылады</a:t>
            </a:r>
            <a:r>
              <a:rPr sz="1600" spc="-10" dirty="0">
                <a:latin typeface="Times New Roman"/>
                <a:cs typeface="Times New Roman"/>
              </a:rPr>
              <a:t>;</a:t>
            </a:r>
            <a:endParaRPr sz="1600" dirty="0">
              <a:latin typeface="Times New Roman"/>
              <a:cs typeface="Times New Roman"/>
            </a:endParaRPr>
          </a:p>
          <a:p>
            <a:pPr marL="70485" indent="-58419">
              <a:lnSpc>
                <a:spcPct val="100000"/>
              </a:lnSpc>
              <a:buSzPct val="92307"/>
              <a:buFont typeface="Wingdings" pitchFamily="2" charset="2"/>
              <a:buChar char="Ø"/>
              <a:tabLst>
                <a:tab pos="71120" algn="l"/>
              </a:tabLst>
            </a:pPr>
            <a:r>
              <a:rPr sz="1600" spc="-15" dirty="0" err="1" smtClean="0">
                <a:latin typeface="Times New Roman"/>
                <a:cs typeface="Times New Roman"/>
              </a:rPr>
              <a:t>ауруханалардың</a:t>
            </a:r>
            <a:r>
              <a:rPr sz="1600" spc="95" dirty="0" smtClean="0">
                <a:latin typeface="Times New Roman"/>
                <a:cs typeface="Times New Roman"/>
              </a:rPr>
              <a:t> </a:t>
            </a:r>
            <a:r>
              <a:rPr sz="1600" spc="-20" dirty="0" err="1" smtClean="0">
                <a:latin typeface="Times New Roman"/>
                <a:cs typeface="Times New Roman"/>
              </a:rPr>
              <a:t>қабылдау</a:t>
            </a:r>
            <a:r>
              <a:rPr sz="1600" spc="7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бөлімдерінде</a:t>
            </a:r>
            <a:r>
              <a:rPr sz="1600" spc="425" dirty="0" smtClean="0">
                <a:latin typeface="Times New Roman"/>
                <a:cs typeface="Times New Roman"/>
              </a:rPr>
              <a:t> </a:t>
            </a:r>
            <a:r>
              <a:rPr sz="1600" spc="-15" dirty="0" err="1" smtClean="0">
                <a:latin typeface="Times New Roman"/>
                <a:cs typeface="Times New Roman"/>
              </a:rPr>
              <a:t>науқастардың</a:t>
            </a:r>
            <a:r>
              <a:rPr sz="1600" spc="5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сыртқы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киімдері</a:t>
            </a:r>
            <a:r>
              <a:rPr lang="kk-KZ" sz="1600" spc="-10" dirty="0" smtClean="0">
                <a:latin typeface="Times New Roman"/>
                <a:cs typeface="Times New Roman"/>
              </a:rPr>
              <a:t> </a:t>
            </a:r>
            <a:r>
              <a:rPr lang="kk-KZ" sz="1600" spc="20" dirty="0" smtClean="0">
                <a:latin typeface="Times New Roman"/>
                <a:cs typeface="Times New Roman"/>
              </a:rPr>
              <a:t>арнайы </a:t>
            </a:r>
            <a:r>
              <a:rPr lang="kk-KZ" sz="1600" spc="45" dirty="0" smtClean="0">
                <a:latin typeface="Times New Roman"/>
                <a:cs typeface="Times New Roman"/>
              </a:rPr>
              <a:t> </a:t>
            </a:r>
            <a:r>
              <a:rPr lang="kk-KZ" sz="1600" spc="-10" dirty="0" smtClean="0">
                <a:latin typeface="Times New Roman"/>
                <a:cs typeface="Times New Roman"/>
              </a:rPr>
              <a:t>бөлмелерде </a:t>
            </a:r>
            <a:r>
              <a:rPr sz="1600" spc="5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уақытша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сақта</a:t>
            </a:r>
            <a:r>
              <a:rPr lang="kk-KZ" sz="1600" spc="-10" dirty="0" smtClean="0">
                <a:latin typeface="Times New Roman"/>
                <a:cs typeface="Times New Roman"/>
              </a:rPr>
              <a:t>лады;</a:t>
            </a:r>
            <a:endParaRPr sz="1600" dirty="0" smtClean="0">
              <a:latin typeface="Times New Roman"/>
              <a:cs typeface="Times New Roman"/>
            </a:endParaRPr>
          </a:p>
          <a:p>
            <a:pPr marL="12700" marR="229870" indent="81915">
              <a:lnSpc>
                <a:spcPct val="100000"/>
              </a:lnSpc>
              <a:buFont typeface="Wingdings" pitchFamily="2" charset="2"/>
              <a:buChar char="Ø"/>
              <a:tabLst>
                <a:tab pos="2533650" algn="l"/>
              </a:tabLst>
            </a:pPr>
            <a:r>
              <a:rPr lang="kk-KZ" sz="1600" spc="-10" dirty="0" err="1" smtClean="0">
                <a:latin typeface="Times New Roman"/>
                <a:cs typeface="Times New Roman"/>
              </a:rPr>
              <a:t>қ</a:t>
            </a:r>
            <a:r>
              <a:rPr sz="1600" spc="-10" dirty="0" err="1" smtClean="0">
                <a:latin typeface="Times New Roman"/>
                <a:cs typeface="Times New Roman"/>
              </a:rPr>
              <a:t>олданылған</a:t>
            </a:r>
            <a:r>
              <a:rPr sz="1600" spc="9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төсек-жаймаларын	</a:t>
            </a:r>
            <a:r>
              <a:rPr sz="1600" spc="-25" dirty="0">
                <a:latin typeface="Times New Roman"/>
                <a:cs typeface="Times New Roman"/>
              </a:rPr>
              <a:t>жинау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тығыз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арнайы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сыйымдылықтарда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(клеенка,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полиэтилен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пакететер,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жабдықталған </a:t>
            </a:r>
            <a:r>
              <a:rPr sz="1600" spc="-3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арбалар)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жүзеге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асырылады.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Бөлімшелерде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лас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төсек-жаймаларын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lang="kk-KZ" sz="1600" spc="-10" dirty="0" smtClean="0">
                <a:latin typeface="Times New Roman"/>
                <a:cs typeface="Times New Roman"/>
              </a:rPr>
              <a:t>сұрыптауға </a:t>
            </a:r>
            <a:r>
              <a:rPr sz="1600" spc="50" dirty="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жол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берілмейді.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Бөлімшелерде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лас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0" dirty="0" err="1" smtClean="0">
                <a:latin typeface="Times New Roman"/>
                <a:cs typeface="Times New Roman"/>
              </a:rPr>
              <a:t>төсек-</a:t>
            </a:r>
            <a:r>
              <a:rPr sz="1600" spc="-5" dirty="0" err="1" smtClean="0">
                <a:latin typeface="Times New Roman"/>
                <a:cs typeface="Times New Roman"/>
              </a:rPr>
              <a:t>жаймаларын</a:t>
            </a:r>
            <a:r>
              <a:rPr sz="1600" spc="-5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уақытша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сақтау</a:t>
            </a:r>
            <a:r>
              <a:rPr sz="1600" spc="-5" dirty="0">
                <a:latin typeface="Times New Roman"/>
                <a:cs typeface="Times New Roman"/>
              </a:rPr>
              <a:t> (12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сағаттан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аспайтын)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санитарлық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бөлмелерде</a:t>
            </a:r>
            <a:r>
              <a:rPr lang="kk-KZ" sz="1600" spc="-10" dirty="0" smtClean="0">
                <a:latin typeface="Times New Roman"/>
                <a:cs typeface="Times New Roman"/>
              </a:rPr>
              <a:t>;</a:t>
            </a:r>
          </a:p>
          <a:p>
            <a:pPr marL="12700" marR="229870" indent="81915">
              <a:lnSpc>
                <a:spcPct val="100000"/>
              </a:lnSpc>
              <a:buFont typeface="Wingdings" pitchFamily="2" charset="2"/>
              <a:buChar char="Ø"/>
              <a:tabLst>
                <a:tab pos="2533650" algn="l"/>
              </a:tabLst>
            </a:pPr>
            <a:r>
              <a:rPr lang="kk-KZ" sz="1600" spc="-5" dirty="0" smtClean="0">
                <a:latin typeface="Times New Roman"/>
                <a:cs typeface="Times New Roman"/>
              </a:rPr>
              <a:t>л</a:t>
            </a:r>
            <a:r>
              <a:rPr sz="1600" spc="-5" dirty="0" err="1" smtClean="0">
                <a:latin typeface="Times New Roman"/>
                <a:cs typeface="Times New Roman"/>
              </a:rPr>
              <a:t>ас</a:t>
            </a:r>
            <a:r>
              <a:rPr sz="1600" spc="40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төсек-жаймалары</a:t>
            </a:r>
            <a:r>
              <a:rPr lang="kk-KZ" sz="1600" spc="-5" dirty="0" smtClean="0">
                <a:latin typeface="Times New Roman"/>
                <a:cs typeface="Times New Roman"/>
              </a:rPr>
              <a:t>мен</a:t>
            </a:r>
            <a:r>
              <a:rPr sz="1600" spc="-10" dirty="0" err="1" smtClean="0">
                <a:latin typeface="Times New Roman"/>
                <a:cs typeface="Times New Roman"/>
              </a:rPr>
              <a:t>жұмыс</a:t>
            </a:r>
            <a:r>
              <a:rPr sz="1600" spc="35" dirty="0" smtClean="0"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latin typeface="Times New Roman"/>
                <a:cs typeface="Times New Roman"/>
              </a:rPr>
              <a:t>істеу</a:t>
            </a:r>
            <a:r>
              <a:rPr lang="kk-KZ" sz="1600" spc="-10" dirty="0" smtClean="0">
                <a:latin typeface="Times New Roman"/>
                <a:cs typeface="Times New Roman"/>
              </a:rPr>
              <a:t> барысында</a:t>
            </a:r>
            <a:r>
              <a:rPr sz="1600" spc="20" dirty="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қызметкерлерге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санитарлық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арнайы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киіммен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spc="-15" dirty="0" err="1">
                <a:latin typeface="Times New Roman"/>
                <a:cs typeface="Times New Roman"/>
              </a:rPr>
              <a:t>ауыстырылады</a:t>
            </a:r>
            <a:r>
              <a:rPr sz="1600" spc="-15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90482"/>
            <a:ext cx="9142476" cy="265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41c3488c-dada-425a-bb8d-9eaff300fd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41c3488c-dada-425a-bb8d-9eaff300fd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pk6gms\Downloads\Desktop\76b4c463-7785-4a7f-a5da-c02915e5b7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k6gms\Downloads\Desktop\a81b9e36-24b7-4bcc-bbe7-46b7c2a2d7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7503" cy="43583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0" y="838200"/>
            <a:ext cx="853440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8255" indent="-457200" algn="ctr">
              <a:lnSpc>
                <a:spcPct val="100000"/>
              </a:lnSpc>
              <a:spcBef>
                <a:spcPts val="95"/>
              </a:spcBef>
              <a:buFont typeface="Wingdings" pitchFamily="2" charset="2"/>
              <a:buChar char="Ø"/>
            </a:pP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«ХАЛЫҚ</a:t>
            </a:r>
            <a:r>
              <a:rPr sz="22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60" dirty="0">
                <a:solidFill>
                  <a:srgbClr val="375F92"/>
                </a:solidFill>
                <a:latin typeface="Times New Roman"/>
                <a:cs typeface="Times New Roman"/>
              </a:rPr>
              <a:t>ДЕНСАУЛЫҒЫ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ЖӘНЕ</a:t>
            </a:r>
            <a:r>
              <a:rPr sz="2200" b="1" spc="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65" dirty="0">
                <a:solidFill>
                  <a:srgbClr val="375F92"/>
                </a:solidFill>
                <a:latin typeface="Times New Roman"/>
                <a:cs typeface="Times New Roman"/>
              </a:rPr>
              <a:t>ДЕНСАУЛЫҚ</a:t>
            </a:r>
            <a:r>
              <a:rPr sz="2200"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70" dirty="0">
                <a:solidFill>
                  <a:srgbClr val="375F92"/>
                </a:solidFill>
                <a:latin typeface="Times New Roman"/>
                <a:cs typeface="Times New Roman"/>
              </a:rPr>
              <a:t>САҚТАУ</a:t>
            </a:r>
            <a:endParaRPr sz="2200" b="1" dirty="0">
              <a:latin typeface="Times New Roman"/>
              <a:cs typeface="Times New Roman"/>
            </a:endParaRPr>
          </a:p>
          <a:p>
            <a:pPr marL="457200" marR="12700" indent="-457200" algn="ctr">
              <a:lnSpc>
                <a:spcPct val="100000"/>
              </a:lnSpc>
            </a:pP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ЖҮЙЕСІ</a:t>
            </a:r>
            <a:r>
              <a:rPr sz="2200" b="1" spc="5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375F92"/>
                </a:solidFill>
                <a:latin typeface="Times New Roman"/>
                <a:cs typeface="Times New Roman"/>
              </a:rPr>
              <a:t>ТУРАЛЫ»</a:t>
            </a:r>
            <a:r>
              <a:rPr sz="2200" b="1" spc="5" dirty="0">
                <a:solidFill>
                  <a:srgbClr val="375F92"/>
                </a:solidFill>
                <a:latin typeface="Times New Roman"/>
                <a:cs typeface="Times New Roman"/>
              </a:rPr>
              <a:t> Қазақстан</a:t>
            </a:r>
            <a:r>
              <a:rPr sz="2200" b="1" spc="-5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Республикасының</a:t>
            </a:r>
            <a:r>
              <a:rPr sz="2200" b="1" spc="-5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375F92"/>
                </a:solidFill>
                <a:latin typeface="Times New Roman"/>
                <a:cs typeface="Times New Roman"/>
              </a:rPr>
              <a:t>2020</a:t>
            </a:r>
            <a:endParaRPr sz="2200" b="1" dirty="0">
              <a:latin typeface="Times New Roman"/>
              <a:cs typeface="Times New Roman"/>
            </a:endParaRPr>
          </a:p>
          <a:p>
            <a:pPr marL="457200" marR="8890" indent="-457200" algn="ctr">
              <a:lnSpc>
                <a:spcPct val="100000"/>
              </a:lnSpc>
            </a:pP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жылғы</a:t>
            </a:r>
            <a:r>
              <a:rPr sz="2200" b="1" spc="2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7</a:t>
            </a:r>
            <a:r>
              <a:rPr sz="2200" b="1" spc="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шілдедегі</a:t>
            </a:r>
            <a:r>
              <a:rPr sz="2200" b="1" spc="-3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№</a:t>
            </a:r>
            <a:r>
              <a:rPr sz="2200" b="1" spc="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375F92"/>
                </a:solidFill>
                <a:latin typeface="Times New Roman"/>
                <a:cs typeface="Times New Roman"/>
              </a:rPr>
              <a:t>360</a:t>
            </a:r>
            <a:r>
              <a:rPr sz="2200" b="1" spc="-4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ҚР</a:t>
            </a:r>
            <a:r>
              <a:rPr sz="2200" b="1" spc="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30" dirty="0" err="1">
                <a:solidFill>
                  <a:srgbClr val="375F92"/>
                </a:solidFill>
                <a:latin typeface="Times New Roman"/>
                <a:cs typeface="Times New Roman"/>
              </a:rPr>
              <a:t>Кодексі</a:t>
            </a:r>
            <a:r>
              <a:rPr sz="2200" b="1" spc="-30" dirty="0" smtClean="0">
                <a:solidFill>
                  <a:srgbClr val="375F92"/>
                </a:solidFill>
                <a:latin typeface="Times New Roman"/>
                <a:cs typeface="Times New Roman"/>
              </a:rPr>
              <a:t>.</a:t>
            </a:r>
            <a:endParaRPr lang="kk-KZ" sz="2200" b="1" spc="-30" dirty="0" smtClean="0">
              <a:solidFill>
                <a:srgbClr val="375F92"/>
              </a:solidFill>
              <a:latin typeface="Times New Roman"/>
              <a:cs typeface="Times New Roman"/>
            </a:endParaRPr>
          </a:p>
          <a:p>
            <a:pPr marL="457200" marR="8890" indent="-457200" algn="ctr">
              <a:lnSpc>
                <a:spcPct val="100000"/>
              </a:lnSpc>
            </a:pPr>
            <a:endParaRPr sz="2200" b="1" dirty="0">
              <a:latin typeface="Times New Roman"/>
              <a:cs typeface="Times New Roman"/>
            </a:endParaRPr>
          </a:p>
          <a:p>
            <a:pPr marL="457200" marR="13970" indent="-457200" algn="ctr">
              <a:buFont typeface="Wingdings" pitchFamily="2" charset="2"/>
              <a:buChar char="Ø"/>
            </a:pPr>
            <a:r>
              <a:rPr lang="ru-RU" sz="2200" b="1" spc="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  </a:t>
            </a:r>
            <a:r>
              <a:rPr lang="ru-RU" sz="2200" b="1" spc="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Қазақстан</a:t>
            </a:r>
            <a:r>
              <a:rPr lang="ru-RU" sz="2200" b="1" spc="-5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Республикасы</a:t>
            </a:r>
            <a:r>
              <a:rPr lang="ru-RU" sz="2200" b="1" spc="-4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Денсаулық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сақтау</a:t>
            </a:r>
            <a:r>
              <a:rPr lang="ru-RU" sz="2200" b="1" spc="-8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министрінің</a:t>
            </a:r>
            <a:r>
              <a:rPr lang="ru-RU" sz="2200" b="1" spc="-5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                 </a:t>
            </a:r>
            <a:r>
              <a:rPr lang="ru-RU" sz="2200" b="1" dirty="0" smtClean="0">
                <a:solidFill>
                  <a:srgbClr val="375F92"/>
                </a:solidFill>
                <a:latin typeface="Times New Roman"/>
                <a:cs typeface="Times New Roman"/>
              </a:rPr>
              <a:t>2022</a:t>
            </a:r>
            <a:r>
              <a:rPr lang="ru-RU" sz="2200" b="1" spc="-10" dirty="0" smtClean="0">
                <a:solidFill>
                  <a:srgbClr val="375F92"/>
                </a:solidFill>
                <a:latin typeface="Times New Roman"/>
                <a:cs typeface="Times New Roman"/>
              </a:rPr>
              <a:t>жылғы</a:t>
            </a:r>
            <a:r>
              <a:rPr lang="ru-RU" sz="2200" b="1" spc="2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29</a:t>
            </a:r>
            <a:r>
              <a:rPr lang="ru-RU" sz="2200" b="1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шілдедегі</a:t>
            </a:r>
            <a:r>
              <a:rPr lang="ru-RU" sz="2200" b="1" spc="47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0" dirty="0" smtClean="0">
                <a:solidFill>
                  <a:srgbClr val="375F92"/>
                </a:solidFill>
                <a:latin typeface="Times New Roman"/>
                <a:cs typeface="Times New Roman"/>
              </a:rPr>
              <a:t>ҚР</a:t>
            </a:r>
            <a:r>
              <a:rPr lang="ru-RU" sz="2200" b="1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5" dirty="0" smtClean="0">
                <a:solidFill>
                  <a:srgbClr val="375F92"/>
                </a:solidFill>
                <a:latin typeface="Times New Roman"/>
                <a:cs typeface="Times New Roman"/>
              </a:rPr>
              <a:t>ДСМ-68</a:t>
            </a:r>
            <a:r>
              <a:rPr lang="ru-RU" sz="2200" b="1" spc="-4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бұйрығы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.</a:t>
            </a:r>
            <a:endParaRPr lang="ru-RU" sz="2200" b="1" dirty="0" smtClean="0">
              <a:latin typeface="Times New Roman"/>
              <a:cs typeface="Times New Roman"/>
            </a:endParaRPr>
          </a:p>
          <a:p>
            <a:pPr marL="457200" marR="13970" indent="-457200" algn="ctr"/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«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Дезинфекцияны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,</a:t>
            </a:r>
            <a:r>
              <a:rPr lang="ru-RU" sz="2200" b="1" spc="3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дезинсекцияны</a:t>
            </a:r>
            <a:r>
              <a:rPr lang="ru-RU" sz="2200" b="1" spc="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және</a:t>
            </a:r>
            <a:r>
              <a:rPr lang="ru-RU" sz="2200" b="1" spc="3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дератизацияны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484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ұйымдастыру 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мен </a:t>
            </a:r>
            <a:r>
              <a:rPr lang="ru-RU" sz="2200" b="1" spc="-1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жүргізуге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қойылатын </a:t>
            </a:r>
            <a:r>
              <a:rPr lang="ru-RU" sz="2200" b="1" spc="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санитариялық- </a:t>
            </a:r>
            <a:r>
              <a:rPr lang="ru-RU" sz="2200" b="1" spc="1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эпидемиологиялық </a:t>
            </a:r>
            <a:r>
              <a:rPr lang="ru-RU" sz="2200" b="1" spc="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талаптар</a:t>
            </a:r>
            <a:r>
              <a:rPr lang="ru-RU" sz="2200" b="1" spc="5" dirty="0" smtClean="0">
                <a:solidFill>
                  <a:srgbClr val="375F92"/>
                </a:solidFill>
                <a:latin typeface="Times New Roman"/>
                <a:cs typeface="Times New Roman"/>
              </a:rPr>
              <a:t>»</a:t>
            </a:r>
            <a:r>
              <a:rPr lang="ru-RU" sz="2200" b="1" spc="-5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санитариялық</a:t>
            </a:r>
            <a:r>
              <a:rPr lang="ru-RU" sz="2200" b="1" spc="-2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қағидалары</a:t>
            </a:r>
            <a:endParaRPr lang="ru-RU" sz="2200" b="1" spc="-5" dirty="0" smtClean="0">
              <a:solidFill>
                <a:srgbClr val="375F92"/>
              </a:solidFill>
              <a:latin typeface="Times New Roman"/>
              <a:cs typeface="Times New Roman"/>
            </a:endParaRPr>
          </a:p>
          <a:p>
            <a:pPr marL="457200" marR="13970" indent="-457200" algn="ctr"/>
            <a:endParaRPr lang="ru-RU" sz="2200" b="1" dirty="0" smtClean="0">
              <a:latin typeface="Times New Roman"/>
              <a:cs typeface="Times New Roman"/>
            </a:endParaRPr>
          </a:p>
          <a:p>
            <a:pPr marL="457200" marR="13970" indent="-457200" algn="ctr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200" b="1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Қазақстан</a:t>
            </a:r>
            <a:r>
              <a:rPr lang="ru-RU" sz="2200" b="1" spc="-1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Республикасы</a:t>
            </a:r>
            <a:r>
              <a:rPr lang="ru-RU" sz="2200" b="1" spc="-4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Денсаулық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сақтау</a:t>
            </a:r>
            <a:r>
              <a:rPr lang="ru-RU" sz="2200" b="1" spc="-6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министрінің                      </a:t>
            </a:r>
            <a:r>
              <a:rPr lang="ru-RU" sz="2200" b="1" spc="-7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solidFill>
                  <a:srgbClr val="375F92"/>
                </a:solidFill>
                <a:latin typeface="Times New Roman"/>
                <a:cs typeface="Times New Roman"/>
              </a:rPr>
              <a:t>2020</a:t>
            </a:r>
            <a:r>
              <a:rPr lang="ru-RU" sz="2200" b="1" spc="-1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жылғы</a:t>
            </a:r>
            <a:r>
              <a:rPr lang="ru-RU" sz="2200" b="1" spc="30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60" dirty="0" smtClean="0">
                <a:solidFill>
                  <a:srgbClr val="375F92"/>
                </a:solidFill>
                <a:latin typeface="Times New Roman"/>
                <a:cs typeface="Times New Roman"/>
              </a:rPr>
              <a:t>11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тамыздағы</a:t>
            </a:r>
            <a:r>
              <a:rPr lang="ru-RU" sz="2200" b="1" spc="-5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0" dirty="0" smtClean="0">
                <a:solidFill>
                  <a:srgbClr val="375F92"/>
                </a:solidFill>
                <a:latin typeface="Times New Roman"/>
                <a:cs typeface="Times New Roman"/>
              </a:rPr>
              <a:t>№</a:t>
            </a:r>
            <a:r>
              <a:rPr lang="ru-RU" sz="2200" b="1" spc="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0" dirty="0" smtClean="0">
                <a:solidFill>
                  <a:srgbClr val="375F92"/>
                </a:solidFill>
                <a:latin typeface="Times New Roman"/>
                <a:cs typeface="Times New Roman"/>
              </a:rPr>
              <a:t>ҚР 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ДСМ</a:t>
            </a:r>
            <a:r>
              <a:rPr lang="ru-RU" sz="2200" b="1" spc="55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solidFill>
                  <a:srgbClr val="375F92"/>
                </a:solidFill>
                <a:latin typeface="Times New Roman"/>
                <a:cs typeface="Times New Roman"/>
              </a:rPr>
              <a:t>-96/2020</a:t>
            </a:r>
            <a:r>
              <a:rPr lang="ru-RU" sz="2200" b="1" spc="-6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бұйрығы</a:t>
            </a:r>
            <a:r>
              <a:rPr lang="ru-RU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.</a:t>
            </a:r>
            <a:endParaRPr lang="ru-RU" sz="2200" b="1" dirty="0" smtClean="0">
              <a:latin typeface="Times New Roman"/>
              <a:cs typeface="Times New Roman"/>
            </a:endParaRPr>
          </a:p>
          <a:p>
            <a:pPr marL="457200" marR="5080" indent="-457200" algn="ctr">
              <a:lnSpc>
                <a:spcPct val="100000"/>
              </a:lnSpc>
              <a:spcBef>
                <a:spcPts val="5"/>
              </a:spcBef>
            </a:pPr>
            <a:r>
              <a:rPr sz="2200" b="1" spc="-15" dirty="0" smtClean="0">
                <a:solidFill>
                  <a:srgbClr val="375F92"/>
                </a:solidFill>
                <a:latin typeface="Times New Roman"/>
                <a:cs typeface="Times New Roman"/>
              </a:rPr>
              <a:t>«</a:t>
            </a:r>
            <a:r>
              <a:rPr sz="2200"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Денсаулық</a:t>
            </a:r>
            <a:r>
              <a:rPr sz="2200"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сақтау</a:t>
            </a:r>
            <a:r>
              <a:rPr sz="2200" b="1" spc="-7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объектілеріне</a:t>
            </a:r>
            <a:r>
              <a:rPr sz="2200" b="1" spc="-3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375F92"/>
                </a:solidFill>
                <a:latin typeface="Times New Roman"/>
                <a:cs typeface="Times New Roman"/>
              </a:rPr>
              <a:t>қойылатын</a:t>
            </a:r>
            <a:r>
              <a:rPr sz="2200" b="1" spc="-6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10" dirty="0">
                <a:solidFill>
                  <a:srgbClr val="375F92"/>
                </a:solidFill>
                <a:latin typeface="Times New Roman"/>
                <a:cs typeface="Times New Roman"/>
              </a:rPr>
              <a:t>санитариялық-</a:t>
            </a:r>
            <a:endParaRPr sz="2200" b="1" dirty="0">
              <a:latin typeface="Times New Roman"/>
              <a:cs typeface="Times New Roman"/>
            </a:endParaRPr>
          </a:p>
          <a:p>
            <a:pPr marL="457200" marR="12700" indent="-457200" algn="ctr">
              <a:lnSpc>
                <a:spcPct val="100000"/>
              </a:lnSpc>
            </a:pPr>
            <a:r>
              <a:rPr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эпиде</a:t>
            </a:r>
            <a:r>
              <a:rPr lang="ru-RU"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миологиялық</a:t>
            </a:r>
            <a:r>
              <a:rPr sz="2200" b="1" spc="20" dirty="0" smtClean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5" dirty="0">
                <a:solidFill>
                  <a:srgbClr val="375F92"/>
                </a:solidFill>
                <a:latin typeface="Times New Roman"/>
                <a:cs typeface="Times New Roman"/>
              </a:rPr>
              <a:t>талаптар»</a:t>
            </a:r>
            <a:r>
              <a:rPr sz="2200" b="1" spc="-5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dirty="0" err="1">
                <a:solidFill>
                  <a:srgbClr val="375F92"/>
                </a:solidFill>
                <a:latin typeface="Times New Roman"/>
                <a:cs typeface="Times New Roman"/>
              </a:rPr>
              <a:t>санитариялық</a:t>
            </a:r>
            <a:r>
              <a:rPr sz="2200" b="1" spc="-2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err="1" smtClean="0">
                <a:solidFill>
                  <a:srgbClr val="375F92"/>
                </a:solidFill>
                <a:latin typeface="Times New Roman"/>
                <a:cs typeface="Times New Roman"/>
              </a:rPr>
              <a:t>қағидалары</a:t>
            </a:r>
            <a:r>
              <a:rPr lang="kk-KZ" sz="22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.</a:t>
            </a:r>
            <a:endParaRPr sz="22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pk6gms\Downloads\Desktop\a030be01-8873-4e23-9228-e0bab5932540.jpg"/>
          <p:cNvPicPr>
            <a:picLocks noChangeAspect="1" noChangeArrowheads="1"/>
          </p:cNvPicPr>
          <p:nvPr/>
        </p:nvPicPr>
        <p:blipFill>
          <a:blip r:embed="rId2" cstate="print"/>
          <a:srcRect t="-4938" b="19753"/>
          <a:stretch>
            <a:fillRect/>
          </a:stretch>
        </p:blipFill>
        <p:spPr bwMode="auto">
          <a:xfrm>
            <a:off x="228600" y="1524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k6gms\Downloads\Desktop\aaddd8a8-96af-46bb-9616-62e40af8aa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1384" y="0"/>
            <a:ext cx="2642616" cy="39410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9600" y="2667000"/>
            <a:ext cx="7717790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8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ТЫҢДАҒАНДАРЫҢЫЗҒА</a:t>
            </a:r>
            <a:endParaRPr lang="kk-KZ" sz="4800" b="1" spc="-5" dirty="0" smtClean="0">
              <a:solidFill>
                <a:srgbClr val="375F92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4800" b="1" spc="-5" dirty="0" smtClean="0">
                <a:solidFill>
                  <a:srgbClr val="375F92"/>
                </a:solidFill>
                <a:latin typeface="Times New Roman"/>
                <a:cs typeface="Times New Roman"/>
              </a:rPr>
              <a:t>РАХМЕТ!</a:t>
            </a:r>
            <a:endParaRPr sz="4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4005074"/>
            <a:ext cx="9143999" cy="28529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29511" cy="1572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221" y="281064"/>
            <a:ext cx="5922573" cy="1694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5396230" cy="121983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R="407034" algn="ctr">
              <a:lnSpc>
                <a:spcPct val="100000"/>
              </a:lnSpc>
              <a:spcBef>
                <a:spcPts val="1150"/>
              </a:spcBef>
              <a:tabLst>
                <a:tab pos="1376680" algn="l"/>
              </a:tabLst>
            </a:pPr>
            <a:r>
              <a:rPr lang="kk-KZ" dirty="0" smtClean="0"/>
              <a:t>М</a:t>
            </a:r>
            <a:r>
              <a:rPr dirty="0" err="1" smtClean="0"/>
              <a:t>ақсаттары</a:t>
            </a:r>
            <a:r>
              <a:rPr dirty="0"/>
              <a:t>:</a:t>
            </a:r>
          </a:p>
          <a:p>
            <a:pPr marL="12700" marR="5080" indent="2540">
              <a:lnSpc>
                <a:spcPct val="100000"/>
              </a:lnSpc>
              <a:spcBef>
                <a:spcPts val="670"/>
              </a:spcBef>
            </a:pPr>
            <a:r>
              <a:rPr lang="kk-KZ" sz="1800" spc="-25" dirty="0" smtClean="0"/>
              <a:t>Т</a:t>
            </a:r>
            <a:r>
              <a:rPr sz="1800" spc="-25" dirty="0" err="1" smtClean="0"/>
              <a:t>аза</a:t>
            </a:r>
            <a:r>
              <a:rPr lang="kk-KZ" sz="1800" spc="-25" dirty="0" smtClean="0"/>
              <a:t>лау жұмыстарының  </a:t>
            </a:r>
            <a:r>
              <a:rPr sz="1800" spc="-15" dirty="0" err="1" smtClean="0"/>
              <a:t>маңыздылығы</a:t>
            </a:r>
            <a:r>
              <a:rPr lang="kk-KZ" sz="1800" spc="-15" dirty="0" smtClean="0"/>
              <a:t> </a:t>
            </a:r>
            <a:r>
              <a:rPr sz="1800" spc="40" dirty="0" smtClean="0"/>
              <a:t> </a:t>
            </a:r>
            <a:r>
              <a:rPr sz="1800" spc="-10" dirty="0" err="1" smtClean="0"/>
              <a:t>және</a:t>
            </a:r>
            <a:r>
              <a:rPr lang="kk-KZ" sz="1800" spc="-10" dirty="0" smtClean="0"/>
              <a:t> озық  тәжіребе  </a:t>
            </a:r>
            <a:r>
              <a:rPr sz="1800" spc="35" dirty="0" smtClean="0"/>
              <a:t> </a:t>
            </a:r>
            <a:r>
              <a:rPr sz="1800" spc="-15" dirty="0" err="1" smtClean="0"/>
              <a:t>принциптері</a:t>
            </a:r>
            <a:r>
              <a:rPr lang="kk-KZ" sz="1800" b="0" spc="-10" dirty="0" smtClean="0"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298230"/>
            <a:ext cx="7772400" cy="4558665"/>
            <a:chOff x="0" y="2298230"/>
            <a:chExt cx="7188834" cy="45586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60424"/>
              <a:ext cx="7175643" cy="5071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" y="2298230"/>
              <a:ext cx="6380860" cy="5926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331568"/>
              <a:ext cx="7175643" cy="5071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847" y="3041942"/>
              <a:ext cx="6380860" cy="6780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102712"/>
              <a:ext cx="7175643" cy="5071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847" y="3813086"/>
              <a:ext cx="6380860" cy="6780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873856"/>
              <a:ext cx="7175643" cy="5071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847" y="4611662"/>
              <a:ext cx="6380860" cy="5926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5645050"/>
              <a:ext cx="7175643" cy="5071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847" y="5355335"/>
              <a:ext cx="6380860" cy="678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407307"/>
              <a:ext cx="7188318" cy="4491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7847" y="6153906"/>
              <a:ext cx="6380860" cy="59267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09600" y="2362200"/>
            <a:ext cx="6858000" cy="44460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Тазалау</a:t>
            </a:r>
            <a:r>
              <a:rPr lang="ru-RU" sz="1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500" b="1" spc="2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және</a:t>
            </a:r>
            <a:r>
              <a:rPr lang="kk-KZ" sz="15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дезинфекциялау</a:t>
            </a:r>
            <a:r>
              <a:rPr lang="kk-KZ" sz="15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процестері</a:t>
            </a:r>
            <a:r>
              <a:rPr sz="15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lang="kk-KZ" sz="15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Жуу ерітінділерінің </a:t>
            </a:r>
            <a:r>
              <a:rPr sz="1500"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концентрациясы</a:t>
            </a:r>
            <a:r>
              <a:rPr lang="kk-KZ" sz="15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 </a:t>
            </a:r>
            <a:r>
              <a:rPr sz="15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және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дезинфекциялау</a:t>
            </a:r>
            <a:r>
              <a:rPr sz="1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құралдарының</a:t>
            </a:r>
            <a:r>
              <a:rPr sz="15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әсер</a:t>
            </a:r>
            <a:r>
              <a:rPr lang="kk-KZ" sz="1500"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ету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5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уақытын</a:t>
            </a:r>
            <a:r>
              <a:rPr sz="15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500" b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нақтылау</a:t>
            </a:r>
            <a:r>
              <a:rPr sz="15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lang="kk-KZ" sz="15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Пациенттерге күтім жасауға арналған  құралдарды</a:t>
            </a:r>
            <a:r>
              <a:rPr sz="15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дезинфекциялау</a:t>
            </a:r>
            <a:r>
              <a:rPr sz="1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b="1" spc="10" dirty="0" err="1">
                <a:solidFill>
                  <a:srgbClr val="FFFFFF"/>
                </a:solidFill>
                <a:latin typeface="Times New Roman"/>
                <a:cs typeface="Times New Roman"/>
              </a:rPr>
              <a:t>мысалы</a:t>
            </a:r>
            <a:r>
              <a:rPr sz="15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қан</a:t>
            </a:r>
            <a:r>
              <a:rPr lang="kk-KZ" sz="15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қысымын</a:t>
            </a:r>
            <a:r>
              <a:rPr sz="15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өлшейтін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манжеттер,</a:t>
            </a:r>
            <a:r>
              <a:rPr sz="15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төсек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орындарды</a:t>
            </a:r>
            <a:r>
              <a:rPr sz="15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және</a:t>
            </a:r>
            <a:r>
              <a:rPr sz="15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т.б).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spc="-45" dirty="0" err="1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500" b="1" spc="1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500" b="1" spc="35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b="1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500" b="1" spc="-60" dirty="0" err="1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b="1" spc="5" dirty="0" err="1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5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500"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әд</a:t>
            </a:r>
            <a:r>
              <a:rPr sz="1500" b="1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стері</a:t>
            </a:r>
            <a:r>
              <a:rPr sz="15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ме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kk-KZ" sz="15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5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жуу </a:t>
            </a:r>
            <a:r>
              <a:rPr sz="15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</a:t>
            </a:r>
            <a:r>
              <a:rPr sz="1500" b="1" spc="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ұ</a:t>
            </a: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b="1" spc="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500" b="1" spc="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5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kk-KZ" sz="15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бағалау </a:t>
            </a:r>
            <a:r>
              <a:rPr sz="15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Төгілген</a:t>
            </a:r>
            <a:r>
              <a:rPr lang="kk-KZ" sz="15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қан</a:t>
            </a:r>
            <a:r>
              <a:rPr lang="kk-KZ" sz="15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ды немесе</a:t>
            </a:r>
            <a:r>
              <a:rPr sz="15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5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физиологиялық 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сұйық</a:t>
            </a:r>
            <a:r>
              <a:rPr lang="kk-KZ" sz="15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тық</a:t>
            </a:r>
            <a:r>
              <a:rPr sz="15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тар</a:t>
            </a:r>
            <a:r>
              <a:rPr lang="kk-KZ" sz="15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ды дұрыс жуу қажет екендігін түсіндіру;</a:t>
            </a: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ts val="1680"/>
              </a:lnSpc>
            </a:pPr>
            <a:r>
              <a:rPr sz="15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түсіндір</a:t>
            </a:r>
            <a:r>
              <a:rPr lang="kk-KZ" sz="15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5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r>
              <a:rPr lang="ru-RU" sz="1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Қолданылған</a:t>
            </a:r>
            <a:r>
              <a:rPr lang="ru-RU" sz="1400" b="1" spc="-7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төсек-</a:t>
            </a:r>
            <a:r>
              <a:rPr lang="ru-RU" sz="14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орын</a:t>
            </a:r>
            <a:r>
              <a:rPr lang="ru-RU" sz="14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жабдықтарын </a:t>
            </a:r>
            <a:r>
              <a:rPr lang="ru-RU" sz="1400" b="1" spc="-7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қауіпсіз</a:t>
            </a:r>
            <a:r>
              <a:rPr lang="ru-RU" sz="1400" b="1" spc="-7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ауыстыру</a:t>
            </a:r>
            <a:r>
              <a:rPr lang="ru-RU" sz="1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ru-RU" sz="1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20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2800" y="643130"/>
            <a:ext cx="1981201" cy="6062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038" y="1371600"/>
            <a:ext cx="8077200" cy="46557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800" b="1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Тазалау</a:t>
            </a:r>
            <a:r>
              <a:rPr lang="kk-KZ" sz="2800" b="1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жұмыстары бұл</a:t>
            </a:r>
            <a:r>
              <a:rPr sz="2800" b="1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санитарлық-эпидемиологиялық</a:t>
            </a:r>
            <a:r>
              <a:rPr sz="2800" b="1" spc="-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режимді </a:t>
            </a:r>
            <a:r>
              <a:rPr sz="2800" b="1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сақтаудың</a:t>
            </a:r>
            <a:r>
              <a:rPr sz="2800" b="1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негізгі</a:t>
            </a:r>
            <a:r>
              <a:rPr sz="28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шарасы</a:t>
            </a:r>
            <a:r>
              <a:rPr sz="28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kk-KZ" sz="2800" dirty="0" smtClean="0">
              <a:solidFill>
                <a:srgbClr val="002060"/>
              </a:solidFill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Ы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лғалды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тазалық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еденді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жиһазды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жабдықты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есіктерді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Республикасында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етілген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дезинфекциялау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операциялық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бөлмелерде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операциялар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Ø"/>
            </a:pPr>
            <a:r>
              <a:rPr lang="kk-KZ" sz="2400" b="1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b="1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Күрделі</a:t>
            </a:r>
            <a:r>
              <a:rPr sz="2400" b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kk-KZ" sz="2400" b="1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тазалық</a:t>
            </a:r>
            <a:r>
              <a:rPr lang="kk-KZ" sz="2400" b="1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kk-KZ" sz="2400" b="1" spc="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азалық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сыныбы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kk-KZ" sz="24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байланысты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6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ж</a:t>
            </a:r>
            <a:r>
              <a:rPr lang="kk-KZ" sz="2400" b="1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үргізіледі А-өте таза; Б-таза; В-шартты  түрде таза             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	(апта</a:t>
            </a:r>
            <a:r>
              <a:rPr sz="24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сайын,</a:t>
            </a:r>
            <a:r>
              <a:rPr sz="24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002060"/>
                </a:solidFill>
                <a:latin typeface="Times New Roman"/>
                <a:cs typeface="Times New Roman"/>
              </a:rPr>
              <a:t>ай</a:t>
            </a:r>
            <a:r>
              <a:rPr sz="2400" b="1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сайын).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59" y="457200"/>
            <a:ext cx="8208558" cy="70976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5800" y="555860"/>
            <a:ext cx="767460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5" dirty="0"/>
              <a:t>Тазалау</a:t>
            </a:r>
            <a:r>
              <a:rPr sz="3200" spc="5" dirty="0"/>
              <a:t> </a:t>
            </a:r>
            <a:r>
              <a:rPr sz="3200" spc="-10" dirty="0"/>
              <a:t>және</a:t>
            </a:r>
            <a:r>
              <a:rPr sz="3200" spc="30" dirty="0"/>
              <a:t> </a:t>
            </a:r>
            <a:r>
              <a:rPr sz="3200" spc="-15" dirty="0"/>
              <a:t>дезинфекциялау</a:t>
            </a:r>
            <a:r>
              <a:rPr sz="3200" spc="65" dirty="0"/>
              <a:t> </a:t>
            </a:r>
            <a:r>
              <a:rPr sz="3200" spc="-5" dirty="0"/>
              <a:t>процестері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0130" y="943101"/>
            <a:ext cx="5943600" cy="53360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6430">
              <a:lnSpc>
                <a:spcPct val="100000"/>
              </a:lnSpc>
              <a:spcBef>
                <a:spcPts val="90"/>
              </a:spcBef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алаптар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ы:</a:t>
            </a:r>
          </a:p>
          <a:p>
            <a:pPr>
              <a:buFont typeface="Wingdings" pitchFamily="2" charset="2"/>
              <a:buChar char="Ø"/>
            </a:pPr>
            <a:r>
              <a:rPr lang="kk-KZ" sz="2000" b="1" dirty="0" smtClean="0">
                <a:solidFill>
                  <a:srgbClr val="00B0F0"/>
                </a:solidFill>
              </a:rPr>
              <a:t> </a:t>
            </a:r>
            <a:r>
              <a:rPr lang="kk-KZ" sz="2000" b="1" dirty="0" smtClean="0">
                <a:solidFill>
                  <a:srgbClr val="0070C0"/>
                </a:solidFill>
              </a:rPr>
              <a:t>А</a:t>
            </a:r>
            <a:r>
              <a:rPr lang="en-US" b="1" dirty="0" err="1" smtClean="0">
                <a:solidFill>
                  <a:srgbClr val="0070C0"/>
                </a:solidFill>
              </a:rPr>
              <a:t>рнайы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бөлінген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санитариялық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киім</a:t>
            </a:r>
            <a:r>
              <a:rPr lang="kk-KZ" b="1" dirty="0" smtClean="0">
                <a:solidFill>
                  <a:srgbClr val="0070C0"/>
                </a:solidFill>
              </a:rPr>
              <a:t>нің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және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жеке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қорғаныш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құралдарын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</a:rPr>
              <a:t>бұдан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әрі</a:t>
            </a:r>
            <a:r>
              <a:rPr lang="en-US" b="1" dirty="0" smtClean="0">
                <a:solidFill>
                  <a:srgbClr val="0070C0"/>
                </a:solidFill>
              </a:rPr>
              <a:t> - ЖҚҚ) </a:t>
            </a:r>
            <a:r>
              <a:rPr lang="en-US" b="1" dirty="0" err="1" smtClean="0">
                <a:solidFill>
                  <a:srgbClr val="0070C0"/>
                </a:solidFill>
              </a:rPr>
              <a:t>пайдалан</a:t>
            </a:r>
            <a:r>
              <a:rPr lang="kk-KZ" b="1" dirty="0" smtClean="0">
                <a:solidFill>
                  <a:srgbClr val="0070C0"/>
                </a:solidFill>
              </a:rPr>
              <a:t>у</a:t>
            </a:r>
            <a:r>
              <a:rPr lang="en-US" b="1" dirty="0" smtClean="0">
                <a:solidFill>
                  <a:srgbClr val="0070C0"/>
                </a:solidFill>
              </a:rPr>
              <a:t>;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 </a:t>
            </a:r>
            <a:r>
              <a:rPr lang="en-US" b="1" dirty="0" err="1" smtClean="0">
                <a:solidFill>
                  <a:srgbClr val="0070C0"/>
                </a:solidFill>
              </a:rPr>
              <a:t>жинау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бір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рет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қолданылатын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сулықты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немесе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көп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рет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қолданылатын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дезинфекцияланған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шүберекті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пайдалан</a:t>
            </a:r>
            <a:r>
              <a:rPr lang="kk-KZ" b="1" dirty="0" smtClean="0">
                <a:solidFill>
                  <a:srgbClr val="0070C0"/>
                </a:solidFill>
              </a:rPr>
              <a:t>у</a:t>
            </a:r>
            <a:r>
              <a:rPr lang="en-US" b="1" dirty="0" smtClean="0">
                <a:solidFill>
                  <a:srgbClr val="0070C0"/>
                </a:solidFill>
              </a:rPr>
              <a:t>;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  </a:t>
            </a:r>
            <a:r>
              <a:rPr lang="en-US" b="1" dirty="0" err="1" smtClean="0">
                <a:solidFill>
                  <a:srgbClr val="0070C0"/>
                </a:solidFill>
              </a:rPr>
              <a:t>үстіңгі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беттерді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ылғалды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жинау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жуу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құралдары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ертінділерімен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мынадай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тізбекпен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жүргізіледі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kk-KZ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70C0"/>
                </a:solidFill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</a:rPr>
              <a:t>төбе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терезелер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мен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терезенің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алды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қабырғалар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мен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есіктер</a:t>
            </a:r>
            <a:r>
              <a:rPr lang="en-US" b="1" dirty="0" smtClean="0">
                <a:solidFill>
                  <a:srgbClr val="0070C0"/>
                </a:solidFill>
              </a:rPr>
              <a:t> - </a:t>
            </a:r>
            <a:r>
              <a:rPr lang="en-US" b="1" dirty="0" err="1" smtClean="0">
                <a:solidFill>
                  <a:srgbClr val="0070C0"/>
                </a:solidFill>
              </a:rPr>
              <a:t>жоғарыдан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төмен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қарай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жабдық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еден</a:t>
            </a:r>
            <a:r>
              <a:rPr lang="en-US" b="1" dirty="0" smtClean="0">
                <a:solidFill>
                  <a:srgbClr val="0070C0"/>
                </a:solidFill>
              </a:rPr>
              <a:t> - </a:t>
            </a:r>
            <a:r>
              <a:rPr lang="en-US" b="1" dirty="0" err="1" smtClean="0">
                <a:solidFill>
                  <a:srgbClr val="0070C0"/>
                </a:solidFill>
              </a:rPr>
              <a:t>төр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жақтағы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қабырғадан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есікке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қарай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дәретхана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соңғы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кезекте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жиналады</a:t>
            </a:r>
            <a:r>
              <a:rPr lang="en-US" b="1" dirty="0" smtClean="0">
                <a:solidFill>
                  <a:srgbClr val="0070C0"/>
                </a:solidFill>
              </a:rPr>
              <a:t>;</a:t>
            </a:r>
            <a:endParaRPr lang="kk-KZ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0070C0"/>
                </a:solidFill>
              </a:rPr>
              <a:t> Қауіпі  жоғары аймақтар үшін арнайы тазалау жабдықтар болуы қажет;  </a:t>
            </a:r>
          </a:p>
          <a:p>
            <a:pPr marL="12700" marR="5080" algn="just">
              <a:lnSpc>
                <a:spcPct val="100000"/>
              </a:lnSpc>
            </a:pPr>
            <a:r>
              <a:rPr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Дүние</a:t>
            </a:r>
            <a:r>
              <a:rPr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Жүзілік </a:t>
            </a:r>
            <a:r>
              <a:rPr b="1" spc="-15" dirty="0" err="1">
                <a:solidFill>
                  <a:srgbClr val="C00000"/>
                </a:solidFill>
                <a:latin typeface="Times New Roman"/>
                <a:cs typeface="Times New Roman"/>
              </a:rPr>
              <a:t>Денсаулық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kk-KZ" b="1" spc="-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Сақтау </a:t>
            </a:r>
            <a:r>
              <a:rPr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Ұйымы</a:t>
            </a:r>
            <a:r>
              <a:rPr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COVID-19 үшін 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келесі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дезинфекциялау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құралдарын ұсынады.70%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этил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спирті шағын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аумақтарды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дезинфекциялауға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арналған(мысалы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термометрлер)және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беткейлерді </a:t>
            </a:r>
            <a:r>
              <a:rPr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залалсыздандыру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C00000"/>
                </a:solidFill>
                <a:latin typeface="Times New Roman"/>
                <a:cs typeface="Times New Roman"/>
              </a:rPr>
              <a:t>үшін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kk-KZ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Қ</a:t>
            </a:r>
            <a:r>
              <a:rPr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b="1" spc="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рұқсат</a:t>
            </a:r>
            <a:r>
              <a:rPr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етілген</a:t>
            </a:r>
            <a:r>
              <a:rPr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дез</a:t>
            </a:r>
            <a:endParaRPr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ерітіндісімен</a:t>
            </a:r>
            <a:r>
              <a:rPr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 err="1">
                <a:solidFill>
                  <a:srgbClr val="C00000"/>
                </a:solidFill>
                <a:latin typeface="Times New Roman"/>
                <a:cs typeface="Times New Roman"/>
              </a:rPr>
              <a:t>нұсқаулыққа</a:t>
            </a:r>
            <a:r>
              <a:rPr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сә</a:t>
            </a:r>
            <a:r>
              <a:rPr lang="kk-KZ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r>
              <a:rPr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кес</a:t>
            </a:r>
            <a:r>
              <a:rPr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kk-KZ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өнделеді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044" y="1"/>
            <a:ext cx="6931356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6" y="1905000"/>
            <a:ext cx="2895600" cy="2514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3000" y="2286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объектілерінің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үй-жайларына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жүргізу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838201"/>
            <a:ext cx="8372145" cy="5250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just">
              <a:spcBef>
                <a:spcPts val="100"/>
              </a:spcBef>
              <a:buFont typeface="Wingdings" pitchFamily="2" charset="2"/>
              <a:buChar char="Ø"/>
              <a:tabLst>
                <a:tab pos="5260975" algn="l"/>
              </a:tabLst>
            </a:pP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Үй-жайларды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ылғалды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еденді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жиһазды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жабдықты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есіктерді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Республикасында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рұқсат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етілген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дезинфекциялау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құралдарын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операциялық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бөлмелерде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операциялар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algn="just">
              <a:spcBef>
                <a:spcPts val="100"/>
              </a:spcBef>
              <a:buFont typeface="Wingdings" pitchFamily="2" charset="2"/>
              <a:buChar char="Ø"/>
              <a:tabLst>
                <a:tab pos="5260975" algn="l"/>
              </a:tabLst>
            </a:pPr>
            <a:r>
              <a:rPr lang="kk-KZ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Күрделі жинау о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перациялық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операциялық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блоктарда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ОСБ-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стерильдеу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босандыру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залында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босандыру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палаталарында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таңып-байлау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манипуляциялық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тексеріп-қарау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емшара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стоматологиялық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кабинеттерде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хирургиялық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бейіндегі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кабинеттерде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бөлмесі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үй-жайларында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күнтізбелік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жеті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күнде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реттен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сиретпей</a:t>
            </a:r>
            <a:r>
              <a:rPr sz="2100" b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100" b="1" spc="-4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algn="just">
              <a:spcBef>
                <a:spcPts val="100"/>
              </a:spcBef>
              <a:buFont typeface="Wingdings" pitchFamily="2" charset="2"/>
              <a:buChar char="Ø"/>
              <a:tabLst>
                <a:tab pos="5260975" algn="l"/>
              </a:tabLst>
            </a:pPr>
            <a:r>
              <a:rPr lang="kk-KZ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й-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жайларды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күрделі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жүргізілгеннен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жинау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мүкамалын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дезинфекциялау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тазалау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кептіру</a:t>
            </a:r>
            <a:r>
              <a:rPr lang="en-US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жүргіз</a:t>
            </a:r>
            <a:r>
              <a:rPr lang="kk-KZ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керек</a:t>
            </a:r>
            <a:r>
              <a:rPr lang="kk-KZ" sz="2100" b="1" dirty="0" smtClean="0">
                <a:solidFill>
                  <a:srgbClr val="C00000"/>
                </a:solidFill>
              </a:rPr>
              <a:t>.</a:t>
            </a:r>
          </a:p>
          <a:p>
            <a:pPr marL="12065" marR="5080" algn="just">
              <a:spcBef>
                <a:spcPts val="100"/>
              </a:spcBef>
              <a:buFont typeface="Wingdings" pitchFamily="2" charset="2"/>
              <a:buChar char="Ø"/>
              <a:tabLst>
                <a:tab pos="5260975" algn="l"/>
              </a:tabLst>
            </a:pPr>
            <a:r>
              <a:rPr lang="ru-RU" sz="2100" b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Терезе</a:t>
            </a:r>
            <a:r>
              <a:rPr lang="ru-RU" sz="21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әйнегін</a:t>
            </a:r>
            <a:r>
              <a:rPr lang="ru-RU" sz="2100" b="1" spc="-1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 жуу</a:t>
            </a:r>
            <a:r>
              <a:rPr lang="ru-RU" sz="2100" b="1" spc="4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1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r>
              <a:rPr lang="ru-RU" sz="21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жылына</a:t>
            </a:r>
            <a:r>
              <a:rPr lang="ru-RU" sz="2100" b="1" spc="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100" b="1" spc="-1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кемінде</a:t>
            </a:r>
            <a:r>
              <a:rPr lang="ru-RU" sz="21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1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 </a:t>
            </a:r>
            <a:r>
              <a:rPr lang="ru-RU" sz="2100" b="1" spc="-5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рет</a:t>
            </a:r>
            <a:r>
              <a:rPr lang="ru-RU" sz="2100" b="1" spc="-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</a:p>
          <a:p>
            <a:pPr marL="12065" marR="5080" algn="just">
              <a:spcBef>
                <a:spcPts val="100"/>
              </a:spcBef>
              <a:buFont typeface="Wingdings" pitchFamily="2" charset="2"/>
              <a:buChar char="Ø"/>
              <a:tabLst>
                <a:tab pos="5260975" algn="l"/>
              </a:tabLst>
            </a:pPr>
            <a:r>
              <a:rPr sz="2100" b="1" spc="-2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Қызметкерлерге</a:t>
            </a:r>
            <a:r>
              <a:rPr sz="21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kk-KZ" sz="21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жұмыс орнында </a:t>
            </a:r>
            <a:r>
              <a:rPr sz="2100" b="1" spc="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инструктаж:</a:t>
            </a:r>
            <a:r>
              <a:rPr sz="21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жылына</a:t>
            </a:r>
            <a:r>
              <a:rPr sz="21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кемінде</a:t>
            </a:r>
            <a:r>
              <a:rPr sz="21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C00000"/>
                </a:solidFill>
                <a:latin typeface="Times New Roman"/>
                <a:cs typeface="Times New Roman"/>
              </a:rPr>
              <a:t>бір </a:t>
            </a:r>
            <a:r>
              <a:rPr sz="21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1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рет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0150" y="281381"/>
            <a:ext cx="706818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35" dirty="0">
                <a:solidFill>
                  <a:srgbClr val="17375E"/>
                </a:solidFill>
              </a:rPr>
              <a:t>Тазалау</a:t>
            </a:r>
            <a:r>
              <a:rPr sz="3200" spc="10" dirty="0">
                <a:solidFill>
                  <a:srgbClr val="17375E"/>
                </a:solidFill>
              </a:rPr>
              <a:t> </a:t>
            </a:r>
            <a:r>
              <a:rPr sz="3200" spc="-10" dirty="0">
                <a:solidFill>
                  <a:srgbClr val="17375E"/>
                </a:solidFill>
              </a:rPr>
              <a:t>және</a:t>
            </a:r>
            <a:r>
              <a:rPr sz="3200" spc="45" dirty="0">
                <a:solidFill>
                  <a:srgbClr val="17375E"/>
                </a:solidFill>
              </a:rPr>
              <a:t> </a:t>
            </a:r>
            <a:r>
              <a:rPr sz="3200" spc="-20" dirty="0">
                <a:solidFill>
                  <a:srgbClr val="17375E"/>
                </a:solidFill>
              </a:rPr>
              <a:t>дезинфекциялау</a:t>
            </a:r>
            <a:r>
              <a:rPr sz="3200" spc="70" dirty="0">
                <a:solidFill>
                  <a:srgbClr val="17375E"/>
                </a:solidFill>
              </a:rPr>
              <a:t> </a:t>
            </a:r>
            <a:r>
              <a:rPr sz="3200" dirty="0">
                <a:solidFill>
                  <a:srgbClr val="17375E"/>
                </a:solidFill>
              </a:rPr>
              <a:t>процесі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4488" y="5529071"/>
            <a:ext cx="1429511" cy="13289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11430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"/>
            <a:ext cx="9139174" cy="7640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4074" y="110109"/>
            <a:ext cx="7637526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k-KZ" sz="2400" spc="-5" dirty="0" smtClean="0"/>
              <a:t>Т</a:t>
            </a:r>
            <a:r>
              <a:rPr sz="2400" spc="-5" dirty="0" err="1" smtClean="0"/>
              <a:t>аза</a:t>
            </a:r>
            <a:r>
              <a:rPr lang="kk-KZ" sz="2400" spc="-5" dirty="0" smtClean="0"/>
              <a:t>лау  жұмыстарың  прин</a:t>
            </a:r>
            <a:r>
              <a:rPr sz="2400" spc="-5" dirty="0" err="1" smtClean="0"/>
              <a:t>циптері</a:t>
            </a:r>
            <a:endParaRPr sz="24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43941" y="744677"/>
            <a:ext cx="866330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160" algn="ctr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Таза</a:t>
            </a:r>
            <a:r>
              <a:rPr sz="2000" b="1" spc="1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аймақтан,</a:t>
            </a:r>
            <a:r>
              <a:rPr sz="2000" b="1" spc="-5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лас</a:t>
            </a:r>
            <a:r>
              <a:rPr sz="2000" b="1" spc="-10" dirty="0">
                <a:solidFill>
                  <a:srgbClr val="244060"/>
                </a:solidFill>
                <a:latin typeface="Times New Roman"/>
                <a:cs typeface="Times New Roman"/>
              </a:rPr>
              <a:t> аймаққа</a:t>
            </a:r>
            <a:r>
              <a:rPr sz="20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 қарай </a:t>
            </a:r>
            <a:r>
              <a:rPr sz="2000" b="1" spc="5" dirty="0">
                <a:solidFill>
                  <a:srgbClr val="244060"/>
                </a:solidFill>
                <a:latin typeface="Times New Roman"/>
                <a:cs typeface="Times New Roman"/>
              </a:rPr>
              <a:t>тазарту</a:t>
            </a:r>
            <a:r>
              <a:rPr sz="2000" b="1" spc="-8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(</a:t>
            </a:r>
            <a:r>
              <a:rPr sz="2000" b="1" spc="1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44060"/>
                </a:solidFill>
                <a:latin typeface="Times New Roman"/>
                <a:cs typeface="Times New Roman"/>
              </a:rPr>
              <a:t>оқшаланған</a:t>
            </a:r>
            <a:r>
              <a:rPr sz="2000" b="1" spc="-6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44060"/>
                </a:solidFill>
                <a:latin typeface="Times New Roman"/>
                <a:cs typeface="Times New Roman"/>
              </a:rPr>
              <a:t>палаталарды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 err="1">
                <a:solidFill>
                  <a:srgbClr val="244060"/>
                </a:solidFill>
                <a:latin typeface="Times New Roman"/>
                <a:cs typeface="Times New Roman"/>
              </a:rPr>
              <a:t>соңынан</a:t>
            </a:r>
            <a:r>
              <a:rPr sz="2000" b="1" spc="-20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тазалау</a:t>
            </a:r>
            <a:r>
              <a:rPr sz="2000" b="1" dirty="0" smtClean="0">
                <a:solidFill>
                  <a:srgbClr val="244060"/>
                </a:solidFill>
                <a:latin typeface="Times New Roman"/>
                <a:cs typeface="Times New Roman"/>
              </a:rPr>
              <a:t>).</a:t>
            </a:r>
            <a:r>
              <a:rPr sz="2000" b="1" spc="-2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kk-KZ" sz="2000" b="1" spc="-5" dirty="0" smtClean="0">
                <a:solidFill>
                  <a:srgbClr val="244060"/>
                </a:solidFill>
                <a:latin typeface="Times New Roman"/>
                <a:cs typeface="Times New Roman"/>
              </a:rPr>
              <a:t>Жинау мүкәммалдары, арнайы</a:t>
            </a:r>
            <a:r>
              <a:rPr sz="2000" b="1" spc="-2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шелек</a:t>
            </a:r>
            <a:r>
              <a:rPr lang="kk-KZ" sz="2000" b="1" dirty="0" smtClean="0">
                <a:solidFill>
                  <a:srgbClr val="244060"/>
                </a:solidFill>
                <a:latin typeface="Times New Roman"/>
                <a:cs typeface="Times New Roman"/>
              </a:rPr>
              <a:t>тердің</a:t>
            </a:r>
            <a:r>
              <a:rPr lang="kk-KZ" sz="2000" b="1" spc="-35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10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таңбалануы</a:t>
            </a:r>
            <a:r>
              <a:rPr lang="kk-KZ" sz="2000" b="1" spc="1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н</a:t>
            </a:r>
            <a:r>
              <a:rPr sz="2000" b="1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емесе</a:t>
            </a:r>
            <a:r>
              <a:rPr lang="kk-KZ" sz="2000" b="1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 smtClean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 err="1">
                <a:solidFill>
                  <a:srgbClr val="244060"/>
                </a:solidFill>
                <a:latin typeface="Times New Roman"/>
                <a:cs typeface="Times New Roman"/>
              </a:rPr>
              <a:t>түспен</a:t>
            </a:r>
            <a:r>
              <a:rPr sz="2000" b="1" spc="-55" dirty="0">
                <a:solidFill>
                  <a:srgbClr val="24406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 err="1" smtClean="0">
                <a:solidFill>
                  <a:srgbClr val="244060"/>
                </a:solidFill>
                <a:latin typeface="Times New Roman"/>
                <a:cs typeface="Times New Roman"/>
              </a:rPr>
              <a:t>бөлектенуі</a:t>
            </a:r>
            <a:r>
              <a:rPr sz="2000" b="1" spc="-15" dirty="0" smtClean="0">
                <a:solidFill>
                  <a:srgbClr val="24406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72055" y="1834921"/>
            <a:ext cx="5109845" cy="4738370"/>
            <a:chOff x="1972055" y="1834921"/>
            <a:chExt cx="5109845" cy="47383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2055" y="2045157"/>
              <a:ext cx="5109718" cy="45276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6495" y="1834921"/>
              <a:ext cx="2644012" cy="126019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352800" y="1969388"/>
            <a:ext cx="2362200" cy="89434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48260" algn="ctr">
              <a:lnSpc>
                <a:spcPct val="86300"/>
              </a:lnSpc>
              <a:spcBef>
                <a:spcPts val="37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Инфекциялық </a:t>
            </a:r>
            <a:r>
              <a:rPr sz="16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ауру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ошағында</a:t>
            </a: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ғы</a:t>
            </a:r>
            <a:r>
              <a:rPr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тазалау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600" b="1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spc="-3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sz="1600" b="1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</a:t>
            </a:r>
            <a:r>
              <a:rPr sz="1600" b="1" spc="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b="1" spc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ы</a:t>
            </a:r>
            <a:r>
              <a:rPr lang="kk-KZ" sz="16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ның</a:t>
            </a:r>
            <a:r>
              <a:rPr sz="16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ек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л  </a:t>
            </a:r>
            <a:r>
              <a:rPr sz="16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жерде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болуы</a:t>
            </a:r>
            <a:r>
              <a:rPr sz="16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4711" y="3294926"/>
            <a:ext cx="3259709" cy="126323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87873" y="3543046"/>
            <a:ext cx="2909570" cy="68262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370"/>
              </a:spcBef>
            </a:pP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езинфекциялық</a:t>
            </a:r>
            <a:r>
              <a:rPr sz="1600" b="1" spc="-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ертінділер</a:t>
            </a: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дің </a:t>
            </a:r>
            <a:r>
              <a:rPr sz="1600" b="1" spc="-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әр</a:t>
            </a:r>
            <a:r>
              <a:rPr sz="16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қолданғанан</a:t>
            </a:r>
            <a:r>
              <a:rPr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кейін</a:t>
            </a:r>
            <a:r>
              <a:rPr lang="kk-KZ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гі</a:t>
            </a:r>
            <a:r>
              <a:rPr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жойылуы</a:t>
            </a:r>
            <a:r>
              <a:rPr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38052" y="5534960"/>
            <a:ext cx="2640965" cy="11931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89550" y="6015329"/>
            <a:ext cx="1537970" cy="4813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04800" marR="5080" indent="-292735">
              <a:lnSpc>
                <a:spcPts val="1660"/>
              </a:lnSpc>
              <a:spcBef>
                <a:spcPts val="38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Қол</a:t>
            </a:r>
            <a:r>
              <a:rPr sz="16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гигиенасын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сақта</a:t>
            </a:r>
            <a:r>
              <a:rPr lang="kk-KZ" sz="16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50125" y="5513629"/>
            <a:ext cx="2793365" cy="119311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690877" y="5804408"/>
            <a:ext cx="2450465" cy="9023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5080" algn="ctr">
              <a:lnSpc>
                <a:spcPct val="86300"/>
              </a:lnSpc>
              <a:spcBef>
                <a:spcPts val="370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Тазалау </a:t>
            </a:r>
            <a:r>
              <a:rPr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таза</a:t>
            </a:r>
            <a:r>
              <a:rPr sz="16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аймақтан </a:t>
            </a:r>
            <a:r>
              <a:rPr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ла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айма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қ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қ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қа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ай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ө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н  </a:t>
            </a:r>
            <a:r>
              <a:rPr sz="16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сік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ғ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ры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ө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мен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е 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қарай</a:t>
            </a:r>
            <a:r>
              <a:rPr sz="16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сүрітңіз.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8408" y="3294926"/>
            <a:ext cx="3116453" cy="126323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30908" y="3437890"/>
            <a:ext cx="2907691" cy="93358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380"/>
              </a:spcBef>
            </a:pPr>
            <a:r>
              <a:rPr sz="1600" b="1" spc="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ин</a:t>
            </a:r>
            <a:r>
              <a:rPr sz="16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ек</a:t>
            </a:r>
            <a:r>
              <a:rPr sz="16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ц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6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b="1" spc="-8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sz="1600" b="1" spc="-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құ</a:t>
            </a:r>
            <a:r>
              <a:rPr sz="16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b="1" spc="3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spc="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6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ары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нұсқаулықа</a:t>
            </a:r>
            <a:r>
              <a:rPr lang="ru-RU" sz="1600" b="1" spc="29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сәйкес</a:t>
            </a:r>
            <a:r>
              <a:rPr lang="ru-RU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дұрыс</a:t>
            </a: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дайындау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1600" dirty="0">
              <a:latin typeface="Times New Roman"/>
              <a:cs typeface="Times New Roman"/>
            </a:endParaRPr>
          </a:p>
          <a:p>
            <a:pPr marL="635" algn="ctr">
              <a:lnSpc>
                <a:spcPts val="1789"/>
              </a:lnSpc>
            </a:pPr>
            <a:r>
              <a:rPr sz="1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уақытымен</a:t>
            </a:r>
            <a:r>
              <a:rPr sz="1600" b="1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пайдалан</a:t>
            </a:r>
            <a:r>
              <a:rPr lang="kk-KZ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461" y="269570"/>
            <a:ext cx="8723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46240" algn="l"/>
              </a:tabLst>
            </a:pPr>
            <a:r>
              <a:rPr lang="kk-KZ" sz="3600" spc="-5" dirty="0" smtClean="0">
                <a:solidFill>
                  <a:srgbClr val="244060"/>
                </a:solidFill>
              </a:rPr>
              <a:t>К</a:t>
            </a:r>
            <a:r>
              <a:rPr sz="3600" spc="-5" dirty="0" err="1" smtClean="0">
                <a:solidFill>
                  <a:srgbClr val="244060"/>
                </a:solidFill>
              </a:rPr>
              <a:t>үнделікті</a:t>
            </a:r>
            <a:r>
              <a:rPr sz="3600" spc="25" dirty="0" smtClean="0">
                <a:solidFill>
                  <a:srgbClr val="244060"/>
                </a:solidFill>
              </a:rPr>
              <a:t> </a:t>
            </a:r>
            <a:r>
              <a:rPr lang="kk-KZ" sz="3600" spc="25" dirty="0" smtClean="0">
                <a:solidFill>
                  <a:srgbClr val="244060"/>
                </a:solidFill>
              </a:rPr>
              <a:t>  </a:t>
            </a:r>
            <a:r>
              <a:rPr sz="3600" spc="-35" dirty="0" err="1" smtClean="0">
                <a:solidFill>
                  <a:srgbClr val="244060"/>
                </a:solidFill>
              </a:rPr>
              <a:t>тазалаудың</a:t>
            </a:r>
            <a:r>
              <a:rPr lang="kk-KZ" sz="3600" spc="-35" dirty="0" smtClean="0">
                <a:solidFill>
                  <a:srgbClr val="244060"/>
                </a:solidFill>
              </a:rPr>
              <a:t>   </a:t>
            </a:r>
            <a:r>
              <a:rPr sz="3600" dirty="0" smtClean="0">
                <a:solidFill>
                  <a:srgbClr val="244060"/>
                </a:solidFill>
              </a:rPr>
              <a:t>6</a:t>
            </a:r>
            <a:r>
              <a:rPr sz="3600" spc="-80" dirty="0" smtClean="0">
                <a:solidFill>
                  <a:srgbClr val="244060"/>
                </a:solidFill>
              </a:rPr>
              <a:t> </a:t>
            </a:r>
            <a:r>
              <a:rPr sz="3600" spc="-5" dirty="0">
                <a:solidFill>
                  <a:srgbClr val="244060"/>
                </a:solidFill>
              </a:rPr>
              <a:t>қадамы</a:t>
            </a:r>
            <a:endParaRPr sz="3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33400" y="914400"/>
            <a:ext cx="8910706" cy="5562560"/>
            <a:chOff x="0" y="945789"/>
            <a:chExt cx="9139300" cy="5912207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6254"/>
              <a:ext cx="1429512" cy="55717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9783" y="945789"/>
              <a:ext cx="6094348" cy="1506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1744" y="2337841"/>
              <a:ext cx="6094349" cy="12601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7607" y="3544874"/>
              <a:ext cx="6103493" cy="11352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8136" y="4706744"/>
              <a:ext cx="6005422" cy="10595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0121" y="5840284"/>
              <a:ext cx="5969179" cy="101295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05000" y="838200"/>
            <a:ext cx="6934200" cy="548470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1738630" algn="ctr">
              <a:lnSpc>
                <a:spcPts val="1870"/>
              </a:lnSpc>
              <a:spcBef>
                <a:spcPts val="405"/>
              </a:spcBef>
            </a:pPr>
            <a:endParaRPr lang="kk-KZ" sz="1700" b="1" spc="-2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1738630" algn="ctr">
              <a:lnSpc>
                <a:spcPts val="1870"/>
              </a:lnSpc>
              <a:spcBef>
                <a:spcPts val="405"/>
              </a:spcBef>
            </a:pPr>
            <a:r>
              <a:rPr sz="17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Қол</a:t>
            </a:r>
            <a:r>
              <a:rPr sz="17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7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жуу </a:t>
            </a:r>
            <a:r>
              <a:rPr sz="17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гигиенасын</a:t>
            </a:r>
            <a:r>
              <a:rPr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орында</a:t>
            </a:r>
            <a:r>
              <a:rPr lang="kk-KZ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у, </a:t>
            </a:r>
            <a:r>
              <a:rPr sz="1700" b="1" spc="-2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жеке</a:t>
            </a:r>
            <a:r>
              <a:rPr sz="17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қорғаныш</a:t>
            </a:r>
            <a:r>
              <a:rPr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құралын</a:t>
            </a:r>
            <a:r>
              <a:rPr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r>
              <a:rPr lang="kk-KZ"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kk-KZ"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Пациентке</a:t>
            </a:r>
            <a:r>
              <a:rPr sz="17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4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өзі</a:t>
            </a:r>
            <a:r>
              <a:rPr lang="kk-KZ"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7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таныстыр</a:t>
            </a:r>
            <a:r>
              <a:rPr lang="kk-KZ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b="1" spc="1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үшін</a:t>
            </a:r>
            <a:r>
              <a:rPr lang="kk-KZ" sz="1700" dirty="0" smtClean="0">
                <a:latin typeface="Times New Roman"/>
                <a:cs typeface="Times New Roman"/>
              </a:rPr>
              <a:t> </a:t>
            </a:r>
            <a:r>
              <a:rPr lang="ru-RU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7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елгені</a:t>
            </a:r>
            <a:r>
              <a:rPr lang="kk-KZ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н  </a:t>
            </a:r>
            <a:r>
              <a:rPr sz="17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түсіндір</a:t>
            </a:r>
            <a:r>
              <a:rPr lang="kk-KZ"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 dirty="0" smtClean="0">
              <a:latin typeface="Times New Roman"/>
              <a:cs typeface="Times New Roman"/>
            </a:endParaRPr>
          </a:p>
          <a:p>
            <a:pPr marL="455930" marR="1172210">
              <a:lnSpc>
                <a:spcPct val="86300"/>
              </a:lnSpc>
              <a:spcBef>
                <a:spcPts val="1570"/>
              </a:spcBef>
            </a:pPr>
            <a:endParaRPr lang="kk-KZ" b="1" spc="-1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5930" marR="1172210" algn="ctr">
              <a:lnSpc>
                <a:spcPct val="86300"/>
              </a:lnSpc>
              <a:spcBef>
                <a:spcPts val="1570"/>
              </a:spcBef>
            </a:pPr>
            <a:r>
              <a:rPr lang="kk-KZ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Медициналық  қалдықтарды</a:t>
            </a:r>
            <a:r>
              <a:rPr sz="1700" b="1" spc="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шығар</a:t>
            </a:r>
            <a:r>
              <a:rPr lang="kk-KZ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у.</a:t>
            </a:r>
            <a:r>
              <a:rPr sz="1700" b="1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4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контейнердің</a:t>
            </a:r>
            <a:r>
              <a:rPr sz="17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ішкі</a:t>
            </a:r>
            <a:r>
              <a:rPr sz="17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және</a:t>
            </a:r>
            <a:r>
              <a:rPr sz="17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 err="1">
                <a:solidFill>
                  <a:srgbClr val="FFFFFF"/>
                </a:solidFill>
                <a:latin typeface="Times New Roman"/>
                <a:cs typeface="Times New Roman"/>
              </a:rPr>
              <a:t>сыртқы</a:t>
            </a:r>
            <a:r>
              <a:rPr sz="17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бөлігін</a:t>
            </a:r>
            <a:r>
              <a:rPr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4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сүрт</a:t>
            </a:r>
            <a:r>
              <a:rPr lang="kk-KZ"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7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700" b="1" spc="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7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¾ </a:t>
            </a:r>
            <a:r>
              <a:rPr sz="17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толған</a:t>
            </a:r>
            <a:r>
              <a:rPr sz="1700" b="1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700" b="1" spc="4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жағдайда</a:t>
            </a:r>
            <a:r>
              <a:rPr sz="1700"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ауыстыр</a:t>
            </a:r>
            <a:r>
              <a:rPr lang="kk-KZ" sz="17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7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 dirty="0">
              <a:latin typeface="Times New Roman"/>
              <a:cs typeface="Times New Roman"/>
            </a:endParaRPr>
          </a:p>
          <a:p>
            <a:pPr marL="907415" marR="1311275" algn="ctr">
              <a:lnSpc>
                <a:spcPct val="86500"/>
              </a:lnSpc>
              <a:tabLst>
                <a:tab pos="3132455" algn="l"/>
              </a:tabLst>
            </a:pP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endParaRPr lang="kk-KZ" sz="1700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907415" marR="1311275" algn="ctr">
              <a:lnSpc>
                <a:spcPct val="86500"/>
              </a:lnSpc>
              <a:tabLst>
                <a:tab pos="3132455" algn="l"/>
              </a:tabLst>
            </a:pPr>
            <a:r>
              <a:rPr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kk-KZ"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r>
              <a:rPr lang="kk-KZ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езинфекциялық</a:t>
            </a:r>
            <a:r>
              <a:rPr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b="1" spc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ертінділермен</a:t>
            </a:r>
            <a:r>
              <a:rPr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беткейлерді    </a:t>
            </a:r>
            <a:r>
              <a:rPr b="1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залалсыздандыру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351280" marR="489584">
              <a:lnSpc>
                <a:spcPct val="86600"/>
              </a:lnSpc>
            </a:pPr>
            <a:endParaRPr lang="kk-KZ" sz="2000" b="1" spc="-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351280" marR="489584">
              <a:lnSpc>
                <a:spcPct val="86600"/>
              </a:lnSpc>
            </a:pPr>
            <a:r>
              <a:rPr sz="17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Ең</a:t>
            </a:r>
            <a:r>
              <a:rPr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соңынан</a:t>
            </a:r>
            <a:r>
              <a:rPr lang="kk-KZ"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ж</a:t>
            </a:r>
            <a:r>
              <a:rPr sz="1700" b="1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уынатын</a:t>
            </a:r>
            <a:r>
              <a:rPr sz="1700" b="1" spc="-1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бөлмені</a:t>
            </a:r>
            <a:r>
              <a:rPr sz="17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(басқа </a:t>
            </a:r>
            <a:r>
              <a:rPr sz="17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мүкәмал</a:t>
            </a:r>
            <a:r>
              <a:rPr sz="17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пайдаланыңыз</a:t>
            </a:r>
            <a:r>
              <a:rPr sz="17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lang="kk-KZ" sz="17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әжетхананы</a:t>
            </a:r>
            <a:r>
              <a:rPr lang="kk-KZ" sz="17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700" b="1" spc="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тазалау.</a:t>
            </a: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795145">
              <a:lnSpc>
                <a:spcPts val="2230"/>
              </a:lnSpc>
              <a:tabLst>
                <a:tab pos="3177540" algn="l"/>
              </a:tabLst>
            </a:pPr>
            <a:endParaRPr lang="kk-KZ" sz="2000" b="1" spc="-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795145" algn="ctr">
              <a:lnSpc>
                <a:spcPts val="2230"/>
              </a:lnSpc>
              <a:tabLst>
                <a:tab pos="3177540" algn="l"/>
              </a:tabLst>
            </a:pPr>
            <a:r>
              <a:rPr sz="17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Еденді</a:t>
            </a:r>
            <a:r>
              <a:rPr sz="1700" b="1" spc="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жоғарғы</a:t>
            </a:r>
            <a:r>
              <a:rPr lang="kk-KZ" sz="1700" b="1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дан</a:t>
            </a:r>
            <a:r>
              <a:rPr sz="1700" b="1" spc="-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kk-KZ" sz="17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төмен</a:t>
            </a:r>
            <a:r>
              <a:rPr lang="kk-KZ" sz="17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әдісі  бойынша</a:t>
            </a:r>
            <a:endParaRPr sz="1700" dirty="0">
              <a:latin typeface="Times New Roman"/>
              <a:cs typeface="Times New Roman"/>
            </a:endParaRPr>
          </a:p>
          <a:p>
            <a:pPr marL="1795145" algn="ctr">
              <a:lnSpc>
                <a:spcPts val="2230"/>
              </a:lnSpc>
            </a:pPr>
            <a:r>
              <a:rPr lang="kk-KZ"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жуу</a:t>
            </a:r>
            <a:r>
              <a:rPr sz="17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7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15200" y="1524000"/>
            <a:ext cx="1676400" cy="4579899"/>
            <a:chOff x="6693407" y="2005609"/>
            <a:chExt cx="2025650" cy="409829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93407" y="2005609"/>
              <a:ext cx="696366" cy="6749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8415" y="3145574"/>
              <a:ext cx="693280" cy="67801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80375" y="4273270"/>
              <a:ext cx="696366" cy="6780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25383" y="5425440"/>
              <a:ext cx="693280" cy="6780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574" y="0"/>
            <a:ext cx="7977505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7540" marR="5080" indent="-624840" algn="ctr">
              <a:lnSpc>
                <a:spcPct val="100000"/>
              </a:lnSpc>
              <a:spcBef>
                <a:spcPts val="110"/>
              </a:spcBef>
            </a:pPr>
            <a:r>
              <a:rPr lang="kk-KZ" spc="-10" dirty="0" smtClean="0">
                <a:solidFill>
                  <a:srgbClr val="C00000"/>
                </a:solidFill>
              </a:rPr>
              <a:t>Күрделі </a:t>
            </a:r>
            <a:r>
              <a:rPr spc="-60" dirty="0" smtClean="0">
                <a:solidFill>
                  <a:srgbClr val="C00000"/>
                </a:solidFill>
              </a:rPr>
              <a:t> </a:t>
            </a:r>
            <a:r>
              <a:rPr spc="-15" dirty="0">
                <a:solidFill>
                  <a:srgbClr val="C00000"/>
                </a:solidFill>
              </a:rPr>
              <a:t>тазалау</a:t>
            </a:r>
            <a:r>
              <a:rPr spc="-85" dirty="0">
                <a:solidFill>
                  <a:srgbClr val="C00000"/>
                </a:solidFill>
              </a:rPr>
              <a:t> </a:t>
            </a:r>
            <a:r>
              <a:rPr spc="-5" dirty="0" err="1">
                <a:solidFill>
                  <a:srgbClr val="C00000"/>
                </a:solidFill>
              </a:rPr>
              <a:t>және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spc="-5" dirty="0" err="1" smtClean="0">
                <a:solidFill>
                  <a:srgbClr val="C00000"/>
                </a:solidFill>
              </a:rPr>
              <a:t>дезинфекция</a:t>
            </a:r>
            <a:r>
              <a:rPr lang="kk-KZ" spc="-5" dirty="0" smtClean="0">
                <a:solidFill>
                  <a:srgbClr val="C00000"/>
                </a:solidFill>
              </a:rPr>
              <a:t>лау</a:t>
            </a:r>
            <a:r>
              <a:rPr spc="-5" dirty="0" smtClean="0">
                <a:solidFill>
                  <a:srgbClr val="C00000"/>
                </a:solidFill>
              </a:rPr>
              <a:t> </a:t>
            </a:r>
            <a:r>
              <a:rPr spc="-985" dirty="0" smtClean="0">
                <a:solidFill>
                  <a:srgbClr val="C00000"/>
                </a:solidFill>
              </a:rPr>
              <a:t> </a:t>
            </a:r>
            <a:r>
              <a:rPr spc="-10" dirty="0" smtClean="0">
                <a:solidFill>
                  <a:srgbClr val="C00000"/>
                </a:solidFill>
              </a:rPr>
              <a:t>(</a:t>
            </a:r>
            <a:r>
              <a:rPr lang="kk-KZ" spc="-10" dirty="0" smtClean="0">
                <a:solidFill>
                  <a:srgbClr val="C00000"/>
                </a:solidFill>
              </a:rPr>
              <a:t>Пациентті </a:t>
            </a:r>
            <a:r>
              <a:rPr spc="-10" dirty="0" err="1" smtClean="0">
                <a:solidFill>
                  <a:srgbClr val="C00000"/>
                </a:solidFill>
              </a:rPr>
              <a:t>шығару</a:t>
            </a:r>
            <a:r>
              <a:rPr spc="-10" dirty="0" smtClean="0">
                <a:solidFill>
                  <a:srgbClr val="C00000"/>
                </a:solidFill>
              </a:rPr>
              <a:t>/</a:t>
            </a:r>
            <a:r>
              <a:rPr spc="-10" dirty="0" err="1" smtClean="0">
                <a:solidFill>
                  <a:srgbClr val="C00000"/>
                </a:solidFill>
              </a:rPr>
              <a:t>тасымалдау</a:t>
            </a:r>
            <a:r>
              <a:rPr spc="-65" dirty="0" smtClean="0">
                <a:solidFill>
                  <a:srgbClr val="C00000"/>
                </a:solidFill>
              </a:rPr>
              <a:t> </a:t>
            </a:r>
            <a:r>
              <a:rPr spc="-15" dirty="0">
                <a:solidFill>
                  <a:srgbClr val="C00000"/>
                </a:solidFill>
              </a:rPr>
              <a:t>кезінде)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1185659"/>
            <a:ext cx="9139555" cy="5668010"/>
            <a:chOff x="0" y="1185659"/>
            <a:chExt cx="9139555" cy="56680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20237"/>
              <a:ext cx="619855" cy="8711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" y="1185659"/>
              <a:ext cx="8605774" cy="6506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74532"/>
              <a:ext cx="629246" cy="927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1868474"/>
              <a:ext cx="8605774" cy="65057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557284"/>
              <a:ext cx="629246" cy="927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2551137"/>
              <a:ext cx="8605774" cy="6476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240074"/>
              <a:ext cx="629246" cy="9248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400" y="3233953"/>
              <a:ext cx="8605774" cy="6475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3819194"/>
              <a:ext cx="656691" cy="9828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736" y="3828262"/>
              <a:ext cx="8584565" cy="6689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4529328"/>
              <a:ext cx="656691" cy="9828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4736" y="4474438"/>
              <a:ext cx="8584565" cy="8182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5239511"/>
              <a:ext cx="656691" cy="9828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4736" y="5248655"/>
              <a:ext cx="8584565" cy="66885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5952740"/>
              <a:ext cx="656691" cy="9004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4736" y="5961887"/>
              <a:ext cx="8584565" cy="6658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73100" y="1349756"/>
            <a:ext cx="8340090" cy="51661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8270" indent="-116205"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  <a:tabLst>
                <a:tab pos="128905" algn="l"/>
              </a:tabLst>
            </a:pPr>
            <a:r>
              <a:rPr sz="1400" b="1" spc="-25" dirty="0" err="1">
                <a:latin typeface="Times New Roman"/>
                <a:cs typeface="Times New Roman"/>
              </a:rPr>
              <a:t>Қол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lang="kk-KZ" sz="1400" b="1" spc="40" dirty="0" smtClean="0">
                <a:latin typeface="Times New Roman"/>
                <a:cs typeface="Times New Roman"/>
              </a:rPr>
              <a:t>жуу </a:t>
            </a:r>
            <a:r>
              <a:rPr sz="1400" b="1" spc="-15" dirty="0" err="1" smtClean="0">
                <a:latin typeface="Times New Roman"/>
                <a:cs typeface="Times New Roman"/>
              </a:rPr>
              <a:t>гигиенасын</a:t>
            </a:r>
            <a:r>
              <a:rPr sz="1400" b="1" spc="70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орында</a:t>
            </a:r>
            <a:r>
              <a:rPr lang="kk-KZ" sz="1400" b="1" spc="-15" dirty="0" smtClean="0">
                <a:latin typeface="Times New Roman"/>
                <a:cs typeface="Times New Roman"/>
              </a:rPr>
              <a:t>у </a:t>
            </a:r>
            <a:r>
              <a:rPr sz="1400" b="1" spc="125" dirty="0" smtClean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және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lang="kk-KZ" sz="1400" b="1" spc="-15" dirty="0" smtClean="0">
                <a:latin typeface="Times New Roman"/>
                <a:cs typeface="Times New Roman"/>
              </a:rPr>
              <a:t> арнайы  санитариялық киімді кию</a:t>
            </a:r>
            <a:r>
              <a:rPr sz="1400" b="1" spc="-15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28270" indent="-116205">
              <a:lnSpc>
                <a:spcPct val="100000"/>
              </a:lnSpc>
              <a:buFont typeface="Times New Roman"/>
              <a:buChar char="•"/>
              <a:tabLst>
                <a:tab pos="12890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Бөлмені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жиһаздан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мүмкіндігінше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20" dirty="0" err="1" smtClean="0">
                <a:latin typeface="Times New Roman"/>
                <a:cs typeface="Times New Roman"/>
              </a:rPr>
              <a:t>босат</a:t>
            </a:r>
            <a:r>
              <a:rPr lang="kk-KZ" sz="1400" b="1" spc="-20" dirty="0" smtClean="0">
                <a:latin typeface="Times New Roman"/>
                <a:cs typeface="Times New Roman"/>
              </a:rPr>
              <a:t>у</a:t>
            </a:r>
            <a:r>
              <a:rPr sz="1400" b="1" spc="100" dirty="0" smtClean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немесе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оны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5" dirty="0" err="1">
                <a:latin typeface="Times New Roman"/>
                <a:cs typeface="Times New Roman"/>
              </a:rPr>
              <a:t>ортаға</a:t>
            </a:r>
            <a:r>
              <a:rPr sz="1400" b="1" spc="80" dirty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жылжыт</a:t>
            </a:r>
            <a:r>
              <a:rPr lang="kk-KZ" sz="1400" b="1" spc="-15" dirty="0" smtClean="0">
                <a:latin typeface="Times New Roman"/>
                <a:cs typeface="Times New Roman"/>
              </a:rPr>
              <a:t>у</a:t>
            </a:r>
            <a:r>
              <a:rPr sz="1400" b="1" spc="-15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128270" indent="-11620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128905" algn="l"/>
              </a:tabLst>
            </a:pPr>
            <a:r>
              <a:rPr lang="kk-KZ" sz="1400" b="1" spc="-20" dirty="0" smtClean="0">
                <a:latin typeface="Times New Roman"/>
                <a:cs typeface="Times New Roman"/>
              </a:rPr>
              <a:t>Медициналық қалдықтарды контейнерге салу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28270" indent="-116205">
              <a:lnSpc>
                <a:spcPct val="100000"/>
              </a:lnSpc>
              <a:buFont typeface="Times New Roman"/>
              <a:buChar char="•"/>
              <a:tabLst>
                <a:tab pos="128905" algn="l"/>
              </a:tabLst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ru-RU" sz="1600" b="1" spc="-15" dirty="0" err="1" smtClean="0">
                <a:latin typeface="Times New Roman"/>
                <a:cs typeface="Times New Roman"/>
              </a:rPr>
              <a:t>Контейнерді</a:t>
            </a:r>
            <a:r>
              <a:rPr lang="ru-RU" sz="1600" b="1" spc="90" dirty="0" smtClean="0">
                <a:latin typeface="Times New Roman"/>
                <a:cs typeface="Times New Roman"/>
              </a:rPr>
              <a:t> </a:t>
            </a:r>
            <a:r>
              <a:rPr lang="ru-RU" sz="1600" b="1" spc="-10" dirty="0" err="1" smtClean="0">
                <a:latin typeface="Times New Roman"/>
                <a:cs typeface="Times New Roman"/>
              </a:rPr>
              <a:t>тексеру</a:t>
            </a:r>
            <a:r>
              <a:rPr lang="ru-RU" sz="1600" b="1" spc="-10" dirty="0" smtClean="0">
                <a:latin typeface="Times New Roman"/>
                <a:cs typeface="Times New Roman"/>
              </a:rPr>
              <a:t>(</a:t>
            </a:r>
            <a:r>
              <a:rPr lang="ru-RU" sz="1600" b="1" spc="-10" dirty="0" err="1" smtClean="0">
                <a:latin typeface="Times New Roman"/>
                <a:cs typeface="Times New Roman"/>
              </a:rPr>
              <a:t>ине</a:t>
            </a:r>
            <a:r>
              <a:rPr lang="ru-RU" sz="1600" b="1" spc="-10" dirty="0" smtClean="0">
                <a:latin typeface="Times New Roman"/>
                <a:cs typeface="Times New Roman"/>
              </a:rPr>
              <a:t>, </a:t>
            </a:r>
            <a:r>
              <a:rPr lang="ru-RU" sz="1600" b="1" spc="-10" dirty="0" err="1" smtClean="0">
                <a:latin typeface="Times New Roman"/>
                <a:cs typeface="Times New Roman"/>
              </a:rPr>
              <a:t>өзгеде заттарға</a:t>
            </a:r>
            <a:r>
              <a:rPr lang="ru-RU" sz="1600" b="1" spc="-10" dirty="0" smtClean="0">
                <a:latin typeface="Times New Roman"/>
                <a:cs typeface="Times New Roman"/>
              </a:rPr>
              <a:t>) 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•"/>
            </a:pPr>
            <a:endParaRPr sz="1150" dirty="0">
              <a:latin typeface="Times New Roman"/>
              <a:cs typeface="Times New Roman"/>
            </a:endParaRPr>
          </a:p>
          <a:p>
            <a:pPr marL="147955" indent="-116839">
              <a:buFont typeface="Times New Roman"/>
              <a:buChar char="•"/>
              <a:tabLst>
                <a:tab pos="148590" algn="l"/>
              </a:tabLst>
            </a:pPr>
            <a:r>
              <a:rPr lang="ru-RU" sz="1400" b="1" spc="-5" dirty="0" err="1" smtClean="0">
                <a:latin typeface="Times New Roman"/>
                <a:cs typeface="Times New Roman"/>
              </a:rPr>
              <a:t>Ластанған</a:t>
            </a:r>
            <a:r>
              <a:rPr lang="ru-RU" sz="1400" b="1" spc="45" dirty="0" err="1" smtClean="0">
                <a:latin typeface="Times New Roman"/>
                <a:cs typeface="Times New Roman"/>
              </a:rPr>
              <a:t> </a:t>
            </a:r>
            <a:r>
              <a:rPr lang="ru-RU" sz="1400" b="1" spc="-15" dirty="0" err="1" smtClean="0">
                <a:latin typeface="Times New Roman"/>
                <a:cs typeface="Times New Roman"/>
              </a:rPr>
              <a:t>төсеніштерді  арнайы</a:t>
            </a:r>
            <a:r>
              <a:rPr lang="ru-RU" sz="1400" b="1" spc="-15" dirty="0" smtClean="0">
                <a:latin typeface="Times New Roman"/>
                <a:cs typeface="Times New Roman"/>
              </a:rPr>
              <a:t> </a:t>
            </a:r>
            <a:r>
              <a:rPr lang="ru-RU" sz="1400" b="1" spc="-15" dirty="0" err="1" smtClean="0">
                <a:latin typeface="Times New Roman"/>
                <a:cs typeface="Times New Roman"/>
              </a:rPr>
              <a:t>бөлінген үй- жайларға өткізу</a:t>
            </a:r>
            <a:r>
              <a:rPr lang="ru-RU" sz="1400" b="1" spc="-10" dirty="0" err="1" smtClean="0">
                <a:latin typeface="Times New Roman"/>
                <a:cs typeface="Times New Roman"/>
              </a:rPr>
              <a:t>.</a:t>
            </a:r>
            <a:endParaRPr lang="ru-RU" sz="1600" dirty="0" smtClean="0">
              <a:latin typeface="Times New Roman"/>
              <a:cs typeface="Times New Roman"/>
            </a:endParaRPr>
          </a:p>
          <a:p>
            <a:pPr marL="147955" indent="-116839">
              <a:lnSpc>
                <a:spcPct val="100000"/>
              </a:lnSpc>
              <a:buFont typeface="Times New Roman"/>
              <a:buChar char="•"/>
              <a:tabLst>
                <a:tab pos="148590" algn="l"/>
              </a:tabLst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47955" marR="5080" indent="-116205">
              <a:lnSpc>
                <a:spcPct val="86400"/>
              </a:lnSpc>
              <a:spcBef>
                <a:spcPts val="975"/>
              </a:spcBef>
              <a:buFont typeface="Times New Roman"/>
              <a:buChar char="•"/>
              <a:tabLst>
                <a:tab pos="148590" algn="l"/>
              </a:tabLst>
            </a:pPr>
            <a:r>
              <a:rPr sz="1400" b="1" spc="-10" dirty="0" err="1" smtClean="0">
                <a:latin typeface="Times New Roman"/>
                <a:cs typeface="Times New Roman"/>
              </a:rPr>
              <a:t>Матраст</a:t>
            </a:r>
            <a:r>
              <a:rPr lang="kk-KZ" sz="1400" b="1" spc="-10" dirty="0" smtClean="0">
                <a:latin typeface="Times New Roman"/>
                <a:cs typeface="Times New Roman"/>
              </a:rPr>
              <a:t>ың   бүтіндігін ,жарамдылығын </a:t>
            </a:r>
            <a:r>
              <a:rPr sz="1400" b="1" spc="-10" dirty="0" smtClean="0">
                <a:latin typeface="Times New Roman"/>
                <a:cs typeface="Times New Roman"/>
              </a:rPr>
              <a:t> </a:t>
            </a:r>
            <a:r>
              <a:rPr sz="1400" b="1" spc="-10" dirty="0" err="1" smtClean="0">
                <a:latin typeface="Times New Roman"/>
                <a:cs typeface="Times New Roman"/>
              </a:rPr>
              <a:t>тексер</a:t>
            </a:r>
            <a:r>
              <a:rPr lang="kk-KZ" sz="1400" b="1" spc="-10" dirty="0" smtClean="0">
                <a:latin typeface="Times New Roman"/>
                <a:cs typeface="Times New Roman"/>
              </a:rPr>
              <a:t>у</a:t>
            </a:r>
            <a:r>
              <a:rPr sz="1400" b="1" spc="-10" dirty="0" smtClean="0">
                <a:latin typeface="Times New Roman"/>
                <a:cs typeface="Times New Roman"/>
              </a:rPr>
              <a:t>. </a:t>
            </a:r>
            <a:r>
              <a:rPr lang="kk-KZ" sz="1400" b="1" spc="-10" dirty="0" smtClean="0">
                <a:latin typeface="Times New Roman"/>
                <a:cs typeface="Times New Roman"/>
              </a:rPr>
              <a:t>Жыртылған  </a:t>
            </a:r>
            <a:r>
              <a:rPr sz="1400" b="1" dirty="0" err="1" smtClean="0">
                <a:latin typeface="Times New Roman"/>
                <a:cs typeface="Times New Roman"/>
              </a:rPr>
              <a:t>немесе</a:t>
            </a:r>
            <a:r>
              <a:rPr sz="1400" b="1" spc="350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ойылған</a:t>
            </a:r>
            <a:r>
              <a:rPr lang="kk-KZ" sz="1400" b="1" spc="-15" dirty="0" smtClean="0">
                <a:latin typeface="Times New Roman"/>
                <a:cs typeface="Times New Roman"/>
              </a:rPr>
              <a:t>  жағдайда  шаруашылық иесін немесе аға мейіргерге  хабар беру. Б</a:t>
            </a:r>
            <a:r>
              <a:rPr sz="1400" b="1" spc="-10" dirty="0" err="1" smtClean="0">
                <a:latin typeface="Times New Roman"/>
                <a:cs typeface="Times New Roman"/>
              </a:rPr>
              <a:t>үтін</a:t>
            </a:r>
            <a:r>
              <a:rPr sz="1400" b="1" spc="55" dirty="0" smtClean="0">
                <a:latin typeface="Times New Roman"/>
                <a:cs typeface="Times New Roman"/>
              </a:rPr>
              <a:t> </a:t>
            </a:r>
            <a:r>
              <a:rPr sz="1400" b="1" spc="30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матраст</a:t>
            </a:r>
            <a:r>
              <a:rPr lang="kk-KZ" sz="1400" b="1" spc="-15" dirty="0" smtClean="0">
                <a:latin typeface="Times New Roman"/>
                <a:cs typeface="Times New Roman"/>
              </a:rPr>
              <a:t>арды</a:t>
            </a:r>
            <a:r>
              <a:rPr sz="1400" b="1" spc="65" dirty="0" smtClean="0">
                <a:latin typeface="Times New Roman"/>
                <a:cs typeface="Times New Roman"/>
              </a:rPr>
              <a:t> </a:t>
            </a:r>
            <a:r>
              <a:rPr sz="1400" b="1" spc="-10" dirty="0" err="1" smtClean="0">
                <a:latin typeface="Times New Roman"/>
                <a:cs typeface="Times New Roman"/>
              </a:rPr>
              <a:t>дезинфекцияла</a:t>
            </a:r>
            <a:r>
              <a:rPr lang="kk-KZ" sz="1400" b="1" spc="-10" dirty="0" smtClean="0">
                <a:latin typeface="Times New Roman"/>
                <a:cs typeface="Times New Roman"/>
              </a:rPr>
              <a:t>у(клеенкамен қапталған)</a:t>
            </a:r>
            <a:r>
              <a:rPr sz="1400" b="1" spc="110" dirty="0" smtClean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немесе </a:t>
            </a:r>
            <a:r>
              <a:rPr sz="1400" b="1" spc="-33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дезинфекциялық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 err="1">
                <a:latin typeface="Times New Roman"/>
                <a:cs typeface="Times New Roman"/>
              </a:rPr>
              <a:t>камераға</a:t>
            </a:r>
            <a:r>
              <a:rPr sz="1400" b="1" spc="55" dirty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өткіз</a:t>
            </a:r>
            <a:r>
              <a:rPr lang="kk-KZ" sz="1400" b="1" spc="-15" dirty="0" smtClean="0">
                <a:latin typeface="Times New Roman"/>
                <a:cs typeface="Times New Roman"/>
              </a:rPr>
              <a:t>у</a:t>
            </a:r>
            <a:r>
              <a:rPr sz="1400" b="1" spc="-15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marL="147955" indent="-116839">
              <a:lnSpc>
                <a:spcPct val="100000"/>
              </a:lnSpc>
              <a:buFont typeface="Times New Roman"/>
              <a:buChar char="•"/>
              <a:tabLst>
                <a:tab pos="148590" algn="l"/>
              </a:tabLst>
            </a:pPr>
            <a:endParaRPr lang="kk-KZ" sz="1400" b="1" spc="-25" dirty="0" smtClean="0">
              <a:latin typeface="Times New Roman"/>
              <a:cs typeface="Times New Roman"/>
            </a:endParaRPr>
          </a:p>
          <a:p>
            <a:pPr marL="147955" indent="-116839">
              <a:lnSpc>
                <a:spcPct val="100000"/>
              </a:lnSpc>
              <a:buFont typeface="Times New Roman"/>
              <a:buChar char="•"/>
              <a:tabLst>
                <a:tab pos="148590" algn="l"/>
              </a:tabLst>
            </a:pPr>
            <a:r>
              <a:rPr lang="kk-KZ" sz="1400" b="1" spc="-25" dirty="0" smtClean="0">
                <a:latin typeface="Times New Roman"/>
                <a:cs typeface="Times New Roman"/>
              </a:rPr>
              <a:t>Арнайы құралдармен қ</a:t>
            </a:r>
            <a:r>
              <a:rPr sz="1400" b="1" spc="-25" dirty="0" err="1" smtClean="0">
                <a:latin typeface="Times New Roman"/>
                <a:cs typeface="Times New Roman"/>
              </a:rPr>
              <a:t>ол</a:t>
            </a:r>
            <a:r>
              <a:rPr sz="1400" b="1" spc="45" dirty="0" smtClean="0">
                <a:latin typeface="Times New Roman"/>
                <a:cs typeface="Times New Roman"/>
              </a:rPr>
              <a:t> </a:t>
            </a:r>
            <a:r>
              <a:rPr sz="1400" b="1" spc="-20" dirty="0" err="1">
                <a:latin typeface="Times New Roman"/>
                <a:cs typeface="Times New Roman"/>
              </a:rPr>
              <a:t>жеткізу</a:t>
            </a:r>
            <a:r>
              <a:rPr sz="1400" b="1" spc="60" dirty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деңгейін</a:t>
            </a:r>
            <a:r>
              <a:rPr lang="kk-KZ" sz="1400" b="1" spc="-15" dirty="0" smtClean="0">
                <a:latin typeface="Times New Roman"/>
                <a:cs typeface="Times New Roman"/>
              </a:rPr>
              <a:t>де</a:t>
            </a:r>
            <a:r>
              <a:rPr sz="1400" b="1" spc="85" dirty="0" smtClean="0">
                <a:latin typeface="Times New Roman"/>
                <a:cs typeface="Times New Roman"/>
              </a:rPr>
              <a:t> </a:t>
            </a:r>
            <a:r>
              <a:rPr lang="kk-KZ" sz="1400" b="1" spc="85" dirty="0" smtClean="0">
                <a:latin typeface="Times New Roman"/>
                <a:cs typeface="Times New Roman"/>
              </a:rPr>
              <a:t>қабырғалардың жоғарғы </a:t>
            </a:r>
            <a:r>
              <a:rPr sz="1400" b="1" spc="-20" dirty="0" err="1" smtClean="0">
                <a:latin typeface="Times New Roman"/>
                <a:cs typeface="Times New Roman"/>
              </a:rPr>
              <a:t>бе</a:t>
            </a:r>
            <a:r>
              <a:rPr lang="kk-KZ" sz="1400" b="1" spc="-20" dirty="0" smtClean="0">
                <a:latin typeface="Times New Roman"/>
                <a:cs typeface="Times New Roman"/>
              </a:rPr>
              <a:t>ткейлерін</a:t>
            </a:r>
            <a:r>
              <a:rPr sz="1400" b="1" spc="420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шаң</a:t>
            </a:r>
            <a:r>
              <a:rPr lang="kk-KZ" sz="1400" b="1" spc="-15" dirty="0" smtClean="0">
                <a:latin typeface="Times New Roman"/>
                <a:cs typeface="Times New Roman"/>
              </a:rPr>
              <a:t>нан</a:t>
            </a:r>
            <a:r>
              <a:rPr sz="1400" b="1" spc="80" dirty="0" smtClean="0">
                <a:latin typeface="Times New Roman"/>
                <a:cs typeface="Times New Roman"/>
              </a:rPr>
              <a:t> </a:t>
            </a:r>
            <a:r>
              <a:rPr sz="1400" b="1" spc="-30" dirty="0">
                <a:latin typeface="Times New Roman"/>
                <a:cs typeface="Times New Roman"/>
              </a:rPr>
              <a:t>тазалау.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1500" dirty="0">
              <a:latin typeface="Times New Roman"/>
              <a:cs typeface="Times New Roman"/>
            </a:endParaRPr>
          </a:p>
          <a:p>
            <a:pPr marL="147955" indent="-116839">
              <a:lnSpc>
                <a:spcPct val="100000"/>
              </a:lnSpc>
              <a:buFont typeface="Times New Roman"/>
              <a:buChar char="•"/>
              <a:tabLst>
                <a:tab pos="148590" algn="l"/>
              </a:tabLst>
            </a:pPr>
            <a:r>
              <a:rPr sz="1400" b="1" spc="-15" dirty="0" err="1" smtClean="0">
                <a:latin typeface="Times New Roman"/>
                <a:cs typeface="Times New Roman"/>
              </a:rPr>
              <a:t>Қажет</a:t>
            </a:r>
            <a:r>
              <a:rPr sz="1400" b="1" spc="15" dirty="0" smtClean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болса,</a:t>
            </a:r>
            <a:r>
              <a:rPr sz="1400" b="1" spc="45" dirty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сүрткіш</a:t>
            </a:r>
            <a:r>
              <a:rPr lang="kk-KZ" sz="1400" b="1" spc="-15" dirty="0" smtClean="0">
                <a:latin typeface="Times New Roman"/>
                <a:cs typeface="Times New Roman"/>
              </a:rPr>
              <a:t> құралын (швабра)</a:t>
            </a:r>
            <a:r>
              <a:rPr sz="1400" b="1" spc="55" dirty="0" smtClean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қолданыңыз,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lang="kk-KZ" sz="1400" b="1" spc="120" dirty="0" smtClean="0">
                <a:latin typeface="Times New Roman"/>
                <a:cs typeface="Times New Roman"/>
              </a:rPr>
              <a:t>желдеткіштердің торларын</a:t>
            </a:r>
            <a:r>
              <a:rPr sz="1400" b="1" spc="100" dirty="0" smtClean="0">
                <a:latin typeface="Times New Roman"/>
                <a:cs typeface="Times New Roman"/>
              </a:rPr>
              <a:t> </a:t>
            </a:r>
            <a:r>
              <a:rPr sz="1400" b="1" spc="-15" dirty="0" err="1" smtClean="0">
                <a:latin typeface="Times New Roman"/>
                <a:cs typeface="Times New Roman"/>
              </a:rPr>
              <a:t>шаң</a:t>
            </a:r>
            <a:r>
              <a:rPr lang="kk-KZ" sz="1400" b="1" spc="-15" dirty="0" smtClean="0">
                <a:latin typeface="Times New Roman"/>
                <a:cs typeface="Times New Roman"/>
              </a:rPr>
              <a:t>нан тазалау</a:t>
            </a:r>
            <a:r>
              <a:rPr sz="1400" b="1" spc="-15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1122</Words>
  <Application>Microsoft Office PowerPoint</Application>
  <PresentationFormat>Экран (4:3)</PresentationFormat>
  <Paragraphs>192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Мақсаттары: Тазалау жұмыстарының  маңыздылығы  және озық  тәжіребе   принциптері:</vt:lpstr>
      <vt:lpstr>Тазалау және дезинфекциялау процестері</vt:lpstr>
      <vt:lpstr>Презентация PowerPoint</vt:lpstr>
      <vt:lpstr>Тазалау және дезинфекциялау процесі</vt:lpstr>
      <vt:lpstr>Тазалау  жұмыстарың  принциптері</vt:lpstr>
      <vt:lpstr>Күнделікті   тазалаудың   6 қадамы</vt:lpstr>
      <vt:lpstr>Күрделі  тазалау және дезинфекциялау  (Пациентті шығару/тасымалдау кезінде)</vt:lpstr>
      <vt:lpstr>Күрделі  тазалау және дезинфекция</vt:lpstr>
      <vt:lpstr> Дезинфекциялау   түрлері</vt:lpstr>
      <vt:lpstr>Тазалау және дезинфекциялау әдістері</vt:lpstr>
      <vt:lpstr>Науқасқа күтім жасау құралдарын дезинфекциялау</vt:lpstr>
      <vt:lpstr>Науқасқа күтім жасайтын заттарды дезинфекциялау</vt:lpstr>
      <vt:lpstr>Төгілген қан мен дене сұйықтықтарын жуу ережелері</vt:lpstr>
      <vt:lpstr>Қолданылған төсек- жаймаларды</vt:lpstr>
      <vt:lpstr>Қолданылған төсек – жаймаларын қауіпсіз ауыстыру.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pk6gms</dc:creator>
  <cp:lastModifiedBy>Приемный</cp:lastModifiedBy>
  <cp:revision>238</cp:revision>
  <cp:lastPrinted>2024-01-31T07:15:52Z</cp:lastPrinted>
  <dcterms:created xsi:type="dcterms:W3CDTF">2023-09-25T03:33:25Z</dcterms:created>
  <dcterms:modified xsi:type="dcterms:W3CDTF">2024-01-31T07:17:53Z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2023-09-25T00:00:00Z</vt:filetime>
  </property>
</Properties>
</file>